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008" r:id="rId2"/>
    <p:sldId id="1996" r:id="rId3"/>
    <p:sldId id="269" r:id="rId4"/>
    <p:sldId id="2066" r:id="rId5"/>
    <p:sldId id="1797" r:id="rId6"/>
    <p:sldId id="272" r:id="rId7"/>
    <p:sldId id="274" r:id="rId8"/>
    <p:sldId id="275" r:id="rId9"/>
    <p:sldId id="276" r:id="rId10"/>
    <p:sldId id="277" r:id="rId11"/>
    <p:sldId id="2007" r:id="rId12"/>
    <p:sldId id="278" r:id="rId13"/>
    <p:sldId id="2011" r:id="rId14"/>
    <p:sldId id="1794" r:id="rId15"/>
    <p:sldId id="279" r:id="rId16"/>
    <p:sldId id="2012" r:id="rId17"/>
    <p:sldId id="281" r:id="rId18"/>
    <p:sldId id="282" r:id="rId19"/>
    <p:sldId id="283" r:id="rId20"/>
    <p:sldId id="284" r:id="rId21"/>
    <p:sldId id="285" r:id="rId22"/>
    <p:sldId id="287" r:id="rId23"/>
    <p:sldId id="2067" r:id="rId24"/>
    <p:sldId id="288" r:id="rId25"/>
    <p:sldId id="289" r:id="rId26"/>
    <p:sldId id="290" r:id="rId27"/>
    <p:sldId id="291" r:id="rId28"/>
    <p:sldId id="292" r:id="rId29"/>
    <p:sldId id="1898" r:id="rId30"/>
    <p:sldId id="2010" r:id="rId31"/>
    <p:sldId id="2015" r:id="rId32"/>
    <p:sldId id="2009" r:id="rId33"/>
    <p:sldId id="267" r:id="rId3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1" autoAdjust="0"/>
    <p:restoredTop sz="80936" autoAdjust="0"/>
  </p:normalViewPr>
  <p:slideViewPr>
    <p:cSldViewPr showGuides="1">
      <p:cViewPr varScale="1">
        <p:scale>
          <a:sx n="92" d="100"/>
          <a:sy n="92" d="100"/>
        </p:scale>
        <p:origin x="1824" y="78"/>
      </p:cViewPr>
      <p:guideLst>
        <p:guide orient="horz" pos="39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433B55F-E008-40F9-B6B6-0F100B2A8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7D7B0-6367-4FB8-9498-354B7C696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E70B8-4154-41F8-8E77-099A231CA755}" type="datetimeFigureOut">
              <a:rPr lang="de-DE" smtClean="0"/>
              <a:t>01.08.2024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0E17A-3907-419B-9794-DF0425459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E0504-99FB-4D0A-8B52-3F6620BFA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1767-3ED1-485F-8882-569E445D08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A3069-429E-4978-9BA8-5F1E753C5CA3}" type="datetimeFigureOut">
              <a:rPr lang="de-DE" smtClean="0"/>
              <a:t>01.08.2024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06C3-1E1F-446C-AAEF-F2A52B6D7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5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92075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2563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6700" indent="-8413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9263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Kurzer inhaltlicher Ausblick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30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Sommerlicher Wärmeschutz wird immer wichtiger!</a:t>
            </a:r>
          </a:p>
          <a:p>
            <a:r>
              <a:rPr lang="de-DE" dirty="0"/>
              <a:t>Herausforderung: Erwärmung der Scheibe verhindern</a:t>
            </a:r>
          </a:p>
          <a:p>
            <a:r>
              <a:rPr lang="de-DE" dirty="0"/>
              <a:t>Außenliegender Sonnenschutz in Zukunft zwingend erforderlich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195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Geringe Wärmeverluste über die gesamte Außenfläche des Gebäudes! </a:t>
            </a:r>
          </a:p>
          <a:p>
            <a:r>
              <a:rPr lang="de-DE" dirty="0"/>
              <a:t>Gute Voraussetzungen für eine Wärmeversorgung mit erneuerbaren Energien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00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dirty="0"/>
              <a:t>Dämmstoffe</a:t>
            </a:r>
          </a:p>
          <a:p>
            <a:pPr lvl="1"/>
            <a:r>
              <a:rPr lang="de-DE" sz="2000" dirty="0"/>
              <a:t>Was gibt es am Markt?</a:t>
            </a:r>
          </a:p>
          <a:p>
            <a:pPr lvl="1"/>
            <a:r>
              <a:rPr lang="de-DE" sz="2000" dirty="0"/>
              <a:t>Alternativen aus nachwachsenden Rohstoffen</a:t>
            </a:r>
          </a:p>
          <a:p>
            <a:pPr lvl="1"/>
            <a:r>
              <a:rPr lang="de-DE" sz="2000" dirty="0"/>
              <a:t>Einsatzmöglichkeiten Effizienzsteigerung</a:t>
            </a:r>
          </a:p>
          <a:p>
            <a:r>
              <a:rPr lang="de-DE" sz="2000" dirty="0"/>
              <a:t>Lüftung</a:t>
            </a:r>
          </a:p>
          <a:p>
            <a:pPr lvl="1"/>
            <a:r>
              <a:rPr lang="de-DE" sz="2000" dirty="0"/>
              <a:t>Lüftungskonzepte / Luftdichtheit</a:t>
            </a:r>
          </a:p>
          <a:p>
            <a:pPr lvl="1"/>
            <a:r>
              <a:rPr lang="de-DE" sz="2000" dirty="0"/>
              <a:t>Fenster / Fenstertechnik</a:t>
            </a:r>
          </a:p>
          <a:p>
            <a:r>
              <a:rPr lang="de-DE" sz="2000" dirty="0"/>
              <a:t>Sommerlicher Wärmeschutz</a:t>
            </a:r>
          </a:p>
          <a:p>
            <a:pPr lvl="1"/>
            <a:r>
              <a:rPr lang="de-DE" sz="2000" dirty="0"/>
              <a:t>Klimawandel – steigende Anforderungen</a:t>
            </a:r>
          </a:p>
          <a:p>
            <a:pPr lvl="1"/>
            <a:r>
              <a:rPr lang="de-DE" sz="2000" dirty="0"/>
              <a:t>Solare Gewinne + solare Lasten</a:t>
            </a:r>
          </a:p>
          <a:p>
            <a:pPr lvl="1"/>
            <a:endParaRPr lang="de-DE" sz="2000" dirty="0"/>
          </a:p>
          <a:p>
            <a:r>
              <a:rPr lang="de-DE" sz="2000" dirty="0"/>
              <a:t>Rückbaufähigkeit, Kreislauffähigkeit</a:t>
            </a:r>
          </a:p>
          <a:p>
            <a:pPr lvl="1"/>
            <a:r>
              <a:rPr lang="de-DE" sz="2000" dirty="0"/>
              <a:t>Gibt es Lösungen im Sanierungsbereich?</a:t>
            </a:r>
          </a:p>
          <a:p>
            <a:pPr lvl="1"/>
            <a:r>
              <a:rPr lang="de-DE" sz="2000" dirty="0"/>
              <a:t>Graue Energie versus CO</a:t>
            </a:r>
            <a:r>
              <a:rPr lang="de-DE" sz="2000" baseline="-25000" dirty="0"/>
              <a:t>2</a:t>
            </a:r>
            <a:r>
              <a:rPr lang="de-DE" sz="2000" dirty="0"/>
              <a:t> Einsparung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38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Regenerativ gewonnener Strom für Wärmepumpen</a:t>
            </a:r>
          </a:p>
          <a:p>
            <a:r>
              <a:rPr lang="de-DE" dirty="0"/>
              <a:t>Wärme aus Biogasverstromung über Nahwärmenetze</a:t>
            </a:r>
          </a:p>
          <a:p>
            <a:r>
              <a:rPr lang="de-DE" dirty="0"/>
              <a:t>Wasserstoff für Brennstoffzellen</a:t>
            </a:r>
          </a:p>
          <a:p>
            <a:r>
              <a:rPr lang="de-DE" dirty="0"/>
              <a:t>Infrarotheizungen mit Strom aus EE-Quellen </a:t>
            </a:r>
          </a:p>
          <a:p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98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– Vermehrungsmaschine</a:t>
            </a:r>
          </a:p>
          <a:p>
            <a:r>
              <a:rPr lang="de-DE" dirty="0"/>
              <a:t>Aus der Umwelt – Luft / Erdreich / Wasser – wird Wärme aufgenommen</a:t>
            </a:r>
          </a:p>
          <a:p>
            <a:r>
              <a:rPr lang="de-DE" dirty="0"/>
              <a:t>Ein Kältemittel erwärmt sich, durch Verdichtung – der Druck wird erhöht – steigt die Temperatur weiter an. </a:t>
            </a:r>
          </a:p>
          <a:p>
            <a:r>
              <a:rPr lang="de-DE" dirty="0"/>
              <a:t>Bis auf das Niveau, was im Haus benötigt wird</a:t>
            </a:r>
          </a:p>
          <a:p>
            <a:r>
              <a:rPr lang="de-DE" dirty="0"/>
              <a:t>Der Druck beim Kältemittel wird gesenkt, es kühlt sich ab und kann wieder Umweltwärme aufnehmen</a:t>
            </a:r>
          </a:p>
          <a:p>
            <a:r>
              <a:rPr lang="de-DE" dirty="0"/>
              <a:t>Strom wird benötigt, damit das Ganze läuft</a:t>
            </a:r>
          </a:p>
          <a:p>
            <a:r>
              <a:rPr lang="de-DE" dirty="0"/>
              <a:t>Einem Teil Strom für den Antrieb sollten drei und mehr Teile Wärme auf der anderen Seite gegenüberstehen – effektive Wärmepumpenanlage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35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Luftwärmepumpe: Kostengünstige Variante der Wärmepumpe</a:t>
            </a:r>
          </a:p>
          <a:p>
            <a:r>
              <a:rPr lang="de-DE" dirty="0"/>
              <a:t>Arbeitet auch bei moderat tiefen Außentemperaturen im Winter effektiv</a:t>
            </a:r>
          </a:p>
          <a:p>
            <a:r>
              <a:rPr lang="de-DE" dirty="0"/>
              <a:t>Geräuschentwicklung kann u.U. Herausforderung sein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54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Erdwärmepumpen nutzen das Erdreich als Wärmequelle. </a:t>
            </a:r>
          </a:p>
          <a:p>
            <a:r>
              <a:rPr lang="de-DE" dirty="0"/>
              <a:t>Varianten: Kollektoren zur Wärmeaufnahme oder Sonden, die tiefer eingelassen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24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Erdkollektor: 1,5 – 2fache der beheizten Fläche wird benötigt</a:t>
            </a:r>
          </a:p>
          <a:p>
            <a:r>
              <a:rPr lang="de-DE" dirty="0"/>
              <a:t>Aufnahme gespeicherter Sonnenwärme</a:t>
            </a:r>
          </a:p>
          <a:p>
            <a:r>
              <a:rPr lang="de-DE" dirty="0"/>
              <a:t>Verschiebung der Vegetationsperiode im Garten</a:t>
            </a:r>
          </a:p>
          <a:p>
            <a:r>
              <a:rPr lang="de-DE" dirty="0"/>
              <a:t>Fläche darf nicht verschattet sein und keinen großen Bewuchs haben (am besten nur Rasen oder Wiese)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08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10°C – 12°C sind die Temperaturen in ca. 40 – max. 100m im Erdreich ganzjährig!</a:t>
            </a:r>
          </a:p>
          <a:p>
            <a:r>
              <a:rPr lang="de-DE" dirty="0"/>
              <a:t>Bohrtiefe richtet sich nach Untergrund und Wärmebedarf</a:t>
            </a:r>
          </a:p>
          <a:p>
            <a:r>
              <a:rPr lang="de-DE" dirty="0"/>
              <a:t>Auch zum Kühlen geeignet</a:t>
            </a:r>
          </a:p>
          <a:p>
            <a:r>
              <a:rPr lang="de-DE" dirty="0"/>
              <a:t>Anzeigepflichtig, manchmal auch genehmigungspflichtig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42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Grundwasser = sehr gute Wärmequelle</a:t>
            </a:r>
          </a:p>
          <a:p>
            <a:r>
              <a:rPr lang="de-DE" dirty="0"/>
              <a:t>Grundsätzlich genehmigungspflichtig!</a:t>
            </a:r>
          </a:p>
          <a:p>
            <a:r>
              <a:rPr lang="de-DE" dirty="0"/>
              <a:t>Oft schwierig wg. potentielle Gefährdung Grundwasser</a:t>
            </a:r>
          </a:p>
          <a:p>
            <a:r>
              <a:rPr lang="de-DE" dirty="0"/>
              <a:t>Zur Kühlung geeignet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7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Stichworte: kein Haus ist wirklich allein</a:t>
            </a:r>
          </a:p>
          <a:p>
            <a:r>
              <a:rPr lang="de-DE" dirty="0"/>
              <a:t>Eingebunden in verschiedene </a:t>
            </a:r>
            <a:r>
              <a:rPr lang="de-DE" dirty="0" err="1"/>
              <a:t>Ent</a:t>
            </a:r>
            <a:r>
              <a:rPr lang="de-DE" dirty="0"/>
              <a:t>- und Versorgungssysteme</a:t>
            </a:r>
          </a:p>
          <a:p>
            <a:r>
              <a:rPr lang="de-DE" dirty="0"/>
              <a:t>Meist nicht bewusst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80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im Bestand:</a:t>
            </a:r>
            <a:br>
              <a:rPr lang="de-DE" dirty="0"/>
            </a:br>
            <a:r>
              <a:rPr lang="de-DE" dirty="0"/>
              <a:t>Entscheidend: Vorlauf der Heizung max. 55°C</a:t>
            </a:r>
          </a:p>
          <a:p>
            <a:r>
              <a:rPr lang="de-DE" dirty="0"/>
              <a:t>Testen! Januar u. Februar Vorlauf auf 55°C oder 50°C einstellen, schauen, ob es warm genug wird</a:t>
            </a:r>
          </a:p>
          <a:p>
            <a:r>
              <a:rPr lang="de-DE" dirty="0"/>
              <a:t>Besser: Gebäude dämmen – dann Wärmepumpe (wird einfacher, kostengünstiger, Wärmepumpe muss weniger </a:t>
            </a:r>
            <a:r>
              <a:rPr lang="de-DE" dirty="0" err="1"/>
              <a:t>arbneiten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29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Werte: Wetterstation Ostercappeln-</a:t>
            </a:r>
            <a:r>
              <a:rPr lang="de-DE" dirty="0" err="1"/>
              <a:t>Schwagstorf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756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Strom vom eigenen Dach</a:t>
            </a:r>
          </a:p>
          <a:p>
            <a:r>
              <a:rPr lang="de-DE" dirty="0"/>
              <a:t>Entlastet den eigenen Geldbeutel</a:t>
            </a:r>
          </a:p>
          <a:p>
            <a:r>
              <a:rPr lang="de-DE" dirty="0"/>
              <a:t>Entlastet den Ausbau des Stromnetzes</a:t>
            </a:r>
          </a:p>
          <a:p>
            <a:r>
              <a:rPr lang="de-DE" dirty="0"/>
              <a:t>Eigener Beitrag zur Energiewende und Klimaschutz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65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 aus Biogasanalgen = gut für Prozesswärme oder Wärmenetze</a:t>
            </a:r>
          </a:p>
          <a:p>
            <a:r>
              <a:rPr lang="de-DE" dirty="0"/>
              <a:t>Holz: guter CO2 Speicher, zu wertvoll zum Verheizen!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038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BHKS – Blockheizkraftwerke</a:t>
            </a:r>
          </a:p>
          <a:p>
            <a:r>
              <a:rPr lang="de-DE" dirty="0"/>
              <a:t>Stellen sowohl Wärme wie Strom bereit</a:t>
            </a:r>
          </a:p>
          <a:p>
            <a:r>
              <a:rPr lang="de-DE" dirty="0"/>
              <a:t>Gut bei größerem Wärmebedarf</a:t>
            </a:r>
          </a:p>
          <a:p>
            <a:r>
              <a:rPr lang="de-DE" dirty="0"/>
              <a:t>Versorgung von Nahwärmenetzen</a:t>
            </a:r>
          </a:p>
          <a:p>
            <a:r>
              <a:rPr lang="de-DE" dirty="0"/>
              <a:t>Brennstoffzelle: Versorgung mit Wasserstoff – woher? Nischenprodukt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01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Solarthermie macht bei großem Wärmebedarf Sinn</a:t>
            </a:r>
          </a:p>
          <a:p>
            <a:r>
              <a:rPr lang="de-DE" dirty="0"/>
              <a:t>Teure Anschaffung</a:t>
            </a:r>
          </a:p>
          <a:p>
            <a:r>
              <a:rPr lang="de-DE" dirty="0"/>
              <a:t>Anspruchsvolle Installation u. Instandhaltung</a:t>
            </a:r>
          </a:p>
          <a:p>
            <a:r>
              <a:rPr lang="de-DE" dirty="0"/>
              <a:t>Energieausbeute pro m² größer, aber Anwendungsbereich weniger flexibel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71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Komfortgewinn versus Stromverbrauch</a:t>
            </a:r>
          </a:p>
          <a:p>
            <a:r>
              <a:rPr lang="de-DE" dirty="0"/>
              <a:t>Sinnvolle Anwendungen im Bereich Heizungssteuerung und Gebäudeautomation vorhanden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074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Verdichtete Bebauung – kein Platz für eine Wärmepumpe</a:t>
            </a:r>
          </a:p>
          <a:p>
            <a:r>
              <a:rPr lang="de-DE" dirty="0"/>
              <a:t>Wärmenetze sind hier die Lösung</a:t>
            </a:r>
          </a:p>
          <a:p>
            <a:r>
              <a:rPr lang="de-DE" dirty="0"/>
              <a:t>Wärme muss aus erneuerbaren Quellen kommen</a:t>
            </a:r>
          </a:p>
          <a:p>
            <a:r>
              <a:rPr lang="de-DE" dirty="0"/>
              <a:t>Abwärme / Biogasanlage / BHKW mit regenerativem Brennstoff</a:t>
            </a:r>
          </a:p>
          <a:p>
            <a:r>
              <a:rPr lang="de-DE" dirty="0"/>
              <a:t>Große Wärmepumpe / Tiefengeothermie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242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Raumtemperatur absenken – 20°C sollten reichen</a:t>
            </a:r>
          </a:p>
          <a:p>
            <a:pPr lvl="1"/>
            <a:r>
              <a:rPr lang="de-DE" dirty="0"/>
              <a:t>Jedes Grad weniger ~ 6% Energieeinsparung</a:t>
            </a:r>
          </a:p>
          <a:p>
            <a:r>
              <a:rPr lang="de-DE" dirty="0"/>
              <a:t>Räume nach Nutzung heizen</a:t>
            </a:r>
          </a:p>
          <a:p>
            <a:r>
              <a:rPr lang="de-DE" dirty="0"/>
              <a:t>Zugriff auf die Heizung:</a:t>
            </a:r>
          </a:p>
          <a:p>
            <a:pPr lvl="1"/>
            <a:r>
              <a:rPr lang="de-DE" dirty="0"/>
              <a:t>Vorlauftemperatur senken</a:t>
            </a:r>
          </a:p>
          <a:p>
            <a:pPr lvl="1"/>
            <a:r>
              <a:rPr lang="de-DE" dirty="0"/>
              <a:t>Warmwassertemperatur senken</a:t>
            </a:r>
          </a:p>
          <a:p>
            <a:r>
              <a:rPr lang="de-DE" dirty="0"/>
              <a:t>Effizient lüften:</a:t>
            </a:r>
          </a:p>
          <a:p>
            <a:pPr lvl="1"/>
            <a:r>
              <a:rPr lang="de-DE" dirty="0"/>
              <a:t>Keine Kippstellung der Fenster!</a:t>
            </a:r>
          </a:p>
          <a:p>
            <a:pPr lvl="1"/>
            <a:r>
              <a:rPr lang="de-DE" dirty="0"/>
              <a:t>Querlüftung mit offenen Fenstern – im Winter max. 10 – 15 Minuten!</a:t>
            </a:r>
          </a:p>
          <a:p>
            <a:r>
              <a:rPr lang="de-DE" dirty="0"/>
              <a:t>Wärmeverteilung / Luftzirkulation im Raum nicht behindern</a:t>
            </a:r>
          </a:p>
          <a:p>
            <a:r>
              <a:rPr lang="de-DE" dirty="0"/>
              <a:t>Kurz duschen statt baden</a:t>
            </a:r>
          </a:p>
          <a:p>
            <a:r>
              <a:rPr lang="de-DE" dirty="0"/>
              <a:t>Strom: alles richtig ausschalten! Auch das Licht!</a:t>
            </a:r>
          </a:p>
          <a:p>
            <a:r>
              <a:rPr lang="de-DE" dirty="0"/>
              <a:t>Kühlschrank: wie warm wird er? Evtl. Standort ändern? Temperatur: 5°C reichen 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790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Änderungen Gebäudeenergiegesetz: neue Heizungen ab 2024 sollen mindestens 65% erneuerbare Energie liefern</a:t>
            </a:r>
          </a:p>
          <a:p>
            <a:r>
              <a:rPr lang="de-DE" dirty="0"/>
              <a:t>EU Gebäuderichtlinie: alle Gebäude sollen bis 2030 in Effizienzklasse E, bis 2033 in Klasse D (</a:t>
            </a:r>
            <a:r>
              <a:rPr lang="de-DE"/>
              <a:t>Beschluss EU-Parlament)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73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bekommen wir unsere Häuser angenehm temperiert?</a:t>
            </a:r>
          </a:p>
          <a:p>
            <a:r>
              <a:rPr lang="de-DE" dirty="0"/>
              <a:t>Im Winter soll die Wärme drinnen bleiben</a:t>
            </a:r>
          </a:p>
          <a:p>
            <a:r>
              <a:rPr lang="de-DE" dirty="0"/>
              <a:t>Im Sommer soll die Wärme draußen bleiben</a:t>
            </a:r>
          </a:p>
          <a:p>
            <a:r>
              <a:rPr lang="de-DE" dirty="0"/>
              <a:t>Eine Hülle, die den Wärmeübergang spürbar erschwert muss her!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892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Vorstellung der DBU Initiative sowie der eigenen Aktivitäten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018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14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5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Linkes Bild: interne Luftströme – Zugluft - unbehaglich</a:t>
            </a:r>
          </a:p>
          <a:p>
            <a:r>
              <a:rPr lang="de-DE" dirty="0"/>
              <a:t>Rechtes Bild: kaum interne Luftströme – gleichmäßigere Temperaturverteilung – größere Behaglichkeit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67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beim Kochen: Mit Deckel geht es besser und schneller</a:t>
            </a:r>
          </a:p>
          <a:p>
            <a:r>
              <a:rPr lang="de-DE" dirty="0"/>
              <a:t>Auch beim Haus: oberen Abschluss dämmen! </a:t>
            </a:r>
          </a:p>
          <a:p>
            <a:r>
              <a:rPr lang="de-DE" dirty="0"/>
              <a:t>Oftmals im Eigenbau möglich!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58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Außenfläche des Hauses: größter Wärmeübertrager!</a:t>
            </a:r>
          </a:p>
          <a:p>
            <a:r>
              <a:rPr lang="de-DE" dirty="0"/>
              <a:t>Dämmung Außenwände – größtes Einsparpotential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92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Wärmeverluste auch nach unten vermeiden</a:t>
            </a:r>
          </a:p>
          <a:p>
            <a:r>
              <a:rPr lang="de-DE" dirty="0"/>
              <a:t>Kalten Füßen im EG Ade sagen</a:t>
            </a:r>
          </a:p>
          <a:p>
            <a:r>
              <a:rPr lang="de-DE" dirty="0"/>
              <a:t>Oftmals Maßnahme im Eigenbau!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65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Fenster- und Scheibentechnik enorm weiterentwickelt</a:t>
            </a:r>
          </a:p>
          <a:p>
            <a:r>
              <a:rPr lang="de-DE" dirty="0"/>
              <a:t>Auch dreifach-verglaste Fenster müssen der kälteste Punkt in der Außenwand bleiben</a:t>
            </a:r>
          </a:p>
          <a:p>
            <a:r>
              <a:rPr lang="de-DE" dirty="0"/>
              <a:t>Dreifach-verglaste Fenster = höheres Gewicht!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49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FD07C55-59FF-4CF1-A2AC-DB5C37B7D55C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7C2997-9C30-4927-83D9-5B58F6E2A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431704" y="1448780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396E5-0535-43FB-B602-AA3B809271C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CFFBF-67C6-476F-999F-104BB9AD112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87375" y="2060574"/>
            <a:ext cx="5364609" cy="4213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489BB2-5AEE-4356-8B4F-0642D880C00D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240015" y="2060575"/>
            <a:ext cx="5364609" cy="42132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678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D387-56B0-4783-9D93-270801E0E41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93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rnauss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invGray">
          <a:xfrm>
            <a:off x="587375" y="2060575"/>
            <a:ext cx="11017249" cy="1548445"/>
          </a:xfrm>
        </p:spPr>
        <p:txBody>
          <a:bodyPr anchor="b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38E252-C47D-4C4D-8B29-8A840D613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invGray">
          <a:xfrm>
            <a:off x="587375" y="3681586"/>
            <a:ext cx="11017250" cy="12235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271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A7E8DD-A1BA-4151-9229-99FC6DE12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331804" y="692696"/>
            <a:ext cx="3528392" cy="193112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FD48CAC-6639-4F89-828F-3A7A4D7B2822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7F7A14-316E-4D20-A1D7-67D8D6D987B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3429000"/>
            <a:ext cx="11017250" cy="1296144"/>
          </a:xfrm>
        </p:spPr>
        <p:txBody>
          <a:bodyPr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45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68660"/>
            <a:ext cx="6912781" cy="1152165"/>
          </a:xfrm>
        </p:spPr>
        <p:txBody>
          <a:bodyPr anchor="b"/>
          <a:lstStyle>
            <a:lvl1pPr algn="l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744788"/>
            <a:ext cx="12192000" cy="4113212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65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312876"/>
            <a:ext cx="12192000" cy="4545124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04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501009"/>
            <a:ext cx="11017250" cy="972108"/>
          </a:xfrm>
        </p:spPr>
        <p:txBody>
          <a:bodyPr anchor="t" anchorCtr="0"/>
          <a:lstStyle>
            <a:lvl1pPr algn="ctr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72063" y="2996952"/>
            <a:ext cx="4932561" cy="3276848"/>
          </a:xfrm>
        </p:spPr>
        <p:txBody>
          <a:bodyPr anchor="t" anchorCtr="0"/>
          <a:lstStyle>
            <a:lvl1pPr algn="ctr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C5FA593-7C76-4168-AF48-25FE6FF3E5AA}"/>
              </a:ext>
            </a:extLst>
          </p:cNvPr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8BAACD-A963-49AB-B7A6-57781E49C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83704" y="1916832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83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0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655839" y="2060574"/>
            <a:ext cx="6948785" cy="4213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42CCF8D-51B0-4238-B228-7BADC9C2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87374" y="2133599"/>
            <a:ext cx="3744429" cy="414020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345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6D445F-292B-4DC2-AE1B-C466E0508E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944562"/>
            <a:ext cx="11017250" cy="900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A09C3C-CEE2-49EB-A5A9-0A78C7CA74C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7375" y="2060574"/>
            <a:ext cx="1101725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54110A-0FED-4626-9C83-F87BD0A7C0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 bwMode="gray">
          <a:xfrm>
            <a:off x="10056440" y="332657"/>
            <a:ext cx="1548185" cy="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9" r:id="rId4"/>
    <p:sldLayoutId id="2147483657" r:id="rId5"/>
    <p:sldLayoutId id="2147483661" r:id="rId6"/>
    <p:sldLayoutId id="2147483660" r:id="rId7"/>
    <p:sldLayoutId id="2147483650" r:id="rId8"/>
    <p:sldLayoutId id="2147483662" r:id="rId9"/>
    <p:sldLayoutId id="2147483652" r:id="rId10"/>
    <p:sldLayoutId id="2147483654" r:id="rId11"/>
    <p:sldLayoutId id="214748366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8" orient="horz" pos="595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wmf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ukunft-zuhause.ne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www.zukunft-zuhause.net/wp-content/uploads/2022/04/Newsletter_Label-Sanierung.png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83864CF-3CDB-4A1D-9FF8-6097A5C80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834" b="8834"/>
          <a:stretch>
            <a:fillRect/>
          </a:stretch>
        </p:blipFill>
        <p:spPr>
          <a:xfrm>
            <a:off x="0" y="2744788"/>
            <a:ext cx="12192000" cy="411321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61DC553-0536-441A-AA06-9BEE2CEF9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Das Haus als System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sz="2400" dirty="0">
                <a:solidFill>
                  <a:schemeClr val="bg2"/>
                </a:solidFill>
              </a:rPr>
              <a:t>und seine klimaneutrale Zukunft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EDF27F-C54E-4986-9B2D-029EE820238D}"/>
              </a:ext>
            </a:extLst>
          </p:cNvPr>
          <p:cNvSpPr txBox="1"/>
          <p:nvPr/>
        </p:nvSpPr>
        <p:spPr>
          <a:xfrm>
            <a:off x="6096001" y="5843009"/>
            <a:ext cx="6095999" cy="646331"/>
          </a:xfrm>
          <a:prstGeom prst="rect">
            <a:avLst/>
          </a:prstGeom>
          <a:solidFill>
            <a:srgbClr val="00A4DD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Referent*in</a:t>
            </a:r>
          </a:p>
          <a:p>
            <a:r>
              <a:rPr lang="de-DE">
                <a:solidFill>
                  <a:schemeClr val="bg1"/>
                </a:solidFill>
              </a:rPr>
              <a:t>Institution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2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D1AB4-88AA-4A9E-B588-7BD8CE22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Augen des Hauses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178896-C8B4-45E4-8C8F-52437FB47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7" y="1884408"/>
            <a:ext cx="4809744" cy="284073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ABE562-FD5A-45A6-8661-B51A9C33B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48" y="4722920"/>
            <a:ext cx="3214615" cy="213508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B1FFF7B-570A-4588-A233-D5F93AA17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r="1794"/>
          <a:stretch/>
        </p:blipFill>
        <p:spPr bwMode="auto">
          <a:xfrm>
            <a:off x="5647944" y="1884408"/>
            <a:ext cx="5946822" cy="27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23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7B4D3-347C-4721-9645-1AC0ABD3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 vor Überhitzung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B82A174-FD58-40AA-8ECF-A6F18283ED58}"/>
              </a:ext>
            </a:extLst>
          </p:cNvPr>
          <p:cNvSpPr txBox="1">
            <a:spLocks/>
          </p:cNvSpPr>
          <p:nvPr/>
        </p:nvSpPr>
        <p:spPr bwMode="gray">
          <a:xfrm>
            <a:off x="5943572" y="1810950"/>
            <a:ext cx="5472608" cy="3905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10,52°C im Durchschnitt</a:t>
            </a:r>
          </a:p>
          <a:p>
            <a:r>
              <a:rPr lang="de-DE" dirty="0"/>
              <a:t>2022 bislang das heißeste Jahr </a:t>
            </a:r>
          </a:p>
          <a:p>
            <a:r>
              <a:rPr lang="de-DE" dirty="0"/>
              <a:t>Temperaturen über 35°C und mehr </a:t>
            </a:r>
          </a:p>
          <a:p>
            <a:r>
              <a:rPr lang="de-DE" dirty="0"/>
              <a:t>Überhitzung vieler Gebäude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D2878E3-E2FB-4C9A-B4BD-6D81FCE90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360" y="1810950"/>
            <a:ext cx="5126473" cy="42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9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FE6FC-7995-4875-96DB-5F98B637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Gebäudehülle fit für die Zukunft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66D5BEC-7C11-441A-BD11-3F49A574D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180184" cy="4540043"/>
          </a:xfrm>
        </p:spPr>
      </p:pic>
    </p:spTree>
    <p:extLst>
      <p:ext uri="{BB962C8B-B14F-4D97-AF65-F5344CB8AC3E}">
        <p14:creationId xmlns:p14="http://schemas.microsoft.com/office/powerpoint/2010/main" val="599005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AFA43-099C-4EE6-BB2D-BA9425C8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Dämmen! Aber womit?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6FCC4BA-42F2-4CD0-ABB6-2DCAEE69F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1844824"/>
            <a:ext cx="6319837" cy="4213225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EB4D5CA-ED68-4A71-8A11-7F532C37AE05}"/>
              </a:ext>
            </a:extLst>
          </p:cNvPr>
          <p:cNvSpPr txBox="1">
            <a:spLocks/>
          </p:cNvSpPr>
          <p:nvPr/>
        </p:nvSpPr>
        <p:spPr>
          <a:xfrm>
            <a:off x="7464152" y="1844824"/>
            <a:ext cx="3996457" cy="4213225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Haus gut einpacken</a:t>
            </a:r>
          </a:p>
          <a:p>
            <a:r>
              <a:rPr lang="de-DE" dirty="0"/>
              <a:t>Umweltverträglichkeit</a:t>
            </a:r>
          </a:p>
        </p:txBody>
      </p:sp>
    </p:spTree>
    <p:extLst>
      <p:ext uri="{BB962C8B-B14F-4D97-AF65-F5344CB8AC3E}">
        <p14:creationId xmlns:p14="http://schemas.microsoft.com/office/powerpoint/2010/main" val="119652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Zukunftsfähige Gebäudehülle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6" y="2780928"/>
            <a:ext cx="2844005" cy="37956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75" y="1844824"/>
            <a:ext cx="2304905" cy="34563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24" y="2322804"/>
            <a:ext cx="3150647" cy="29063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3" y="1722395"/>
            <a:ext cx="2772866" cy="39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89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45822-8A14-4C92-956F-5E68DC79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Erneuerbare Wärmeversorgung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02A8A2B-E5E6-40E5-8DDE-A7A35B8A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1164" y="1805177"/>
            <a:ext cx="2932430" cy="245690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132CCA-2660-4375-8013-E8BE51E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22" y="4872489"/>
            <a:ext cx="1067884" cy="139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08A280-83C4-4910-A6EF-ECA43F6D76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49" y="4457333"/>
            <a:ext cx="2387515" cy="14851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4CD464-D503-4038-B3BB-B794E764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65101"/>
            <a:ext cx="2819444" cy="13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90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37D3A83-9A92-495D-BEB2-DA0E1A72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507" y="904991"/>
            <a:ext cx="8204986" cy="58363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37"/>
            <a:ext cx="10515600" cy="893799"/>
          </a:xfrm>
        </p:spPr>
        <p:txBody>
          <a:bodyPr anchor="ctr">
            <a:normAutofit/>
          </a:bodyPr>
          <a:lstStyle/>
          <a:p>
            <a:r>
              <a:rPr lang="de-DE" dirty="0"/>
              <a:t>Wie macht eine Wärmepumpe mehr Wärme? </a:t>
            </a:r>
          </a:p>
        </p:txBody>
      </p:sp>
    </p:spTree>
    <p:extLst>
      <p:ext uri="{BB962C8B-B14F-4D97-AF65-F5344CB8AC3E}">
        <p14:creationId xmlns:p14="http://schemas.microsoft.com/office/powerpoint/2010/main" val="36021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21C-8A7A-4F25-BE04-FFB209D6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Luftwärmepumpe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CB6E62E-A760-49B4-B48E-29BD922D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368" y="1700808"/>
            <a:ext cx="3168352" cy="3168352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6622506-3C20-400D-90E0-774FF70F2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1268760"/>
            <a:ext cx="4464496" cy="29751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1502D0-380E-4D57-8070-5F26CF650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732" y="3429001"/>
            <a:ext cx="4480258" cy="31420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96DB82-596D-4350-B665-46044F2DC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3957283"/>
            <a:ext cx="4349235" cy="290071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2B62583-BFA4-4E4C-9EA1-42D7881CCE76}"/>
              </a:ext>
            </a:extLst>
          </p:cNvPr>
          <p:cNvSpPr txBox="1"/>
          <p:nvPr/>
        </p:nvSpPr>
        <p:spPr>
          <a:xfrm>
            <a:off x="119336" y="63093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Bilder: Bundesverband Wärmepumpe </a:t>
            </a:r>
          </a:p>
        </p:txBody>
      </p:sp>
    </p:spTree>
    <p:extLst>
      <p:ext uri="{BB962C8B-B14F-4D97-AF65-F5344CB8AC3E}">
        <p14:creationId xmlns:p14="http://schemas.microsoft.com/office/powerpoint/2010/main" val="258147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08E58-8EB6-44F5-9F05-2494AEBE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Erdwärmepumpe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C2F36BF-7B9B-4370-AFC0-DF89A11C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3807" y="3257024"/>
            <a:ext cx="3353091" cy="2298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9991A2-88AD-4E31-AA82-998D9AFC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2773" y="2604018"/>
            <a:ext cx="2341101" cy="29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330887-CC9A-48F1-8DD3-318EAE20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548" y="2425465"/>
            <a:ext cx="2225384" cy="29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679F498D-D9C2-44AD-A9C1-ECE8D505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56" y="3878263"/>
            <a:ext cx="3408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Erdwärmesonden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2A0EEAC-3CE5-467E-BF8A-CFCDFDDDE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1752" y="4153198"/>
            <a:ext cx="2506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Kollektoren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75AB64-8BFA-4770-B104-CCC5D4683835}"/>
              </a:ext>
            </a:extLst>
          </p:cNvPr>
          <p:cNvSpPr txBox="1"/>
          <p:nvPr/>
        </p:nvSpPr>
        <p:spPr>
          <a:xfrm>
            <a:off x="9132773" y="6492875"/>
            <a:ext cx="339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https://www.baunetzwissen.de</a:t>
            </a:r>
          </a:p>
        </p:txBody>
      </p:sp>
    </p:spTree>
    <p:extLst>
      <p:ext uri="{BB962C8B-B14F-4D97-AF65-F5344CB8AC3E}">
        <p14:creationId xmlns:p14="http://schemas.microsoft.com/office/powerpoint/2010/main" val="186715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A11C2-3294-456F-BB02-A20CA7DC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Erdwärmepumpe mit Kollektor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58CD92-5A5D-4CEE-8F00-AFA6A035D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0" y="2280090"/>
            <a:ext cx="2859272" cy="316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FC8997BA-A96E-48EE-A677-0CFF89D6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1844824"/>
            <a:ext cx="5770487" cy="43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9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E392B5-E5D6-4E8D-A3F9-7A1032224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Programm: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A25B9-44AC-41CD-8E7D-FE089DC0C15F}"/>
              </a:ext>
            </a:extLst>
          </p:cNvPr>
          <p:cNvSpPr/>
          <p:nvPr/>
        </p:nvSpPr>
        <p:spPr>
          <a:xfrm>
            <a:off x="6600056" y="2054450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FCFE9B4-E05F-4E60-9849-BAF1C4ECD568}"/>
              </a:ext>
            </a:extLst>
          </p:cNvPr>
          <p:cNvSpPr/>
          <p:nvPr/>
        </p:nvSpPr>
        <p:spPr>
          <a:xfrm>
            <a:off x="7320136" y="2054450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50" dirty="0">
                <a:solidFill>
                  <a:prstClr val="black"/>
                </a:solidFill>
                <a:latin typeface="Open Sans"/>
              </a:rPr>
              <a:t>Das System Haus 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C5EB7A-2EBA-44C6-B41B-23D6AF2BA008}"/>
              </a:ext>
            </a:extLst>
          </p:cNvPr>
          <p:cNvSpPr/>
          <p:nvPr/>
        </p:nvSpPr>
        <p:spPr>
          <a:xfrm>
            <a:off x="6600056" y="2810534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9824C8-0313-403C-A384-66FD7FD2F576}"/>
              </a:ext>
            </a:extLst>
          </p:cNvPr>
          <p:cNvSpPr/>
          <p:nvPr/>
        </p:nvSpPr>
        <p:spPr>
          <a:xfrm>
            <a:off x="7320136" y="2810534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50" dirty="0">
                <a:solidFill>
                  <a:prstClr val="black"/>
                </a:solidFill>
                <a:latin typeface="Open Sans"/>
              </a:rPr>
              <a:t>Fit machen für die Zukunft 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26363D6-0029-4D08-BF27-6B0DA23A64AB}"/>
              </a:ext>
            </a:extLst>
          </p:cNvPr>
          <p:cNvSpPr/>
          <p:nvPr/>
        </p:nvSpPr>
        <p:spPr>
          <a:xfrm>
            <a:off x="6600056" y="3566618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04DA291-77FF-4B87-A0ED-BCC665DBFEF1}"/>
              </a:ext>
            </a:extLst>
          </p:cNvPr>
          <p:cNvSpPr/>
          <p:nvPr/>
        </p:nvSpPr>
        <p:spPr>
          <a:xfrm>
            <a:off x="7320136" y="3566618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Ihre Fragen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6973DEF-FC1E-4C55-89DB-E2BED2895D1A}"/>
              </a:ext>
            </a:extLst>
          </p:cNvPr>
          <p:cNvCxnSpPr>
            <a:cxnSpLocks/>
          </p:cNvCxnSpPr>
          <p:nvPr/>
        </p:nvCxnSpPr>
        <p:spPr>
          <a:xfrm>
            <a:off x="6600056" y="1585733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6556CF52-E0EC-4BA0-872A-52B6205A86D3}"/>
              </a:ext>
            </a:extLst>
          </p:cNvPr>
          <p:cNvSpPr txBox="1"/>
          <p:nvPr/>
        </p:nvSpPr>
        <p:spPr>
          <a:xfrm>
            <a:off x="8310627" y="1400540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Einführung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52735E0-27AC-4233-8448-8424FB11135A}"/>
              </a:ext>
            </a:extLst>
          </p:cNvPr>
          <p:cNvCxnSpPr>
            <a:cxnSpLocks/>
          </p:cNvCxnSpPr>
          <p:nvPr/>
        </p:nvCxnSpPr>
        <p:spPr>
          <a:xfrm>
            <a:off x="6600056" y="5810492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AF16892-88B4-4FB1-A7FF-2A665B7BC7CE}"/>
              </a:ext>
            </a:extLst>
          </p:cNvPr>
          <p:cNvSpPr txBox="1"/>
          <p:nvPr/>
        </p:nvSpPr>
        <p:spPr>
          <a:xfrm>
            <a:off x="8310627" y="5625299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Ausblick</a:t>
            </a:r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C9D815B1-763A-42D7-9859-F59F4746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788" r="3178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C477B-349E-4F14-BB72-C186F28A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Erdwärmenutzung mittels Sonde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DA7BA8-388D-487E-A922-384C69A2F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2132856"/>
            <a:ext cx="3816424" cy="42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5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B039A-15A8-4155-87EB-4CD0D9F0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Grundwasser als Wärmequelle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8B7435-142C-49DB-ADD2-B47E03BA0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824" y="2116596"/>
            <a:ext cx="4436473" cy="372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1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B79D-2800-45F9-BC00-90A7C332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im Bestand?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0CC827-5761-4A24-82EC-35A4541C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3429000"/>
            <a:ext cx="5112568" cy="2917081"/>
          </a:xfrm>
        </p:spPr>
        <p:txBody>
          <a:bodyPr/>
          <a:lstStyle/>
          <a:p>
            <a:r>
              <a:rPr lang="de-DE" dirty="0"/>
              <a:t>Es funktioniert!</a:t>
            </a:r>
          </a:p>
          <a:p>
            <a:r>
              <a:rPr lang="de-DE" dirty="0"/>
              <a:t>56 Gebäude untersucht</a:t>
            </a:r>
          </a:p>
          <a:p>
            <a:r>
              <a:rPr lang="de-DE" dirty="0"/>
              <a:t>50°C – 55°C Vorlauftemperatur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F27B57-FDCA-4CCC-A762-60821261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60" y="1844824"/>
            <a:ext cx="3975672" cy="45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3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16C70-8D1B-4F44-8ED5-457CD443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Durchschnittstemperaturen 2022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43A102-F713-4756-A739-10F3372B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6CA163-AA45-4A19-B9E8-CE958BE5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575356"/>
            <a:ext cx="11182283" cy="494998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8D07DD-EF89-487B-97BC-D6BD38AB9049}"/>
              </a:ext>
            </a:extLst>
          </p:cNvPr>
          <p:cNvSpPr txBox="1"/>
          <p:nvPr/>
        </p:nvSpPr>
        <p:spPr>
          <a:xfrm>
            <a:off x="10200456" y="6441785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 err="1"/>
              <a:t>Meteostat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5017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7222-87FA-41CA-A600-2839E2CD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Photovoltaik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3F40E0B-90FC-48F3-ADED-404063EB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03" y="2922973"/>
            <a:ext cx="4289058" cy="26671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81203-5139-448E-A92C-11C21D1A4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8136"/>
            <a:ext cx="5620003" cy="37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0CC43-772D-4BB0-897B-E57B060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Biomasse und Heizen mit Holz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1EFAE0-07AA-433C-B914-467D52F7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54" y="2575688"/>
            <a:ext cx="4931546" cy="2465773"/>
          </a:xfrm>
        </p:spPr>
      </p:pic>
      <p:pic>
        <p:nvPicPr>
          <p:cNvPr id="6" name="Picture 2" descr="\\dbu02-srv\dbu02\DBU-Projekte-Veroeff\DBU-Bildmaterial\ZUK\Bildverlag_AdobeStock_Fotolia\7_Energie_Strom_Gas_Öl_Heizen_Haus_Bauen\Fotolia_38634310_XL_© Jörg Lantelme - Fotolia.jpg">
            <a:extLst>
              <a:ext uri="{FF2B5EF4-FFF2-40B4-BE49-F238E27FC236}">
                <a16:creationId xmlns:a16="http://schemas.microsoft.com/office/drawing/2014/main" id="{9332EA28-CFB6-4B49-A64A-049DBD5A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r="38768"/>
          <a:stretch/>
        </p:blipFill>
        <p:spPr bwMode="auto">
          <a:xfrm>
            <a:off x="7307649" y="1588824"/>
            <a:ext cx="3204966" cy="47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79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425D-9C59-4965-947C-3BA75CE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Blockheizkraftwerke - Brennstoffzellen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A88F98-7B88-4313-B324-08A1D61E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44" y="1500325"/>
            <a:ext cx="4768638" cy="36877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90B8C7-BDE4-4C03-A421-5F5F9AD05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78" y="2892426"/>
            <a:ext cx="3654650" cy="2006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7433F6-8DE7-413E-B8A8-333FA6137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228" y="4408239"/>
            <a:ext cx="2992148" cy="21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8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209FF-4F08-4596-8A8F-4BC10876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Solarthermie</a:t>
            </a:r>
          </a:p>
        </p:txBody>
      </p:sp>
      <p:pic>
        <p:nvPicPr>
          <p:cNvPr id="4" name="Picture 2" descr="\\dbu02-srv\dbu02\ZUK\Projekte\Haus sanieren - profitieren\Modernisierungsbündnisse\Bildmaterial\Solarbilder\IMG_2508.JPG">
            <a:extLst>
              <a:ext uri="{FF2B5EF4-FFF2-40B4-BE49-F238E27FC236}">
                <a16:creationId xmlns:a16="http://schemas.microsoft.com/office/drawing/2014/main" id="{953F4042-2FF2-44CE-A2F9-893C1705D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27913" r="68708" b="13544"/>
          <a:stretch/>
        </p:blipFill>
        <p:spPr bwMode="auto">
          <a:xfrm>
            <a:off x="4640977" y="1825625"/>
            <a:ext cx="29100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6A016-87B7-4885-B503-F2139EFB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 Home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D4F550-454B-4C90-A9A4-04041A88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281" y="2060574"/>
            <a:ext cx="2988344" cy="4213225"/>
          </a:xfrm>
        </p:spPr>
        <p:txBody>
          <a:bodyPr/>
          <a:lstStyle/>
          <a:p>
            <a:r>
              <a:rPr lang="de-DE" dirty="0"/>
              <a:t>Komfort</a:t>
            </a:r>
          </a:p>
          <a:p>
            <a:r>
              <a:rPr lang="de-DE" dirty="0"/>
              <a:t>Energieeinsparung</a:t>
            </a:r>
          </a:p>
          <a:p>
            <a:r>
              <a:rPr lang="de-DE" dirty="0"/>
              <a:t>Bedienung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2003B1-9928-4D14-9E3C-D005D873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4" y="2047320"/>
            <a:ext cx="7006734" cy="39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2F49F-A2D8-43AD-ABD2-2E06A788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Anschluss ans Wärmenetz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61E5989-BF32-4A2F-91E5-E2B2508B5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62" y="178406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Haus ist nicht alleine…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BAAF1B-963F-4F69-99BD-B4035A05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28800"/>
            <a:ext cx="8039946" cy="452247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FF9FF21-54C9-48E6-A89C-2EA64C676C14}"/>
              </a:ext>
            </a:extLst>
          </p:cNvPr>
          <p:cNvSpPr txBox="1"/>
          <p:nvPr/>
        </p:nvSpPr>
        <p:spPr>
          <a:xfrm>
            <a:off x="8472264" y="14847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Wasser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EFE274-2EA1-4254-9785-87593B386519}"/>
              </a:ext>
            </a:extLst>
          </p:cNvPr>
          <p:cNvSpPr txBox="1"/>
          <p:nvPr/>
        </p:nvSpPr>
        <p:spPr>
          <a:xfrm>
            <a:off x="8868321" y="23620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Abwasser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7BF948-D97D-462E-B640-DDA8D76AC588}"/>
              </a:ext>
            </a:extLst>
          </p:cNvPr>
          <p:cNvSpPr txBox="1"/>
          <p:nvPr/>
        </p:nvSpPr>
        <p:spPr>
          <a:xfrm>
            <a:off x="1055440" y="17341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Stromnetz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90C112-A32A-4285-8FBA-D207BDC21D52}"/>
              </a:ext>
            </a:extLst>
          </p:cNvPr>
          <p:cNvSpPr txBox="1"/>
          <p:nvPr/>
        </p:nvSpPr>
        <p:spPr>
          <a:xfrm>
            <a:off x="1247467" y="23443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Telefon Festnetz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AA6C4E-24AE-4545-875E-CD2266EDE16F}"/>
              </a:ext>
            </a:extLst>
          </p:cNvPr>
          <p:cNvSpPr txBox="1"/>
          <p:nvPr/>
        </p:nvSpPr>
        <p:spPr>
          <a:xfrm>
            <a:off x="695400" y="307787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Mobilfunk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2A2FB4-E6EA-4E9B-8BB0-A9F35EA8452C}"/>
              </a:ext>
            </a:extLst>
          </p:cNvPr>
          <p:cNvSpPr txBox="1"/>
          <p:nvPr/>
        </p:nvSpPr>
        <p:spPr>
          <a:xfrm>
            <a:off x="9768408" y="34669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Kabel TV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F36A4B-D31B-4711-9172-F0B002622416}"/>
              </a:ext>
            </a:extLst>
          </p:cNvPr>
          <p:cNvSpPr txBox="1"/>
          <p:nvPr/>
        </p:nvSpPr>
        <p:spPr>
          <a:xfrm>
            <a:off x="9840416" y="457173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Gasnetz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D07714-DCC4-4F3B-A130-D290BA5E3613}"/>
              </a:ext>
            </a:extLst>
          </p:cNvPr>
          <p:cNvSpPr txBox="1"/>
          <p:nvPr/>
        </p:nvSpPr>
        <p:spPr>
          <a:xfrm>
            <a:off x="9383275" y="29144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Müllabfuhr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76A8B50-BF41-4B8B-BCE1-46F950A0D7C4}"/>
              </a:ext>
            </a:extLst>
          </p:cNvPr>
          <p:cNvSpPr txBox="1"/>
          <p:nvPr/>
        </p:nvSpPr>
        <p:spPr>
          <a:xfrm>
            <a:off x="703296" y="380655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Heizung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EF98620-DF83-491C-A624-01A5B42E93F6}"/>
              </a:ext>
            </a:extLst>
          </p:cNvPr>
          <p:cNvSpPr txBox="1"/>
          <p:nvPr/>
        </p:nvSpPr>
        <p:spPr>
          <a:xfrm>
            <a:off x="7104112" y="381802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Strom im Haus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48EB882-481A-4467-8B49-A9F8ACD96772}"/>
              </a:ext>
            </a:extLst>
          </p:cNvPr>
          <p:cNvSpPr txBox="1"/>
          <p:nvPr/>
        </p:nvSpPr>
        <p:spPr>
          <a:xfrm>
            <a:off x="4103305" y="309915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Wasserleitungen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41EF13-B0D8-49C9-B264-B34AA692D245}"/>
              </a:ext>
            </a:extLst>
          </p:cNvPr>
          <p:cNvSpPr txBox="1"/>
          <p:nvPr/>
        </p:nvSpPr>
        <p:spPr>
          <a:xfrm>
            <a:off x="479376" y="468443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Energieversorgung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0C5AA00-5956-46FC-8C54-0921E9F11FE1}"/>
              </a:ext>
            </a:extLst>
          </p:cNvPr>
          <p:cNvSpPr txBox="1"/>
          <p:nvPr/>
        </p:nvSpPr>
        <p:spPr>
          <a:xfrm>
            <a:off x="4925864" y="14485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WLAN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1D6A9D8-4B75-4AE1-A52B-F04C6DB0C4AD}"/>
              </a:ext>
            </a:extLst>
          </p:cNvPr>
          <p:cNvSpPr txBox="1"/>
          <p:nvPr/>
        </p:nvSpPr>
        <p:spPr>
          <a:xfrm>
            <a:off x="4043037" y="414670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Wände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6A54E2C-41EF-4888-AD28-D39C764AC9BD}"/>
              </a:ext>
            </a:extLst>
          </p:cNvPr>
          <p:cNvSpPr txBox="1"/>
          <p:nvPr/>
        </p:nvSpPr>
        <p:spPr>
          <a:xfrm>
            <a:off x="3983771" y="496432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Decken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D334FC9-133A-4496-A7DA-A3BFE340668B}"/>
              </a:ext>
            </a:extLst>
          </p:cNvPr>
          <p:cNvSpPr txBox="1"/>
          <p:nvPr/>
        </p:nvSpPr>
        <p:spPr>
          <a:xfrm>
            <a:off x="7483360" y="42566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Fenster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DB42CFA-0B31-429C-B19B-1052AF3E4189}"/>
              </a:ext>
            </a:extLst>
          </p:cNvPr>
          <p:cNvSpPr txBox="1"/>
          <p:nvPr/>
        </p:nvSpPr>
        <p:spPr>
          <a:xfrm>
            <a:off x="7175409" y="321979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Dach </a:t>
            </a:r>
          </a:p>
        </p:txBody>
      </p:sp>
    </p:spTree>
    <p:extLst>
      <p:ext uri="{BB962C8B-B14F-4D97-AF65-F5344CB8AC3E}">
        <p14:creationId xmlns:p14="http://schemas.microsoft.com/office/powerpoint/2010/main" val="81486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BDE5-D281-45B9-8A4E-737A2B60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Energiesparen ohne große Investitionen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6474EC-09C5-4397-B2F3-93C0DBA7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86" y="1628800"/>
            <a:ext cx="10411158" cy="4320480"/>
          </a:xfrm>
        </p:spPr>
        <p:txBody>
          <a:bodyPr/>
          <a:lstStyle/>
          <a:p>
            <a:r>
              <a:rPr lang="de-DE" dirty="0"/>
              <a:t>20°C Raumtemperatur</a:t>
            </a:r>
          </a:p>
          <a:p>
            <a:r>
              <a:rPr lang="de-DE" dirty="0"/>
              <a:t>Jedes Grad weniger ~ 6% Energieeinsparung</a:t>
            </a:r>
          </a:p>
          <a:p>
            <a:r>
              <a:rPr lang="de-DE" dirty="0"/>
              <a:t>Räume nach Nutzung heizen</a:t>
            </a:r>
          </a:p>
          <a:p>
            <a:r>
              <a:rPr lang="de-DE" dirty="0"/>
              <a:t>Nach Möglichkeit:</a:t>
            </a:r>
          </a:p>
          <a:p>
            <a:pPr lvl="1"/>
            <a:r>
              <a:rPr lang="de-DE" sz="2000" dirty="0"/>
              <a:t>Vorlauftemperatur Heizung absenken</a:t>
            </a:r>
          </a:p>
          <a:p>
            <a:pPr lvl="1"/>
            <a:r>
              <a:rPr lang="de-DE" sz="2000" dirty="0"/>
              <a:t>Warmwassertemperatur absenken (Hinweis Legionellen)</a:t>
            </a:r>
          </a:p>
          <a:p>
            <a:pPr lvl="1"/>
            <a:r>
              <a:rPr lang="de-DE" sz="2000" dirty="0"/>
              <a:t>Nachtabschaltung programmieren</a:t>
            </a:r>
          </a:p>
          <a:p>
            <a:r>
              <a:rPr lang="de-DE" dirty="0"/>
              <a:t>Effizient lüften</a:t>
            </a:r>
          </a:p>
          <a:p>
            <a:pPr lvl="1"/>
            <a:r>
              <a:rPr lang="de-DE" sz="2000" dirty="0"/>
              <a:t>Querlüftung mit offenen Fenstern – keine Kippstellung!</a:t>
            </a:r>
          </a:p>
          <a:p>
            <a:pPr lvl="1"/>
            <a:r>
              <a:rPr lang="de-DE" dirty="0"/>
              <a:t>Fenster/Türen Dichtheit überprüfen – bei Bedarf abdichten</a:t>
            </a:r>
            <a:endParaRPr lang="de-DE" sz="2000" dirty="0"/>
          </a:p>
          <a:p>
            <a:r>
              <a:rPr lang="de-DE" dirty="0"/>
              <a:t>Wärmeverteilung / Luftzirkulation nicht behindern</a:t>
            </a:r>
          </a:p>
          <a:p>
            <a:r>
              <a:rPr lang="de-DE" dirty="0"/>
              <a:t>Oberste Geschossdecke dämmen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250FDA-8975-4667-BFDB-18EAE027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1572950"/>
            <a:ext cx="3888432" cy="2574061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EFBA06E-2FA6-4804-9B88-504900FF71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90733" y="4302100"/>
          <a:ext cx="11873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90">
                  <a:extLst>
                    <a:ext uri="{9D8B030D-6E8A-4147-A177-3AD203B41FA5}">
                      <a16:colId xmlns:a16="http://schemas.microsoft.com/office/drawing/2014/main" val="2164990211"/>
                    </a:ext>
                  </a:extLst>
                </a:gridCol>
                <a:gridCol w="806508">
                  <a:extLst>
                    <a:ext uri="{9D8B030D-6E8A-4147-A177-3AD203B41FA5}">
                      <a16:colId xmlns:a16="http://schemas.microsoft.com/office/drawing/2014/main" val="100842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41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8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57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24°C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21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28°C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531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432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0606F-4735-4691-98EA-FDEC23139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Auf Effizienz achten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D52464-F09F-4169-97F9-0180C42A3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988840"/>
            <a:ext cx="5218310" cy="4233328"/>
          </a:xfrm>
          <a:prstGeom prst="rect">
            <a:avLst/>
          </a:prstGeom>
        </p:spPr>
      </p:pic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B76DAEF2-65F1-4A73-B327-926A481706B9}"/>
              </a:ext>
            </a:extLst>
          </p:cNvPr>
          <p:cNvSpPr txBox="1">
            <a:spLocks/>
          </p:cNvSpPr>
          <p:nvPr/>
        </p:nvSpPr>
        <p:spPr>
          <a:xfrm>
            <a:off x="7608167" y="2060574"/>
            <a:ext cx="3996457" cy="4213225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Nichts verschwenden</a:t>
            </a:r>
          </a:p>
          <a:p>
            <a:r>
              <a:rPr lang="de-DE" dirty="0"/>
              <a:t>Energie ist kostbar</a:t>
            </a:r>
          </a:p>
        </p:txBody>
      </p:sp>
    </p:spTree>
    <p:extLst>
      <p:ext uri="{BB962C8B-B14F-4D97-AF65-F5344CB8AC3E}">
        <p14:creationId xmlns:p14="http://schemas.microsoft.com/office/powerpoint/2010/main" val="298471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7B49-EAF1-4F84-9EB6-0CCA1E35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unsere Initiative / Services für Sie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A9ACBF2-C833-4573-9335-4528500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5" y="1754811"/>
            <a:ext cx="5364609" cy="42132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Webseite </a:t>
            </a:r>
            <a:r>
              <a:rPr lang="de-D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www.zukunft-zuhause.net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DBD6B5F4-082D-49B2-B032-FCD37DB0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754812"/>
            <a:ext cx="5364609" cy="421322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Newsletter: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E33BA0-01DF-46BB-B363-7E654879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32431" r="58114" b="11810"/>
          <a:stretch/>
        </p:blipFill>
        <p:spPr>
          <a:xfrm>
            <a:off x="782537" y="2362868"/>
            <a:ext cx="2498673" cy="2034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52E406-1C2D-495F-A736-1314BD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5" r="63532" b="17613"/>
          <a:stretch/>
        </p:blipFill>
        <p:spPr>
          <a:xfrm>
            <a:off x="3287914" y="2362867"/>
            <a:ext cx="2536381" cy="20349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CB9C80-556C-4CC9-A420-AC6679FA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43" t="32431" r="6218" b="11810"/>
          <a:stretch/>
        </p:blipFill>
        <p:spPr>
          <a:xfrm>
            <a:off x="766091" y="4385786"/>
            <a:ext cx="2498673" cy="2034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A10CD4-31DA-423F-9B69-C0D6F518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8" r="3851" b="17613"/>
          <a:stretch/>
        </p:blipFill>
        <p:spPr>
          <a:xfrm>
            <a:off x="3257692" y="4385786"/>
            <a:ext cx="2536380" cy="2034926"/>
          </a:xfrm>
          <a:prstGeom prst="rect">
            <a:avLst/>
          </a:prstGeom>
        </p:spPr>
      </p:pic>
      <p:pic>
        <p:nvPicPr>
          <p:cNvPr id="1026" name="Picture 2" descr="Newsletter_Label Sanierung">
            <a:extLst>
              <a:ext uri="{FF2B5EF4-FFF2-40B4-BE49-F238E27FC236}">
                <a16:creationId xmlns:a16="http://schemas.microsoft.com/office/drawing/2014/main" id="{1E77EE04-64FB-453B-9D16-EFFFF0337F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02" y="2389959"/>
            <a:ext cx="2290240" cy="2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52E65A-6221-4C82-A8A6-3C40A7AF5E27}"/>
              </a:ext>
            </a:extLst>
          </p:cNvPr>
          <p:cNvSpPr txBox="1"/>
          <p:nvPr/>
        </p:nvSpPr>
        <p:spPr>
          <a:xfrm>
            <a:off x="8202110" y="4492764"/>
            <a:ext cx="15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4 x im Jahr</a:t>
            </a:r>
          </a:p>
        </p:txBody>
      </p:sp>
    </p:spTree>
    <p:extLst>
      <p:ext uri="{BB962C8B-B14F-4D97-AF65-F5344CB8AC3E}">
        <p14:creationId xmlns:p14="http://schemas.microsoft.com/office/powerpoint/2010/main" val="2715513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F0911-1ED2-43AD-84E0-2CB8B3A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72356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3F4B12B-6416-46A7-8C4D-8D296FCC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620688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60648"/>
            <a:ext cx="11017250" cy="900262"/>
          </a:xfrm>
        </p:spPr>
        <p:txBody>
          <a:bodyPr anchor="ctr">
            <a:normAutofit/>
          </a:bodyPr>
          <a:lstStyle/>
          <a:p>
            <a:r>
              <a:rPr lang="de-DE" dirty="0"/>
              <a:t>Wandel – Haus angenehm temperieren</a:t>
            </a:r>
          </a:p>
        </p:txBody>
      </p:sp>
    </p:spTree>
    <p:extLst>
      <p:ext uri="{BB962C8B-B14F-4D97-AF65-F5344CB8AC3E}">
        <p14:creationId xmlns:p14="http://schemas.microsoft.com/office/powerpoint/2010/main" val="26914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32714-CE9E-4EA3-B682-A6572C1A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B7ECF6-1397-4511-8211-F360D98D7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2008188"/>
            <a:ext cx="6000750" cy="3905250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1E20FBA-05DA-4C25-A629-607C82BB8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392" y="2008189"/>
            <a:ext cx="5472608" cy="3905250"/>
          </a:xfrm>
        </p:spPr>
        <p:txBody>
          <a:bodyPr/>
          <a:lstStyle/>
          <a:p>
            <a:r>
              <a:rPr lang="de-DE" dirty="0"/>
              <a:t>Wand aus der Bronzezeit </a:t>
            </a:r>
          </a:p>
          <a:p>
            <a:r>
              <a:rPr lang="de-DE" dirty="0"/>
              <a:t>U-Wert 0,5 W/m²K</a:t>
            </a:r>
          </a:p>
          <a:p>
            <a:r>
              <a:rPr lang="de-DE" dirty="0"/>
              <a:t>Flechtwerk mit Heu und Lehm </a:t>
            </a:r>
          </a:p>
          <a:p>
            <a:r>
              <a:rPr lang="de-DE" dirty="0"/>
              <a:t>Anforderung der Wärmeschutzverordnung 1995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1127ED-685F-435C-A754-87CB873AB7AB}"/>
              </a:ext>
            </a:extLst>
          </p:cNvPr>
          <p:cNvSpPr txBox="1"/>
          <p:nvPr/>
        </p:nvSpPr>
        <p:spPr>
          <a:xfrm>
            <a:off x="8904312" y="627702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Historischer Wärmeschutz: Geschichte der Dämmstoffe, Energieinstitut Hessen 2017</a:t>
            </a:r>
          </a:p>
        </p:txBody>
      </p:sp>
    </p:spTree>
    <p:extLst>
      <p:ext uri="{BB962C8B-B14F-4D97-AF65-F5344CB8AC3E}">
        <p14:creationId xmlns:p14="http://schemas.microsoft.com/office/powerpoint/2010/main" val="350877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FBC79-CD81-4DE2-B87E-07C34B3B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 und Behaglichkeit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E57887-A013-45A8-85C2-10F76FFB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772816"/>
            <a:ext cx="6851733" cy="4823431"/>
          </a:xfrm>
        </p:spPr>
      </p:pic>
    </p:spTree>
    <p:extLst>
      <p:ext uri="{BB962C8B-B14F-4D97-AF65-F5344CB8AC3E}">
        <p14:creationId xmlns:p14="http://schemas.microsoft.com/office/powerpoint/2010/main" val="399386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7C10A-0499-4B6D-B171-009C8652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Einen Deckel für das Haus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E11EED-4BAD-40E9-9BA2-7F557D89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" y="2348880"/>
            <a:ext cx="4234508" cy="45091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775961-BCBA-46E7-97D0-333DD803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72" y="2344080"/>
            <a:ext cx="4197769" cy="4509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92D1B-3923-4996-807E-DB60FCBBF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209" y="2348880"/>
            <a:ext cx="4173678" cy="4504320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7995356-EBEA-4FC6-B46C-B870AA4C8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31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7F38B-78DA-418B-8495-60344662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Mantel fürs Haus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903005-4921-4CA3-8BFB-CC1A086C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844824"/>
            <a:ext cx="5198529" cy="49790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5D4A4-21F0-436C-A4A4-FFFABFC07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360" y="2060848"/>
            <a:ext cx="4628612" cy="47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093CC-AD82-45E0-9E73-EFFDCB17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Kalte Füße?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9B24CBC-87F6-4E5D-8226-C7634569B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204864"/>
            <a:ext cx="2651210" cy="292591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B280F2-172B-4BA6-B90A-DC2A1485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197701"/>
            <a:ext cx="2666434" cy="29330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F27D66-A88E-4BD5-8B1E-ADEBCA4D5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04864"/>
            <a:ext cx="2648848" cy="29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2082"/>
      </p:ext>
    </p:extLst>
  </p:cSld>
  <p:clrMapOvr>
    <a:masterClrMapping/>
  </p:clrMapOvr>
</p:sld>
</file>

<file path=ppt/theme/theme1.xml><?xml version="1.0" encoding="utf-8"?>
<a:theme xmlns:a="http://schemas.openxmlformats.org/drawingml/2006/main" name="DBU Zukunkft Zuhaus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DBU_Zukunft_Zuhause_v1.potx" id="{17662916-59C2-4A17-9D29-DF37BC9B54FD}" vid="{558EA078-232D-465A-9641-CF53F0692A97}"/>
    </a:ext>
  </a:extLst>
</a:theme>
</file>

<file path=ppt/theme/theme2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Das Haus als System</Template>
  <TotalTime>0</TotalTime>
  <Words>1168</Words>
  <Application>Microsoft Office PowerPoint</Application>
  <PresentationFormat>Breitbild</PresentationFormat>
  <Paragraphs>256</Paragraphs>
  <Slides>33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Open Sans</vt:lpstr>
      <vt:lpstr>Wingdings</vt:lpstr>
      <vt:lpstr>DBU Zukunkft Zuhause</vt:lpstr>
      <vt:lpstr>Das Haus als System und seine klimaneutrale Zukunft</vt:lpstr>
      <vt:lpstr>Programm:  </vt:lpstr>
      <vt:lpstr>Ein Haus ist nicht alleine…</vt:lpstr>
      <vt:lpstr>Wandel – Haus angenehm temperieren</vt:lpstr>
      <vt:lpstr>Dämmen</vt:lpstr>
      <vt:lpstr>Wärme und Behaglichkeit</vt:lpstr>
      <vt:lpstr>Einen Deckel für das Haus</vt:lpstr>
      <vt:lpstr>Der Mantel fürs Haus </vt:lpstr>
      <vt:lpstr>Kalte Füße? </vt:lpstr>
      <vt:lpstr>Die Augen des Hauses</vt:lpstr>
      <vt:lpstr>Schutz vor Überhitzung </vt:lpstr>
      <vt:lpstr>Gebäudehülle fit für die Zukunft</vt:lpstr>
      <vt:lpstr>Dämmen! Aber womit? </vt:lpstr>
      <vt:lpstr>Zukunftsfähige Gebäudehülle</vt:lpstr>
      <vt:lpstr>Erneuerbare Wärmeversorgung</vt:lpstr>
      <vt:lpstr>Wie macht eine Wärmepumpe mehr Wärme? </vt:lpstr>
      <vt:lpstr>Die Luftwärmepumpe</vt:lpstr>
      <vt:lpstr>Die Erdwärmepumpe</vt:lpstr>
      <vt:lpstr>Erdwärmepumpe mit Kollektor</vt:lpstr>
      <vt:lpstr>Erdwärmenutzung mittels Sonde</vt:lpstr>
      <vt:lpstr>Grundwasser als Wärmequelle</vt:lpstr>
      <vt:lpstr>Wärmepumpe im Bestand?</vt:lpstr>
      <vt:lpstr>Durchschnittstemperaturen 2022 </vt:lpstr>
      <vt:lpstr>Photovoltaik</vt:lpstr>
      <vt:lpstr>Biomasse und Heizen mit Holz</vt:lpstr>
      <vt:lpstr>Blockheizkraftwerke - Brennstoffzellen</vt:lpstr>
      <vt:lpstr>Solarthermie</vt:lpstr>
      <vt:lpstr>Smart Home</vt:lpstr>
      <vt:lpstr>Anschluss ans Wärmenetz</vt:lpstr>
      <vt:lpstr>Energiesparen ohne große Investitionen </vt:lpstr>
      <vt:lpstr>Auf Effizienz achten</vt:lpstr>
      <vt:lpstr>Über unsere Initiative / Services für Sie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Untertitel der Präsentation</dc:subject>
  <dc:creator>Skrypietz, Andreas</dc:creator>
  <cp:lastModifiedBy>Skrypietz, Andreas</cp:lastModifiedBy>
  <cp:revision>81</cp:revision>
  <cp:lastPrinted>2022-06-22T11:15:16Z</cp:lastPrinted>
  <dcterms:created xsi:type="dcterms:W3CDTF">2022-05-17T06:58:00Z</dcterms:created>
  <dcterms:modified xsi:type="dcterms:W3CDTF">2024-08-01T11:29:08Z</dcterms:modified>
</cp:coreProperties>
</file>