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55"/>
  </p:notesMasterIdLst>
  <p:sldIdLst>
    <p:sldId id="257" r:id="rId2"/>
    <p:sldId id="2014" r:id="rId3"/>
    <p:sldId id="1975" r:id="rId4"/>
    <p:sldId id="1942" r:id="rId5"/>
    <p:sldId id="2010" r:id="rId6"/>
    <p:sldId id="1991" r:id="rId7"/>
    <p:sldId id="2011" r:id="rId8"/>
    <p:sldId id="1943" r:id="rId9"/>
    <p:sldId id="1944" r:id="rId10"/>
    <p:sldId id="1945" r:id="rId11"/>
    <p:sldId id="1977" r:id="rId12"/>
    <p:sldId id="1946" r:id="rId13"/>
    <p:sldId id="2013" r:id="rId14"/>
    <p:sldId id="1947" r:id="rId15"/>
    <p:sldId id="1948" r:id="rId16"/>
    <p:sldId id="1954" r:id="rId17"/>
    <p:sldId id="1980" r:id="rId18"/>
    <p:sldId id="1949" r:id="rId19"/>
    <p:sldId id="1978" r:id="rId20"/>
    <p:sldId id="1979" r:id="rId21"/>
    <p:sldId id="1953" r:id="rId22"/>
    <p:sldId id="1951" r:id="rId23"/>
    <p:sldId id="1952" r:id="rId24"/>
    <p:sldId id="1955" r:id="rId25"/>
    <p:sldId id="1982" r:id="rId26"/>
    <p:sldId id="1956" r:id="rId27"/>
    <p:sldId id="1957" r:id="rId28"/>
    <p:sldId id="1994" r:id="rId29"/>
    <p:sldId id="1958" r:id="rId30"/>
    <p:sldId id="1992" r:id="rId31"/>
    <p:sldId id="1993" r:id="rId32"/>
    <p:sldId id="1959" r:id="rId33"/>
    <p:sldId id="1981" r:id="rId34"/>
    <p:sldId id="1960" r:id="rId35"/>
    <p:sldId id="1961" r:id="rId36"/>
    <p:sldId id="1962" r:id="rId37"/>
    <p:sldId id="1963" r:id="rId38"/>
    <p:sldId id="1964" r:id="rId39"/>
    <p:sldId id="1965" r:id="rId40"/>
    <p:sldId id="1989" r:id="rId41"/>
    <p:sldId id="1966" r:id="rId42"/>
    <p:sldId id="1967" r:id="rId43"/>
    <p:sldId id="1968" r:id="rId44"/>
    <p:sldId id="1969" r:id="rId45"/>
    <p:sldId id="1970" r:id="rId46"/>
    <p:sldId id="1971" r:id="rId47"/>
    <p:sldId id="1983" r:id="rId48"/>
    <p:sldId id="1972" r:id="rId49"/>
    <p:sldId id="1973" r:id="rId50"/>
    <p:sldId id="1976" r:id="rId51"/>
    <p:sldId id="1984" r:id="rId52"/>
    <p:sldId id="1986" r:id="rId53"/>
    <p:sldId id="1997"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trag" id="{8BA62BD5-53AB-4535-A14A-2B57712AABF7}">
          <p14:sldIdLst>
            <p14:sldId id="257"/>
            <p14:sldId id="2014"/>
            <p14:sldId id="1975"/>
            <p14:sldId id="1942"/>
            <p14:sldId id="2010"/>
            <p14:sldId id="1991"/>
            <p14:sldId id="2011"/>
            <p14:sldId id="1943"/>
            <p14:sldId id="1944"/>
            <p14:sldId id="1945"/>
            <p14:sldId id="1977"/>
            <p14:sldId id="1946"/>
            <p14:sldId id="2013"/>
            <p14:sldId id="1947"/>
            <p14:sldId id="1948"/>
            <p14:sldId id="1954"/>
            <p14:sldId id="1980"/>
            <p14:sldId id="1949"/>
            <p14:sldId id="1978"/>
            <p14:sldId id="1979"/>
            <p14:sldId id="1953"/>
            <p14:sldId id="1951"/>
            <p14:sldId id="1952"/>
            <p14:sldId id="1955"/>
            <p14:sldId id="1982"/>
            <p14:sldId id="1956"/>
            <p14:sldId id="1957"/>
            <p14:sldId id="1994"/>
            <p14:sldId id="1958"/>
            <p14:sldId id="1992"/>
            <p14:sldId id="1993"/>
            <p14:sldId id="1959"/>
            <p14:sldId id="1981"/>
            <p14:sldId id="1960"/>
            <p14:sldId id="1961"/>
            <p14:sldId id="1962"/>
            <p14:sldId id="1963"/>
            <p14:sldId id="1964"/>
            <p14:sldId id="1965"/>
            <p14:sldId id="1989"/>
            <p14:sldId id="1966"/>
            <p14:sldId id="1967"/>
            <p14:sldId id="1968"/>
            <p14:sldId id="1969"/>
            <p14:sldId id="1970"/>
            <p14:sldId id="1971"/>
            <p14:sldId id="1983"/>
            <p14:sldId id="1972"/>
            <p14:sldId id="1973"/>
            <p14:sldId id="1976"/>
            <p14:sldId id="1984"/>
            <p14:sldId id="1986"/>
            <p14:sldId id="19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A1A"/>
    <a:srgbClr val="00A4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511" autoAdjust="0"/>
  </p:normalViewPr>
  <p:slideViewPr>
    <p:cSldViewPr snapToGrid="0">
      <p:cViewPr varScale="1">
        <p:scale>
          <a:sx n="70" d="100"/>
          <a:sy n="70" d="100"/>
        </p:scale>
        <p:origin x="209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3C33E-B715-4B4C-A2F4-C637F52E2A4C}" type="datetimeFigureOut">
              <a:rPr lang="de-DE" smtClean="0"/>
              <a:t>12.07.2024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D0AD9-7700-413A-9106-85F70BFDC4EF}" type="slidenum">
              <a:rPr lang="de-DE" smtClean="0"/>
              <a:t>‹Nr.›</a:t>
            </a:fld>
            <a:endParaRPr lang="de-DE"/>
          </a:p>
        </p:txBody>
      </p:sp>
    </p:spTree>
    <p:extLst>
      <p:ext uri="{BB962C8B-B14F-4D97-AF65-F5344CB8AC3E}">
        <p14:creationId xmlns:p14="http://schemas.microsoft.com/office/powerpoint/2010/main" val="125468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Grußworte, kurze Vorstellung, Dauer. Anschließend ist Gelegenheit für Fragen und Diskussion.</a:t>
            </a:r>
          </a:p>
        </p:txBody>
      </p:sp>
      <p:sp>
        <p:nvSpPr>
          <p:cNvPr id="4" name="Foliennummernplatzhalter 3"/>
          <p:cNvSpPr>
            <a:spLocks noGrp="1"/>
          </p:cNvSpPr>
          <p:nvPr>
            <p:ph type="sldNum" sz="quarter" idx="5"/>
          </p:nvPr>
        </p:nvSpPr>
        <p:spPr/>
        <p:txBody>
          <a:bodyPr/>
          <a:lstStyle/>
          <a:p>
            <a:fld id="{B72C0D73-FA0E-4404-BF34-27544E988AA3}" type="slidenum">
              <a:rPr lang="de-DE" smtClean="0"/>
              <a:t>1</a:t>
            </a:fld>
            <a:endParaRPr lang="de-DE"/>
          </a:p>
        </p:txBody>
      </p:sp>
    </p:spTree>
    <p:extLst>
      <p:ext uri="{BB962C8B-B14F-4D97-AF65-F5344CB8AC3E}">
        <p14:creationId xmlns:p14="http://schemas.microsoft.com/office/powerpoint/2010/main" val="275580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Theoretisch liegt der normale Wirkungsgrad von Silicium-Solarzellen bei 29 Prozent. Die besten monokristalline Module erreichen inzwischen Wirkungsgrade zwischen 20 und 22 Prozent. Inzwischen ist diese vermeintliche Obergrenze durch so genannte Tandem-Solarzellen aber längst durchbrochen worden. In der Praxis wurden so schon Wirkungsgrade von weit über 40 Prozent erzielt, denkbar erscheinen heute auch deutlich mehr als 80 Prozent. PV-Freiflächenanlagen Energiepflanzen auch deutlich überlegen. </a:t>
            </a:r>
          </a:p>
        </p:txBody>
      </p:sp>
      <p:sp>
        <p:nvSpPr>
          <p:cNvPr id="4" name="Foliennummernplatzhalter 3"/>
          <p:cNvSpPr>
            <a:spLocks noGrp="1"/>
          </p:cNvSpPr>
          <p:nvPr>
            <p:ph type="sldNum" sz="quarter" idx="5"/>
          </p:nvPr>
        </p:nvSpPr>
        <p:spPr/>
        <p:txBody>
          <a:bodyPr/>
          <a:lstStyle/>
          <a:p>
            <a:fld id="{400D0AD9-7700-413A-9106-85F70BFDC4EF}" type="slidenum">
              <a:rPr lang="de-DE" smtClean="0"/>
              <a:t>11</a:t>
            </a:fld>
            <a:endParaRPr lang="de-DE"/>
          </a:p>
        </p:txBody>
      </p:sp>
    </p:spTree>
    <p:extLst>
      <p:ext uri="{BB962C8B-B14F-4D97-AF65-F5344CB8AC3E}">
        <p14:creationId xmlns:p14="http://schemas.microsoft.com/office/powerpoint/2010/main" val="225642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Funktion und Nutzen  von Wechselrichtern und Speichern erklären.</a:t>
            </a:r>
          </a:p>
        </p:txBody>
      </p:sp>
      <p:sp>
        <p:nvSpPr>
          <p:cNvPr id="4" name="Foliennummernplatzhalter 3"/>
          <p:cNvSpPr>
            <a:spLocks noGrp="1"/>
          </p:cNvSpPr>
          <p:nvPr>
            <p:ph type="sldNum" sz="quarter" idx="5"/>
          </p:nvPr>
        </p:nvSpPr>
        <p:spPr/>
        <p:txBody>
          <a:bodyPr/>
          <a:lstStyle/>
          <a:p>
            <a:fld id="{400D0AD9-7700-413A-9106-85F70BFDC4EF}" type="slidenum">
              <a:rPr lang="de-DE" smtClean="0"/>
              <a:t>12</a:t>
            </a:fld>
            <a:endParaRPr lang="de-DE"/>
          </a:p>
        </p:txBody>
      </p:sp>
    </p:spTree>
    <p:extLst>
      <p:ext uri="{BB962C8B-B14F-4D97-AF65-F5344CB8AC3E}">
        <p14:creationId xmlns:p14="http://schemas.microsoft.com/office/powerpoint/2010/main" val="2710318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dirty="0"/>
              <a:t>Die Darstellung zeigt prozentuale Jahreserzeugung gegenüber der optimalen Ausrichtung nach Süden (= 100%). </a:t>
            </a:r>
            <a:br>
              <a:rPr lang="de-DE" dirty="0"/>
            </a:br>
            <a:r>
              <a:rPr lang="de-DE" dirty="0"/>
              <a:t>Die Südausrichtung ergibt den maximalen Jahresertrag.</a:t>
            </a:r>
            <a:br>
              <a:rPr lang="de-DE" dirty="0"/>
            </a:br>
            <a:r>
              <a:rPr lang="de-DE" dirty="0"/>
              <a:t>Auch Abweichung von bis zu 40° nach Ost oder West sind noch sehr gut (95%). Die Steilheit des Daches ist mitentscheidend, normale Neigungen sind alle OK.</a:t>
            </a:r>
          </a:p>
          <a:p>
            <a:pPr>
              <a:defRPr/>
            </a:pPr>
            <a:r>
              <a:rPr lang="de-DE" dirty="0"/>
              <a:t>Interessanterweise können auch Norddächer für PV geeignet sein, wenn diese direkt mit bebaut werden. </a:t>
            </a:r>
            <a:br>
              <a:rPr lang="de-DE" dirty="0"/>
            </a:br>
            <a:r>
              <a:rPr lang="de-DE" dirty="0"/>
              <a:t>Insbesondere wenn diese eher flach sind. Bei weniger als 20° Neigung nach Norden liegen die Erträge noch etwa 85-80 %.</a:t>
            </a:r>
          </a:p>
          <a:p>
            <a:pPr>
              <a:defRPr/>
            </a:pPr>
            <a:r>
              <a:rPr lang="de-DE" dirty="0"/>
              <a:t>Fast wichtiger als die optimale Ausrichtung sind Verschattungen. Diese sollten unbedingt vermieden werden. Auch schmale Schatten, wie z.B. von Antennen können zu erheblichen Einbußen bei der PV-Erzeugung führen. Kamine, Bäume, Pfosten, Gauben, Satellitenanlage und Gebäude können also sehr wichtige Faktoren für den Solarertrag sein. Systeme wie Moduloptimierer (Solar-Edge oder </a:t>
            </a:r>
            <a:r>
              <a:rPr lang="de-DE" dirty="0" err="1"/>
              <a:t>Tigo</a:t>
            </a:r>
            <a:r>
              <a:rPr lang="de-DE" dirty="0"/>
              <a:t>) könne hier helfen, aber nicht zaubern. Gute Erfolge bringen Halbzellen-Module wie auf Folie 18 abgebildet. </a:t>
            </a:r>
            <a:br>
              <a:rPr lang="de-DE" dirty="0"/>
            </a:br>
            <a:br>
              <a:rPr lang="de-DE" dirty="0"/>
            </a:br>
            <a:r>
              <a:rPr lang="de-DE" dirty="0"/>
              <a:t>Wie funktioniert Solar-Edge oder </a:t>
            </a:r>
            <a:r>
              <a:rPr lang="de-DE" dirty="0" err="1"/>
              <a:t>Tigo</a:t>
            </a:r>
            <a:r>
              <a:rPr lang="de-DE" dirty="0"/>
              <a:t>: </a:t>
            </a:r>
            <a:br>
              <a:rPr lang="de-DE" dirty="0"/>
            </a:br>
            <a:r>
              <a:rPr lang="de-DE" dirty="0"/>
              <a:t>Dieser Leistungsoptimierer steigern den Energieertrag von PV-Anlagen, indem der Punkt der maximalen Leistungsabgabe (MPPT) für jedes Modul einzeln gesucht wird. Dabei wird die Stromstärke, die Spannung und die Temperatur des Moduls bestimmt. Die Daten werden an zentrale Recheneinheiten geschickt, um den optimalen Betriebspunkt eines jeden Moduls zu errechnen und damit die maximale Solarleistung aus dem gesamten String herauszuholen.</a:t>
            </a:r>
          </a:p>
        </p:txBody>
      </p:sp>
      <p:sp>
        <p:nvSpPr>
          <p:cNvPr id="4" name="Foliennummernplatzhalter 3"/>
          <p:cNvSpPr>
            <a:spLocks noGrp="1"/>
          </p:cNvSpPr>
          <p:nvPr>
            <p:ph type="sldNum" sz="quarter" idx="5"/>
          </p:nvPr>
        </p:nvSpPr>
        <p:spPr/>
        <p:txBody>
          <a:bodyPr/>
          <a:lstStyle/>
          <a:p>
            <a:fld id="{400D0AD9-7700-413A-9106-85F70BFDC4EF}" type="slidenum">
              <a:rPr lang="de-DE" smtClean="0"/>
              <a:t>13</a:t>
            </a:fld>
            <a:endParaRPr lang="de-DE"/>
          </a:p>
        </p:txBody>
      </p:sp>
    </p:spTree>
    <p:extLst>
      <p:ext uri="{BB962C8B-B14F-4D97-AF65-F5344CB8AC3E}">
        <p14:creationId xmlns:p14="http://schemas.microsoft.com/office/powerpoint/2010/main" val="320122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und Nachteile von PV auf Süd-Dächern.</a:t>
            </a:r>
          </a:p>
        </p:txBody>
      </p:sp>
      <p:sp>
        <p:nvSpPr>
          <p:cNvPr id="4" name="Foliennummernplatzhalter 3"/>
          <p:cNvSpPr>
            <a:spLocks noGrp="1"/>
          </p:cNvSpPr>
          <p:nvPr>
            <p:ph type="sldNum" sz="quarter" idx="5"/>
          </p:nvPr>
        </p:nvSpPr>
        <p:spPr/>
        <p:txBody>
          <a:bodyPr/>
          <a:lstStyle/>
          <a:p>
            <a:fld id="{400D0AD9-7700-413A-9106-85F70BFDC4EF}" type="slidenum">
              <a:rPr lang="de-DE" smtClean="0"/>
              <a:t>14</a:t>
            </a:fld>
            <a:endParaRPr lang="de-DE"/>
          </a:p>
        </p:txBody>
      </p:sp>
    </p:spTree>
    <p:extLst>
      <p:ext uri="{BB962C8B-B14F-4D97-AF65-F5344CB8AC3E}">
        <p14:creationId xmlns:p14="http://schemas.microsoft.com/office/powerpoint/2010/main" val="2369105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und Nachteile von Ost-West-Dächern.</a:t>
            </a:r>
          </a:p>
        </p:txBody>
      </p:sp>
      <p:sp>
        <p:nvSpPr>
          <p:cNvPr id="4" name="Foliennummernplatzhalter 3"/>
          <p:cNvSpPr>
            <a:spLocks noGrp="1"/>
          </p:cNvSpPr>
          <p:nvPr>
            <p:ph type="sldNum" sz="quarter" idx="5"/>
          </p:nvPr>
        </p:nvSpPr>
        <p:spPr/>
        <p:txBody>
          <a:bodyPr/>
          <a:lstStyle/>
          <a:p>
            <a:fld id="{400D0AD9-7700-413A-9106-85F70BFDC4EF}" type="slidenum">
              <a:rPr lang="de-DE" smtClean="0"/>
              <a:t>15</a:t>
            </a:fld>
            <a:endParaRPr lang="de-DE"/>
          </a:p>
        </p:txBody>
      </p:sp>
    </p:spTree>
    <p:extLst>
      <p:ext uri="{BB962C8B-B14F-4D97-AF65-F5344CB8AC3E}">
        <p14:creationId xmlns:p14="http://schemas.microsoft.com/office/powerpoint/2010/main" val="3337178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Problem der Beschattung erklären.</a:t>
            </a:r>
          </a:p>
        </p:txBody>
      </p:sp>
      <p:sp>
        <p:nvSpPr>
          <p:cNvPr id="4" name="Foliennummernplatzhalter 3"/>
          <p:cNvSpPr>
            <a:spLocks noGrp="1"/>
          </p:cNvSpPr>
          <p:nvPr>
            <p:ph type="sldNum" sz="quarter" idx="5"/>
          </p:nvPr>
        </p:nvSpPr>
        <p:spPr/>
        <p:txBody>
          <a:bodyPr/>
          <a:lstStyle/>
          <a:p>
            <a:fld id="{400D0AD9-7700-413A-9106-85F70BFDC4EF}" type="slidenum">
              <a:rPr lang="de-DE" smtClean="0"/>
              <a:t>16</a:t>
            </a:fld>
            <a:endParaRPr lang="de-DE"/>
          </a:p>
        </p:txBody>
      </p:sp>
    </p:spTree>
    <p:extLst>
      <p:ext uri="{BB962C8B-B14F-4D97-AF65-F5344CB8AC3E}">
        <p14:creationId xmlns:p14="http://schemas.microsoft.com/office/powerpoint/2010/main" val="502231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Bäume behindern die Ausbaute.</a:t>
            </a:r>
          </a:p>
        </p:txBody>
      </p:sp>
      <p:sp>
        <p:nvSpPr>
          <p:cNvPr id="4" name="Foliennummernplatzhalter 3"/>
          <p:cNvSpPr>
            <a:spLocks noGrp="1"/>
          </p:cNvSpPr>
          <p:nvPr>
            <p:ph type="sldNum" sz="quarter" idx="5"/>
          </p:nvPr>
        </p:nvSpPr>
        <p:spPr/>
        <p:txBody>
          <a:bodyPr/>
          <a:lstStyle/>
          <a:p>
            <a:fld id="{400D0AD9-7700-413A-9106-85F70BFDC4EF}" type="slidenum">
              <a:rPr lang="de-DE" smtClean="0"/>
              <a:t>17</a:t>
            </a:fld>
            <a:endParaRPr lang="de-DE"/>
          </a:p>
        </p:txBody>
      </p:sp>
    </p:spTree>
    <p:extLst>
      <p:ext uri="{BB962C8B-B14F-4D97-AF65-F5344CB8AC3E}">
        <p14:creationId xmlns:p14="http://schemas.microsoft.com/office/powerpoint/2010/main" val="157524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Erläutern, warum ein Dach voll belegt werden sollte.</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18</a:t>
            </a:fld>
            <a:endParaRPr lang="de-DE"/>
          </a:p>
        </p:txBody>
      </p:sp>
    </p:spTree>
    <p:extLst>
      <p:ext uri="{BB962C8B-B14F-4D97-AF65-F5344CB8AC3E}">
        <p14:creationId xmlns:p14="http://schemas.microsoft.com/office/powerpoint/2010/main" val="2290466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Schnee im Winter ist nicht das große Problem.</a:t>
            </a:r>
          </a:p>
        </p:txBody>
      </p:sp>
      <p:sp>
        <p:nvSpPr>
          <p:cNvPr id="4" name="Foliennummernplatzhalter 3"/>
          <p:cNvSpPr>
            <a:spLocks noGrp="1"/>
          </p:cNvSpPr>
          <p:nvPr>
            <p:ph type="sldNum" sz="quarter" idx="5"/>
          </p:nvPr>
        </p:nvSpPr>
        <p:spPr/>
        <p:txBody>
          <a:bodyPr/>
          <a:lstStyle/>
          <a:p>
            <a:fld id="{400D0AD9-7700-413A-9106-85F70BFDC4EF}" type="slidenum">
              <a:rPr lang="de-DE" smtClean="0"/>
              <a:t>19</a:t>
            </a:fld>
            <a:endParaRPr lang="de-DE"/>
          </a:p>
        </p:txBody>
      </p:sp>
    </p:spTree>
    <p:extLst>
      <p:ext uri="{BB962C8B-B14F-4D97-AF65-F5344CB8AC3E}">
        <p14:creationId xmlns:p14="http://schemas.microsoft.com/office/powerpoint/2010/main" val="2646738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und Nachteile von PV Mietanlagen.</a:t>
            </a:r>
          </a:p>
        </p:txBody>
      </p:sp>
      <p:sp>
        <p:nvSpPr>
          <p:cNvPr id="4" name="Foliennummernplatzhalter 3"/>
          <p:cNvSpPr>
            <a:spLocks noGrp="1"/>
          </p:cNvSpPr>
          <p:nvPr>
            <p:ph type="sldNum" sz="quarter" idx="5"/>
          </p:nvPr>
        </p:nvSpPr>
        <p:spPr/>
        <p:txBody>
          <a:bodyPr/>
          <a:lstStyle/>
          <a:p>
            <a:fld id="{400D0AD9-7700-413A-9106-85F70BFDC4EF}" type="slidenum">
              <a:rPr lang="de-DE" smtClean="0"/>
              <a:t>20</a:t>
            </a:fld>
            <a:endParaRPr lang="de-DE"/>
          </a:p>
        </p:txBody>
      </p:sp>
    </p:spTree>
    <p:extLst>
      <p:ext uri="{BB962C8B-B14F-4D97-AF65-F5344CB8AC3E}">
        <p14:creationId xmlns:p14="http://schemas.microsoft.com/office/powerpoint/2010/main" val="143290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Idee, sich das Dach mit einer Solaranlage auszulegen. Dafür gibt es verschiedene Gründe. Das es </a:t>
            </a:r>
            <a:r>
              <a:rPr lang="de-DE" dirty="0" err="1"/>
              <a:t>chick</a:t>
            </a:r>
            <a:r>
              <a:rPr lang="de-DE" dirty="0"/>
              <a:t> aussieht, steigende, ja explodierende Strompreise, selbst viel eigener Strom erzeugen, Unabhängigkeit von großen Energiekonzerne, auch ans Klima denken,</a:t>
            </a:r>
          </a:p>
        </p:txBody>
      </p:sp>
      <p:sp>
        <p:nvSpPr>
          <p:cNvPr id="4" name="Foliennummernplatzhalter 3"/>
          <p:cNvSpPr>
            <a:spLocks noGrp="1"/>
          </p:cNvSpPr>
          <p:nvPr>
            <p:ph type="sldNum" sz="quarter" idx="5"/>
          </p:nvPr>
        </p:nvSpPr>
        <p:spPr/>
        <p:txBody>
          <a:bodyPr/>
          <a:lstStyle/>
          <a:p>
            <a:fld id="{400D0AD9-7700-413A-9106-85F70BFDC4EF}" type="slidenum">
              <a:rPr lang="de-DE" smtClean="0"/>
              <a:t>3</a:t>
            </a:fld>
            <a:endParaRPr lang="de-DE"/>
          </a:p>
        </p:txBody>
      </p:sp>
    </p:spTree>
    <p:extLst>
      <p:ext uri="{BB962C8B-B14F-4D97-AF65-F5344CB8AC3E}">
        <p14:creationId xmlns:p14="http://schemas.microsoft.com/office/powerpoint/2010/main" val="1783355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Erster Schritt, finden einer Solarfirma.</a:t>
            </a:r>
          </a:p>
          <a:p>
            <a:endParaRPr lang="de-DE" dirty="0"/>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21</a:t>
            </a:fld>
            <a:endParaRPr lang="de-DE"/>
          </a:p>
        </p:txBody>
      </p:sp>
    </p:spTree>
    <p:extLst>
      <p:ext uri="{BB962C8B-B14F-4D97-AF65-F5344CB8AC3E}">
        <p14:creationId xmlns:p14="http://schemas.microsoft.com/office/powerpoint/2010/main" val="3680704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Abstimmung über die Größe der Anlage.</a:t>
            </a:r>
          </a:p>
        </p:txBody>
      </p:sp>
      <p:sp>
        <p:nvSpPr>
          <p:cNvPr id="4" name="Foliennummernplatzhalter 3"/>
          <p:cNvSpPr>
            <a:spLocks noGrp="1"/>
          </p:cNvSpPr>
          <p:nvPr>
            <p:ph type="sldNum" sz="quarter" idx="5"/>
          </p:nvPr>
        </p:nvSpPr>
        <p:spPr/>
        <p:txBody>
          <a:bodyPr/>
          <a:lstStyle/>
          <a:p>
            <a:fld id="{400D0AD9-7700-413A-9106-85F70BFDC4EF}" type="slidenum">
              <a:rPr lang="de-DE" smtClean="0"/>
              <a:t>22</a:t>
            </a:fld>
            <a:endParaRPr lang="de-DE"/>
          </a:p>
        </p:txBody>
      </p:sp>
    </p:spTree>
    <p:extLst>
      <p:ext uri="{BB962C8B-B14F-4D97-AF65-F5344CB8AC3E}">
        <p14:creationId xmlns:p14="http://schemas.microsoft.com/office/powerpoint/2010/main" val="708093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Blick ins Solarkataster.</a:t>
            </a:r>
          </a:p>
        </p:txBody>
      </p:sp>
      <p:sp>
        <p:nvSpPr>
          <p:cNvPr id="4" name="Foliennummernplatzhalter 3"/>
          <p:cNvSpPr>
            <a:spLocks noGrp="1"/>
          </p:cNvSpPr>
          <p:nvPr>
            <p:ph type="sldNum" sz="quarter" idx="5"/>
          </p:nvPr>
        </p:nvSpPr>
        <p:spPr/>
        <p:txBody>
          <a:bodyPr/>
          <a:lstStyle/>
          <a:p>
            <a:fld id="{400D0AD9-7700-413A-9106-85F70BFDC4EF}" type="slidenum">
              <a:rPr lang="de-DE" smtClean="0"/>
              <a:t>23</a:t>
            </a:fld>
            <a:endParaRPr lang="de-DE"/>
          </a:p>
        </p:txBody>
      </p:sp>
    </p:spTree>
    <p:extLst>
      <p:ext uri="{BB962C8B-B14F-4D97-AF65-F5344CB8AC3E}">
        <p14:creationId xmlns:p14="http://schemas.microsoft.com/office/powerpoint/2010/main" val="4082243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Hinweise auf mögliche Förderungen.</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24</a:t>
            </a:fld>
            <a:endParaRPr lang="de-DE"/>
          </a:p>
        </p:txBody>
      </p:sp>
    </p:spTree>
    <p:extLst>
      <p:ext uri="{BB962C8B-B14F-4D97-AF65-F5344CB8AC3E}">
        <p14:creationId xmlns:p14="http://schemas.microsoft.com/office/powerpoint/2010/main" val="472033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Überschlag, was liefert die PV-Anlage.</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25</a:t>
            </a:fld>
            <a:endParaRPr lang="de-DE"/>
          </a:p>
        </p:txBody>
      </p:sp>
    </p:spTree>
    <p:extLst>
      <p:ext uri="{BB962C8B-B14F-4D97-AF65-F5344CB8AC3E}">
        <p14:creationId xmlns:p14="http://schemas.microsoft.com/office/powerpoint/2010/main" val="648086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Finalisierung und Bestellung der Anlage.</a:t>
            </a:r>
          </a:p>
        </p:txBody>
      </p:sp>
      <p:sp>
        <p:nvSpPr>
          <p:cNvPr id="4" name="Foliennummernplatzhalter 3"/>
          <p:cNvSpPr>
            <a:spLocks noGrp="1"/>
          </p:cNvSpPr>
          <p:nvPr>
            <p:ph type="sldNum" sz="quarter" idx="5"/>
          </p:nvPr>
        </p:nvSpPr>
        <p:spPr/>
        <p:txBody>
          <a:bodyPr/>
          <a:lstStyle/>
          <a:p>
            <a:fld id="{400D0AD9-7700-413A-9106-85F70BFDC4EF}" type="slidenum">
              <a:rPr lang="de-DE" smtClean="0"/>
              <a:t>26</a:t>
            </a:fld>
            <a:endParaRPr lang="de-DE"/>
          </a:p>
        </p:txBody>
      </p:sp>
    </p:spTree>
    <p:extLst>
      <p:ext uri="{BB962C8B-B14F-4D97-AF65-F5344CB8AC3E}">
        <p14:creationId xmlns:p14="http://schemas.microsoft.com/office/powerpoint/2010/main" val="3804392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Zugang zum Dach herstellen.</a:t>
            </a:r>
          </a:p>
        </p:txBody>
      </p:sp>
      <p:sp>
        <p:nvSpPr>
          <p:cNvPr id="4" name="Foliennummernplatzhalter 3"/>
          <p:cNvSpPr>
            <a:spLocks noGrp="1"/>
          </p:cNvSpPr>
          <p:nvPr>
            <p:ph type="sldNum" sz="quarter" idx="5"/>
          </p:nvPr>
        </p:nvSpPr>
        <p:spPr/>
        <p:txBody>
          <a:bodyPr/>
          <a:lstStyle/>
          <a:p>
            <a:fld id="{400D0AD9-7700-413A-9106-85F70BFDC4EF}" type="slidenum">
              <a:rPr lang="de-DE" smtClean="0"/>
              <a:t>27</a:t>
            </a:fld>
            <a:endParaRPr lang="de-DE"/>
          </a:p>
        </p:txBody>
      </p:sp>
    </p:spTree>
    <p:extLst>
      <p:ext uri="{BB962C8B-B14F-4D97-AF65-F5344CB8AC3E}">
        <p14:creationId xmlns:p14="http://schemas.microsoft.com/office/powerpoint/2010/main" val="298126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Falls notwendig Baugerüst aufbauen.</a:t>
            </a:r>
          </a:p>
        </p:txBody>
      </p:sp>
      <p:sp>
        <p:nvSpPr>
          <p:cNvPr id="4" name="Foliennummernplatzhalter 3"/>
          <p:cNvSpPr>
            <a:spLocks noGrp="1"/>
          </p:cNvSpPr>
          <p:nvPr>
            <p:ph type="sldNum" sz="quarter" idx="5"/>
          </p:nvPr>
        </p:nvSpPr>
        <p:spPr/>
        <p:txBody>
          <a:bodyPr/>
          <a:lstStyle/>
          <a:p>
            <a:fld id="{400D0AD9-7700-413A-9106-85F70BFDC4EF}" type="slidenum">
              <a:rPr lang="de-DE" smtClean="0"/>
              <a:t>28</a:t>
            </a:fld>
            <a:endParaRPr lang="de-DE"/>
          </a:p>
        </p:txBody>
      </p:sp>
    </p:spTree>
    <p:extLst>
      <p:ext uri="{BB962C8B-B14F-4D97-AF65-F5344CB8AC3E}">
        <p14:creationId xmlns:p14="http://schemas.microsoft.com/office/powerpoint/2010/main" val="175729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Tragekonstruktion: Schienen und Dachhaken.</a:t>
            </a:r>
          </a:p>
        </p:txBody>
      </p:sp>
      <p:sp>
        <p:nvSpPr>
          <p:cNvPr id="4" name="Foliennummernplatzhalter 3"/>
          <p:cNvSpPr>
            <a:spLocks noGrp="1"/>
          </p:cNvSpPr>
          <p:nvPr>
            <p:ph type="sldNum" sz="quarter" idx="5"/>
          </p:nvPr>
        </p:nvSpPr>
        <p:spPr/>
        <p:txBody>
          <a:bodyPr/>
          <a:lstStyle/>
          <a:p>
            <a:fld id="{400D0AD9-7700-413A-9106-85F70BFDC4EF}" type="slidenum">
              <a:rPr lang="de-DE" smtClean="0"/>
              <a:t>29</a:t>
            </a:fld>
            <a:endParaRPr lang="de-DE"/>
          </a:p>
        </p:txBody>
      </p:sp>
    </p:spTree>
    <p:extLst>
      <p:ext uri="{BB962C8B-B14F-4D97-AF65-F5344CB8AC3E}">
        <p14:creationId xmlns:p14="http://schemas.microsoft.com/office/powerpoint/2010/main" val="2719445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Ziegel bearbeiten</a:t>
            </a:r>
          </a:p>
        </p:txBody>
      </p:sp>
      <p:sp>
        <p:nvSpPr>
          <p:cNvPr id="4" name="Foliennummernplatzhalter 3"/>
          <p:cNvSpPr>
            <a:spLocks noGrp="1"/>
          </p:cNvSpPr>
          <p:nvPr>
            <p:ph type="sldNum" sz="quarter" idx="5"/>
          </p:nvPr>
        </p:nvSpPr>
        <p:spPr/>
        <p:txBody>
          <a:bodyPr/>
          <a:lstStyle/>
          <a:p>
            <a:fld id="{400D0AD9-7700-413A-9106-85F70BFDC4EF}" type="slidenum">
              <a:rPr lang="de-DE" smtClean="0"/>
              <a:t>30</a:t>
            </a:fld>
            <a:endParaRPr lang="de-DE"/>
          </a:p>
        </p:txBody>
      </p:sp>
    </p:spTree>
    <p:extLst>
      <p:ext uri="{BB962C8B-B14F-4D97-AF65-F5344CB8AC3E}">
        <p14:creationId xmlns:p14="http://schemas.microsoft.com/office/powerpoint/2010/main" val="80515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Thema Sonnenstrom, was fällt Ihnen dabei ein? In dieser Wortwolke sind einige Begriffe zusammen gestellt. </a:t>
            </a:r>
          </a:p>
        </p:txBody>
      </p:sp>
      <p:sp>
        <p:nvSpPr>
          <p:cNvPr id="4" name="Foliennummernplatzhalter 3"/>
          <p:cNvSpPr>
            <a:spLocks noGrp="1"/>
          </p:cNvSpPr>
          <p:nvPr>
            <p:ph type="sldNum" sz="quarter" idx="5"/>
          </p:nvPr>
        </p:nvSpPr>
        <p:spPr/>
        <p:txBody>
          <a:bodyPr/>
          <a:lstStyle/>
          <a:p>
            <a:fld id="{B72C0D73-FA0E-4404-BF34-27544E988AA3}" type="slidenum">
              <a:rPr lang="de-DE" smtClean="0"/>
              <a:t>4</a:t>
            </a:fld>
            <a:endParaRPr lang="de-DE"/>
          </a:p>
        </p:txBody>
      </p:sp>
    </p:spTree>
    <p:extLst>
      <p:ext uri="{BB962C8B-B14F-4D97-AF65-F5344CB8AC3E}">
        <p14:creationId xmlns:p14="http://schemas.microsoft.com/office/powerpoint/2010/main" val="961689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Facharbeit notwendig</a:t>
            </a:r>
          </a:p>
        </p:txBody>
      </p:sp>
      <p:sp>
        <p:nvSpPr>
          <p:cNvPr id="4" name="Foliennummernplatzhalter 3"/>
          <p:cNvSpPr>
            <a:spLocks noGrp="1"/>
          </p:cNvSpPr>
          <p:nvPr>
            <p:ph type="sldNum" sz="quarter" idx="5"/>
          </p:nvPr>
        </p:nvSpPr>
        <p:spPr/>
        <p:txBody>
          <a:bodyPr/>
          <a:lstStyle/>
          <a:p>
            <a:fld id="{400D0AD9-7700-413A-9106-85F70BFDC4EF}" type="slidenum">
              <a:rPr lang="de-DE" smtClean="0"/>
              <a:t>31</a:t>
            </a:fld>
            <a:endParaRPr lang="de-DE"/>
          </a:p>
        </p:txBody>
      </p:sp>
    </p:spTree>
    <p:extLst>
      <p:ext uri="{BB962C8B-B14F-4D97-AF65-F5344CB8AC3E}">
        <p14:creationId xmlns:p14="http://schemas.microsoft.com/office/powerpoint/2010/main" val="3429288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Module aufs Dach bringen</a:t>
            </a:r>
          </a:p>
        </p:txBody>
      </p:sp>
      <p:sp>
        <p:nvSpPr>
          <p:cNvPr id="4" name="Foliennummernplatzhalter 3"/>
          <p:cNvSpPr>
            <a:spLocks noGrp="1"/>
          </p:cNvSpPr>
          <p:nvPr>
            <p:ph type="sldNum" sz="quarter" idx="5"/>
          </p:nvPr>
        </p:nvSpPr>
        <p:spPr/>
        <p:txBody>
          <a:bodyPr/>
          <a:lstStyle/>
          <a:p>
            <a:fld id="{400D0AD9-7700-413A-9106-85F70BFDC4EF}" type="slidenum">
              <a:rPr lang="de-DE" smtClean="0"/>
              <a:t>32</a:t>
            </a:fld>
            <a:endParaRPr lang="de-DE"/>
          </a:p>
        </p:txBody>
      </p:sp>
    </p:spTree>
    <p:extLst>
      <p:ext uri="{BB962C8B-B14F-4D97-AF65-F5344CB8AC3E}">
        <p14:creationId xmlns:p14="http://schemas.microsoft.com/office/powerpoint/2010/main" val="1229270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Festschrauben und anschließen</a:t>
            </a:r>
          </a:p>
        </p:txBody>
      </p:sp>
      <p:sp>
        <p:nvSpPr>
          <p:cNvPr id="4" name="Foliennummernplatzhalter 3"/>
          <p:cNvSpPr>
            <a:spLocks noGrp="1"/>
          </p:cNvSpPr>
          <p:nvPr>
            <p:ph type="sldNum" sz="quarter" idx="5"/>
          </p:nvPr>
        </p:nvSpPr>
        <p:spPr/>
        <p:txBody>
          <a:bodyPr/>
          <a:lstStyle/>
          <a:p>
            <a:fld id="{400D0AD9-7700-413A-9106-85F70BFDC4EF}" type="slidenum">
              <a:rPr lang="de-DE" smtClean="0"/>
              <a:t>33</a:t>
            </a:fld>
            <a:endParaRPr lang="de-DE"/>
          </a:p>
        </p:txBody>
      </p:sp>
    </p:spTree>
    <p:extLst>
      <p:ext uri="{BB962C8B-B14F-4D97-AF65-F5344CB8AC3E}">
        <p14:creationId xmlns:p14="http://schemas.microsoft.com/office/powerpoint/2010/main" val="3234723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Verkabelung in den Keller </a:t>
            </a:r>
          </a:p>
        </p:txBody>
      </p:sp>
      <p:sp>
        <p:nvSpPr>
          <p:cNvPr id="4" name="Foliennummernplatzhalter 3"/>
          <p:cNvSpPr>
            <a:spLocks noGrp="1"/>
          </p:cNvSpPr>
          <p:nvPr>
            <p:ph type="sldNum" sz="quarter" idx="5"/>
          </p:nvPr>
        </p:nvSpPr>
        <p:spPr/>
        <p:txBody>
          <a:bodyPr/>
          <a:lstStyle/>
          <a:p>
            <a:fld id="{400D0AD9-7700-413A-9106-85F70BFDC4EF}" type="slidenum">
              <a:rPr lang="de-DE" smtClean="0"/>
              <a:t>34</a:t>
            </a:fld>
            <a:endParaRPr lang="de-DE"/>
          </a:p>
        </p:txBody>
      </p:sp>
    </p:spTree>
    <p:extLst>
      <p:ext uri="{BB962C8B-B14F-4D97-AF65-F5344CB8AC3E}">
        <p14:creationId xmlns:p14="http://schemas.microsoft.com/office/powerpoint/2010/main" val="376319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Aufbau des Kellerkraftwerks</a:t>
            </a:r>
          </a:p>
        </p:txBody>
      </p:sp>
      <p:sp>
        <p:nvSpPr>
          <p:cNvPr id="4" name="Foliennummernplatzhalter 3"/>
          <p:cNvSpPr>
            <a:spLocks noGrp="1"/>
          </p:cNvSpPr>
          <p:nvPr>
            <p:ph type="sldNum" sz="quarter" idx="5"/>
          </p:nvPr>
        </p:nvSpPr>
        <p:spPr/>
        <p:txBody>
          <a:bodyPr/>
          <a:lstStyle/>
          <a:p>
            <a:fld id="{400D0AD9-7700-413A-9106-85F70BFDC4EF}" type="slidenum">
              <a:rPr lang="de-DE" smtClean="0"/>
              <a:t>35</a:t>
            </a:fld>
            <a:endParaRPr lang="de-DE"/>
          </a:p>
        </p:txBody>
      </p:sp>
    </p:spTree>
    <p:extLst>
      <p:ext uri="{BB962C8B-B14F-4D97-AF65-F5344CB8AC3E}">
        <p14:creationId xmlns:p14="http://schemas.microsoft.com/office/powerpoint/2010/main" val="1436398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Nutzen der Batterie</a:t>
            </a:r>
          </a:p>
        </p:txBody>
      </p:sp>
      <p:sp>
        <p:nvSpPr>
          <p:cNvPr id="4" name="Foliennummernplatzhalter 3"/>
          <p:cNvSpPr>
            <a:spLocks noGrp="1"/>
          </p:cNvSpPr>
          <p:nvPr>
            <p:ph type="sldNum" sz="quarter" idx="5"/>
          </p:nvPr>
        </p:nvSpPr>
        <p:spPr/>
        <p:txBody>
          <a:bodyPr/>
          <a:lstStyle/>
          <a:p>
            <a:fld id="{400D0AD9-7700-413A-9106-85F70BFDC4EF}" type="slidenum">
              <a:rPr lang="de-DE" smtClean="0"/>
              <a:t>36</a:t>
            </a:fld>
            <a:endParaRPr lang="de-DE"/>
          </a:p>
        </p:txBody>
      </p:sp>
    </p:spTree>
    <p:extLst>
      <p:ext uri="{BB962C8B-B14F-4D97-AF65-F5344CB8AC3E}">
        <p14:creationId xmlns:p14="http://schemas.microsoft.com/office/powerpoint/2010/main" val="3127497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Papierkram und Anmeldungen</a:t>
            </a:r>
          </a:p>
        </p:txBody>
      </p:sp>
      <p:sp>
        <p:nvSpPr>
          <p:cNvPr id="4" name="Foliennummernplatzhalter 3"/>
          <p:cNvSpPr>
            <a:spLocks noGrp="1"/>
          </p:cNvSpPr>
          <p:nvPr>
            <p:ph type="sldNum" sz="quarter" idx="5"/>
          </p:nvPr>
        </p:nvSpPr>
        <p:spPr/>
        <p:txBody>
          <a:bodyPr/>
          <a:lstStyle/>
          <a:p>
            <a:fld id="{400D0AD9-7700-413A-9106-85F70BFDC4EF}" type="slidenum">
              <a:rPr lang="de-DE" smtClean="0"/>
              <a:t>37</a:t>
            </a:fld>
            <a:endParaRPr lang="de-DE"/>
          </a:p>
        </p:txBody>
      </p:sp>
    </p:spTree>
    <p:extLst>
      <p:ext uri="{BB962C8B-B14F-4D97-AF65-F5344CB8AC3E}">
        <p14:creationId xmlns:p14="http://schemas.microsoft.com/office/powerpoint/2010/main" val="3810383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Wirtschaftlicher Betrieb oder Liebhaberei klären</a:t>
            </a:r>
          </a:p>
        </p:txBody>
      </p:sp>
      <p:sp>
        <p:nvSpPr>
          <p:cNvPr id="4" name="Foliennummernplatzhalter 3"/>
          <p:cNvSpPr>
            <a:spLocks noGrp="1"/>
          </p:cNvSpPr>
          <p:nvPr>
            <p:ph type="sldNum" sz="quarter" idx="5"/>
          </p:nvPr>
        </p:nvSpPr>
        <p:spPr/>
        <p:txBody>
          <a:bodyPr/>
          <a:lstStyle/>
          <a:p>
            <a:fld id="{400D0AD9-7700-413A-9106-85F70BFDC4EF}" type="slidenum">
              <a:rPr lang="de-DE" smtClean="0"/>
              <a:t>38</a:t>
            </a:fld>
            <a:endParaRPr lang="de-DE"/>
          </a:p>
        </p:txBody>
      </p:sp>
    </p:spTree>
    <p:extLst>
      <p:ext uri="{BB962C8B-B14F-4D97-AF65-F5344CB8AC3E}">
        <p14:creationId xmlns:p14="http://schemas.microsoft.com/office/powerpoint/2010/main" val="87556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PV-Strom auch für Mieter?!</a:t>
            </a:r>
          </a:p>
        </p:txBody>
      </p:sp>
      <p:sp>
        <p:nvSpPr>
          <p:cNvPr id="4" name="Foliennummernplatzhalter 3"/>
          <p:cNvSpPr>
            <a:spLocks noGrp="1"/>
          </p:cNvSpPr>
          <p:nvPr>
            <p:ph type="sldNum" sz="quarter" idx="5"/>
          </p:nvPr>
        </p:nvSpPr>
        <p:spPr/>
        <p:txBody>
          <a:bodyPr/>
          <a:lstStyle/>
          <a:p>
            <a:fld id="{400D0AD9-7700-413A-9106-85F70BFDC4EF}" type="slidenum">
              <a:rPr lang="de-DE" smtClean="0"/>
              <a:t>39</a:t>
            </a:fld>
            <a:endParaRPr lang="de-DE"/>
          </a:p>
        </p:txBody>
      </p:sp>
    </p:spTree>
    <p:extLst>
      <p:ext uri="{BB962C8B-B14F-4D97-AF65-F5344CB8AC3E}">
        <p14:creationId xmlns:p14="http://schemas.microsoft.com/office/powerpoint/2010/main" val="2324965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Steckermodule ansprechen</a:t>
            </a:r>
          </a:p>
        </p:txBody>
      </p:sp>
      <p:sp>
        <p:nvSpPr>
          <p:cNvPr id="4" name="Foliennummernplatzhalter 3"/>
          <p:cNvSpPr>
            <a:spLocks noGrp="1"/>
          </p:cNvSpPr>
          <p:nvPr>
            <p:ph type="sldNum" sz="quarter" idx="5"/>
          </p:nvPr>
        </p:nvSpPr>
        <p:spPr/>
        <p:txBody>
          <a:bodyPr/>
          <a:lstStyle/>
          <a:p>
            <a:fld id="{400D0AD9-7700-413A-9106-85F70BFDC4EF}" type="slidenum">
              <a:rPr lang="de-DE" smtClean="0"/>
              <a:t>40</a:t>
            </a:fld>
            <a:endParaRPr lang="de-DE"/>
          </a:p>
        </p:txBody>
      </p:sp>
    </p:spTree>
    <p:extLst>
      <p:ext uri="{BB962C8B-B14F-4D97-AF65-F5344CB8AC3E}">
        <p14:creationId xmlns:p14="http://schemas.microsoft.com/office/powerpoint/2010/main" val="150336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Ja, es lohnt sich in mehrfacher Hinsicht.</a:t>
            </a:r>
          </a:p>
          <a:p>
            <a:r>
              <a:rPr lang="de-DE" dirty="0"/>
              <a:t>Wir investieren in die Zukunft. Es rechnet sich (moralisch, finanziell). Wir tun was fürs Klima (uns) </a:t>
            </a:r>
          </a:p>
        </p:txBody>
      </p:sp>
      <p:sp>
        <p:nvSpPr>
          <p:cNvPr id="4" name="Foliennummernplatzhalter 3"/>
          <p:cNvSpPr>
            <a:spLocks noGrp="1"/>
          </p:cNvSpPr>
          <p:nvPr>
            <p:ph type="sldNum" sz="quarter" idx="10"/>
          </p:nvPr>
        </p:nvSpPr>
        <p:spPr/>
        <p:txBody>
          <a:bodyPr/>
          <a:lstStyle/>
          <a:p>
            <a:fld id="{400D0AD9-7700-413A-9106-85F70BFDC4EF}" type="slidenum">
              <a:rPr lang="de-DE" smtClean="0"/>
              <a:t>5</a:t>
            </a:fld>
            <a:endParaRPr lang="de-DE"/>
          </a:p>
        </p:txBody>
      </p:sp>
    </p:spTree>
    <p:extLst>
      <p:ext uri="{BB962C8B-B14F-4D97-AF65-F5344CB8AC3E}">
        <p14:creationId xmlns:p14="http://schemas.microsoft.com/office/powerpoint/2010/main" val="778297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Wärmepumpe und PV</a:t>
            </a:r>
          </a:p>
        </p:txBody>
      </p:sp>
      <p:sp>
        <p:nvSpPr>
          <p:cNvPr id="4" name="Foliennummernplatzhalter 3"/>
          <p:cNvSpPr>
            <a:spLocks noGrp="1"/>
          </p:cNvSpPr>
          <p:nvPr>
            <p:ph type="sldNum" sz="quarter" idx="5"/>
          </p:nvPr>
        </p:nvSpPr>
        <p:spPr/>
        <p:txBody>
          <a:bodyPr/>
          <a:lstStyle/>
          <a:p>
            <a:fld id="{400D0AD9-7700-413A-9106-85F70BFDC4EF}" type="slidenum">
              <a:rPr lang="de-DE" smtClean="0"/>
              <a:t>41</a:t>
            </a:fld>
            <a:endParaRPr lang="de-DE"/>
          </a:p>
        </p:txBody>
      </p:sp>
    </p:spTree>
    <p:extLst>
      <p:ext uri="{BB962C8B-B14F-4D97-AF65-F5344CB8AC3E}">
        <p14:creationId xmlns:p14="http://schemas.microsoft.com/office/powerpoint/2010/main" val="3085631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Photovoltaik und E-Fahrzeug</a:t>
            </a:r>
          </a:p>
        </p:txBody>
      </p:sp>
      <p:sp>
        <p:nvSpPr>
          <p:cNvPr id="4" name="Foliennummernplatzhalter 3"/>
          <p:cNvSpPr>
            <a:spLocks noGrp="1"/>
          </p:cNvSpPr>
          <p:nvPr>
            <p:ph type="sldNum" sz="quarter" idx="5"/>
          </p:nvPr>
        </p:nvSpPr>
        <p:spPr/>
        <p:txBody>
          <a:bodyPr/>
          <a:lstStyle/>
          <a:p>
            <a:fld id="{400D0AD9-7700-413A-9106-85F70BFDC4EF}" type="slidenum">
              <a:rPr lang="de-DE" smtClean="0"/>
              <a:t>42</a:t>
            </a:fld>
            <a:endParaRPr lang="de-DE"/>
          </a:p>
        </p:txBody>
      </p:sp>
    </p:spTree>
    <p:extLst>
      <p:ext uri="{BB962C8B-B14F-4D97-AF65-F5344CB8AC3E}">
        <p14:creationId xmlns:p14="http://schemas.microsoft.com/office/powerpoint/2010/main" val="2292574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App für den Anlagenbetrieb</a:t>
            </a:r>
          </a:p>
        </p:txBody>
      </p:sp>
      <p:sp>
        <p:nvSpPr>
          <p:cNvPr id="4" name="Foliennummernplatzhalter 3"/>
          <p:cNvSpPr>
            <a:spLocks noGrp="1"/>
          </p:cNvSpPr>
          <p:nvPr>
            <p:ph type="sldNum" sz="quarter" idx="5"/>
          </p:nvPr>
        </p:nvSpPr>
        <p:spPr/>
        <p:txBody>
          <a:bodyPr/>
          <a:lstStyle/>
          <a:p>
            <a:fld id="{400D0AD9-7700-413A-9106-85F70BFDC4EF}" type="slidenum">
              <a:rPr lang="de-DE" smtClean="0"/>
              <a:t>43</a:t>
            </a:fld>
            <a:endParaRPr lang="de-DE"/>
          </a:p>
        </p:txBody>
      </p:sp>
    </p:spTree>
    <p:extLst>
      <p:ext uri="{BB962C8B-B14F-4D97-AF65-F5344CB8AC3E}">
        <p14:creationId xmlns:p14="http://schemas.microsoft.com/office/powerpoint/2010/main" val="4210047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Infos über Solarstammtische</a:t>
            </a:r>
          </a:p>
        </p:txBody>
      </p:sp>
      <p:sp>
        <p:nvSpPr>
          <p:cNvPr id="4" name="Foliennummernplatzhalter 3"/>
          <p:cNvSpPr>
            <a:spLocks noGrp="1"/>
          </p:cNvSpPr>
          <p:nvPr>
            <p:ph type="sldNum" sz="quarter" idx="5"/>
          </p:nvPr>
        </p:nvSpPr>
        <p:spPr/>
        <p:txBody>
          <a:bodyPr/>
          <a:lstStyle/>
          <a:p>
            <a:fld id="{400D0AD9-7700-413A-9106-85F70BFDC4EF}" type="slidenum">
              <a:rPr lang="de-DE" smtClean="0"/>
              <a:t>44</a:t>
            </a:fld>
            <a:endParaRPr lang="de-DE"/>
          </a:p>
        </p:txBody>
      </p:sp>
    </p:spTree>
    <p:extLst>
      <p:ext uri="{BB962C8B-B14F-4D97-AF65-F5344CB8AC3E}">
        <p14:creationId xmlns:p14="http://schemas.microsoft.com/office/powerpoint/2010/main" val="1352990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Solarberater werden</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45</a:t>
            </a:fld>
            <a:endParaRPr lang="de-DE"/>
          </a:p>
        </p:txBody>
      </p:sp>
    </p:spTree>
    <p:extLst>
      <p:ext uri="{BB962C8B-B14F-4D97-AF65-F5344CB8AC3E}">
        <p14:creationId xmlns:p14="http://schemas.microsoft.com/office/powerpoint/2010/main" val="3914571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Mitwirkung der Kommune beim Wattbewerb</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46</a:t>
            </a:fld>
            <a:endParaRPr lang="de-DE"/>
          </a:p>
        </p:txBody>
      </p:sp>
    </p:spTree>
    <p:extLst>
      <p:ext uri="{BB962C8B-B14F-4D97-AF65-F5344CB8AC3E}">
        <p14:creationId xmlns:p14="http://schemas.microsoft.com/office/powerpoint/2010/main" val="1977299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 steht die Kommune im Ranking? https://plattform.wattbewerb.de/ranking</a:t>
            </a:r>
          </a:p>
          <a:p>
            <a:endParaRPr lang="de-DE" dirty="0"/>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47</a:t>
            </a:fld>
            <a:endParaRPr lang="de-DE"/>
          </a:p>
        </p:txBody>
      </p:sp>
    </p:spTree>
    <p:extLst>
      <p:ext uri="{BB962C8B-B14F-4D97-AF65-F5344CB8AC3E}">
        <p14:creationId xmlns:p14="http://schemas.microsoft.com/office/powerpoint/2010/main" val="804152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in Wind investieren</a:t>
            </a:r>
          </a:p>
        </p:txBody>
      </p:sp>
      <p:sp>
        <p:nvSpPr>
          <p:cNvPr id="4" name="Foliennummernplatzhalter 3"/>
          <p:cNvSpPr>
            <a:spLocks noGrp="1"/>
          </p:cNvSpPr>
          <p:nvPr>
            <p:ph type="sldNum" sz="quarter" idx="5"/>
          </p:nvPr>
        </p:nvSpPr>
        <p:spPr/>
        <p:txBody>
          <a:bodyPr/>
          <a:lstStyle/>
          <a:p>
            <a:fld id="{400D0AD9-7700-413A-9106-85F70BFDC4EF}" type="slidenum">
              <a:rPr lang="de-DE" smtClean="0"/>
              <a:t>48</a:t>
            </a:fld>
            <a:endParaRPr lang="de-DE"/>
          </a:p>
        </p:txBody>
      </p:sp>
    </p:spTree>
    <p:extLst>
      <p:ext uri="{BB962C8B-B14F-4D97-AF65-F5344CB8AC3E}">
        <p14:creationId xmlns:p14="http://schemas.microsoft.com/office/powerpoint/2010/main" val="3317531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Ausblick Zukunft</a:t>
            </a:r>
          </a:p>
        </p:txBody>
      </p:sp>
      <p:sp>
        <p:nvSpPr>
          <p:cNvPr id="4" name="Foliennummernplatzhalter 3"/>
          <p:cNvSpPr>
            <a:spLocks noGrp="1"/>
          </p:cNvSpPr>
          <p:nvPr>
            <p:ph type="sldNum" sz="quarter" idx="5"/>
          </p:nvPr>
        </p:nvSpPr>
        <p:spPr/>
        <p:txBody>
          <a:bodyPr/>
          <a:lstStyle/>
          <a:p>
            <a:fld id="{400D0AD9-7700-413A-9106-85F70BFDC4EF}" type="slidenum">
              <a:rPr lang="de-DE" smtClean="0"/>
              <a:t>49</a:t>
            </a:fld>
            <a:endParaRPr lang="de-DE"/>
          </a:p>
        </p:txBody>
      </p:sp>
    </p:spTree>
    <p:extLst>
      <p:ext uri="{BB962C8B-B14F-4D97-AF65-F5344CB8AC3E}">
        <p14:creationId xmlns:p14="http://schemas.microsoft.com/office/powerpoint/2010/main" val="2509945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Ende kommen. Ich würde mir wünschen, dass ganz viele von Ihnen bald ihre persönliche Energiewende starten. Ihr Dach mit PV füllen, auf Effizienz setzen und das Haus modernisieren. Die Zeit zum Handeln ist nun gekommen. Taten statt warten.</a:t>
            </a:r>
          </a:p>
        </p:txBody>
      </p:sp>
      <p:sp>
        <p:nvSpPr>
          <p:cNvPr id="4" name="Foliennummernplatzhalter 3"/>
          <p:cNvSpPr>
            <a:spLocks noGrp="1"/>
          </p:cNvSpPr>
          <p:nvPr>
            <p:ph type="sldNum" sz="quarter" idx="5"/>
          </p:nvPr>
        </p:nvSpPr>
        <p:spPr/>
        <p:txBody>
          <a:bodyPr/>
          <a:lstStyle/>
          <a:p>
            <a:fld id="{400D0AD9-7700-413A-9106-85F70BFDC4EF}" type="slidenum">
              <a:rPr lang="de-DE" smtClean="0"/>
              <a:t>50</a:t>
            </a:fld>
            <a:endParaRPr lang="de-DE"/>
          </a:p>
        </p:txBody>
      </p:sp>
    </p:spTree>
    <p:extLst>
      <p:ext uri="{BB962C8B-B14F-4D97-AF65-F5344CB8AC3E}">
        <p14:creationId xmlns:p14="http://schemas.microsoft.com/office/powerpoint/2010/main" val="269025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Solar-Projekt auf Ihrem Dach soll Freude bereiten, Spaß machen! , persönliche, positive. Eine Solar-Anlage, ein kleines Solarkraftwerk ist ein Gegenstand zu dem jeder eine Beziehung aufbauen kann. Beziehung wird wachsen. Immer wenn zukünftig die Sonne aufs Dach scheint. </a:t>
            </a:r>
          </a:p>
        </p:txBody>
      </p:sp>
      <p:sp>
        <p:nvSpPr>
          <p:cNvPr id="4" name="Foliennummernplatzhalter 3"/>
          <p:cNvSpPr>
            <a:spLocks noGrp="1"/>
          </p:cNvSpPr>
          <p:nvPr>
            <p:ph type="sldNum" sz="quarter" idx="5"/>
          </p:nvPr>
        </p:nvSpPr>
        <p:spPr/>
        <p:txBody>
          <a:bodyPr/>
          <a:lstStyle/>
          <a:p>
            <a:fld id="{400D0AD9-7700-413A-9106-85F70BFDC4EF}" type="slidenum">
              <a:rPr lang="de-DE" smtClean="0"/>
              <a:t>6</a:t>
            </a:fld>
            <a:endParaRPr lang="de-DE"/>
          </a:p>
        </p:txBody>
      </p:sp>
    </p:spTree>
    <p:extLst>
      <p:ext uri="{BB962C8B-B14F-4D97-AF65-F5344CB8AC3E}">
        <p14:creationId xmlns:p14="http://schemas.microsoft.com/office/powerpoint/2010/main" val="14456087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Abschlussworte zum Vortrag</a:t>
            </a:r>
          </a:p>
        </p:txBody>
      </p:sp>
      <p:sp>
        <p:nvSpPr>
          <p:cNvPr id="4" name="Foliennummernplatzhalter 3"/>
          <p:cNvSpPr>
            <a:spLocks noGrp="1"/>
          </p:cNvSpPr>
          <p:nvPr>
            <p:ph type="sldNum" sz="quarter" idx="5"/>
          </p:nvPr>
        </p:nvSpPr>
        <p:spPr/>
        <p:txBody>
          <a:bodyPr/>
          <a:lstStyle/>
          <a:p>
            <a:fld id="{400D0AD9-7700-413A-9106-85F70BFDC4EF}" type="slidenum">
              <a:rPr lang="de-DE" smtClean="0"/>
              <a:t>51</a:t>
            </a:fld>
            <a:endParaRPr lang="de-DE"/>
          </a:p>
        </p:txBody>
      </p:sp>
    </p:spTree>
    <p:extLst>
      <p:ext uri="{BB962C8B-B14F-4D97-AF65-F5344CB8AC3E}">
        <p14:creationId xmlns:p14="http://schemas.microsoft.com/office/powerpoint/2010/main" val="35057277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ist noch Zeit für die eine oder andere Frage</a:t>
            </a:r>
          </a:p>
        </p:txBody>
      </p:sp>
      <p:sp>
        <p:nvSpPr>
          <p:cNvPr id="4" name="Foliennummernplatzhalter 3"/>
          <p:cNvSpPr>
            <a:spLocks noGrp="1"/>
          </p:cNvSpPr>
          <p:nvPr>
            <p:ph type="sldNum" sz="quarter" idx="5"/>
          </p:nvPr>
        </p:nvSpPr>
        <p:spPr/>
        <p:txBody>
          <a:bodyPr/>
          <a:lstStyle/>
          <a:p>
            <a:fld id="{400D0AD9-7700-413A-9106-85F70BFDC4EF}" type="slidenum">
              <a:rPr lang="de-DE" smtClean="0"/>
              <a:t>52</a:t>
            </a:fld>
            <a:endParaRPr lang="de-DE"/>
          </a:p>
        </p:txBody>
      </p:sp>
    </p:spTree>
    <p:extLst>
      <p:ext uri="{BB962C8B-B14F-4D97-AF65-F5344CB8AC3E}">
        <p14:creationId xmlns:p14="http://schemas.microsoft.com/office/powerpoint/2010/main" val="137504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dirty="0"/>
              <a:t>Die Solarmodule erzeugen Strom aus Tageslicht und Sonneneinstrahlung.</a:t>
            </a:r>
          </a:p>
          <a:p>
            <a:pPr>
              <a:defRPr/>
            </a:pPr>
            <a:r>
              <a:rPr lang="de-DE" dirty="0"/>
              <a:t>Der Wechselrichter wandelt den Solarstrom aus den Modulen in Haushaltsstrom um (Netz-Wechselstrom).</a:t>
            </a:r>
          </a:p>
          <a:p>
            <a:pPr>
              <a:defRPr/>
            </a:pPr>
            <a:r>
              <a:rPr lang="de-DE" dirty="0"/>
              <a:t>Der Strom kann dann ganz normal im Haus genutzt werden für die vorhandenen Elektrogeräte.</a:t>
            </a:r>
          </a:p>
          <a:p>
            <a:pPr>
              <a:defRPr/>
            </a:pPr>
            <a:r>
              <a:rPr lang="de-DE" dirty="0"/>
              <a:t>Erzeugt die Anlage mehr Strom als gerade verbraucht wird, fließt der Überschuss ins Netz. Dazu kann der vorhandene Stromanschluss genutzt werden.</a:t>
            </a:r>
          </a:p>
          <a:p>
            <a:pPr>
              <a:defRPr/>
            </a:pPr>
            <a:r>
              <a:rPr lang="de-DE" dirty="0"/>
              <a:t>Wird gerade mehr gebraucht als die Anlage produziert, kommt automatisch Strom aus dem Netz dazu, wie früher auch.</a:t>
            </a:r>
          </a:p>
          <a:p>
            <a:pPr>
              <a:defRPr/>
            </a:pPr>
            <a:r>
              <a:rPr lang="de-DE" dirty="0"/>
              <a:t>Einspeisung und Bezug wird in einem Zweirichtungszähler getrennt gemessen. Dieser Zähler wird bei der Installation eingebaut, meist als Austausch für den vorhandenen reinen Bezugszähler.</a:t>
            </a:r>
          </a:p>
          <a:p>
            <a:pPr>
              <a:defRPr/>
            </a:pPr>
            <a:r>
              <a:rPr lang="de-DE" dirty="0"/>
              <a:t>Ist eine Batterie vorhanden, wird Überschuss gespeichert, bevor weiterer Überschuss ins Netz eingespeist wird.</a:t>
            </a:r>
          </a:p>
          <a:p>
            <a:pPr>
              <a:defRPr/>
            </a:pPr>
            <a:r>
              <a:rPr lang="de-DE" dirty="0"/>
              <a:t>Ist eine Ladestation fürs E-Auto vorhanden, kann der Solarstrom auch dafür verwendet werden.</a:t>
            </a:r>
          </a:p>
          <a:p>
            <a:pPr>
              <a:defRPr/>
            </a:pPr>
            <a:r>
              <a:rPr lang="de-DE" dirty="0"/>
              <a:t>Manche Ladestationen können so programmiert werden, dass sie das E-Auto vorzugsweise laden.</a:t>
            </a:r>
          </a:p>
          <a:p>
            <a:pPr>
              <a:defRPr/>
            </a:pPr>
            <a:endParaRPr lang="de-DE" dirty="0"/>
          </a:p>
          <a:p>
            <a:pPr>
              <a:defRPr/>
            </a:pPr>
            <a:endParaRPr lang="de-DE" dirty="0"/>
          </a:p>
          <a:p>
            <a:pPr marL="0" marR="0" lvl="0" indent="0" algn="l" defTabSz="914400" eaLnBrk="1" fontAlgn="auto" latinLnBrk="0" hangingPunct="1">
              <a:lnSpc>
                <a:spcPct val="100000"/>
              </a:lnSpc>
              <a:spcBef>
                <a:spcPts val="0"/>
              </a:spcBef>
              <a:spcAft>
                <a:spcPts val="0"/>
              </a:spcAft>
              <a:buClrTx/>
              <a:buSzTx/>
              <a:buFontTx/>
              <a:buNone/>
              <a:tabLst/>
              <a:defRPr/>
            </a:pPr>
            <a:r>
              <a:rPr lang="de-DE" dirty="0"/>
              <a:t>Bei Eigenverbrauchsanlagen über 10 kW, die steuerlich behandelt werden sollen, muss zusätzlich ein Generatorzähler (Erzeugungszähler) genutzt werden.</a:t>
            </a:r>
          </a:p>
        </p:txBody>
      </p:sp>
      <p:sp>
        <p:nvSpPr>
          <p:cNvPr id="4" name="Foliennummernplatzhalter 3"/>
          <p:cNvSpPr>
            <a:spLocks noGrp="1"/>
          </p:cNvSpPr>
          <p:nvPr>
            <p:ph type="sldNum" sz="quarter" idx="10"/>
          </p:nvPr>
        </p:nvSpPr>
        <p:spPr/>
        <p:txBody>
          <a:bodyPr/>
          <a:lstStyle/>
          <a:p>
            <a:fld id="{400D0AD9-7700-413A-9106-85F70BFDC4EF}" type="slidenum">
              <a:rPr lang="de-DE" smtClean="0"/>
              <a:t>7</a:t>
            </a:fld>
            <a:endParaRPr lang="de-DE"/>
          </a:p>
        </p:txBody>
      </p:sp>
    </p:spTree>
    <p:extLst>
      <p:ext uri="{BB962C8B-B14F-4D97-AF65-F5344CB8AC3E}">
        <p14:creationId xmlns:p14="http://schemas.microsoft.com/office/powerpoint/2010/main" val="188001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Ja, es lohnt sich in mehrfacher Hinsicht.</a:t>
            </a:r>
          </a:p>
        </p:txBody>
      </p:sp>
      <p:sp>
        <p:nvSpPr>
          <p:cNvPr id="4" name="Foliennummernplatzhalter 3"/>
          <p:cNvSpPr>
            <a:spLocks noGrp="1"/>
          </p:cNvSpPr>
          <p:nvPr>
            <p:ph type="sldNum" sz="quarter" idx="5"/>
          </p:nvPr>
        </p:nvSpPr>
        <p:spPr/>
        <p:txBody>
          <a:bodyPr/>
          <a:lstStyle/>
          <a:p>
            <a:fld id="{400D0AD9-7700-413A-9106-85F70BFDC4EF}" type="slidenum">
              <a:rPr lang="de-DE" smtClean="0"/>
              <a:t>8</a:t>
            </a:fld>
            <a:endParaRPr lang="de-DE"/>
          </a:p>
        </p:txBody>
      </p:sp>
    </p:spTree>
    <p:extLst>
      <p:ext uri="{BB962C8B-B14F-4D97-AF65-F5344CB8AC3E}">
        <p14:creationId xmlns:p14="http://schemas.microsoft.com/office/powerpoint/2010/main" val="122930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Photovoltaik (PV oder auch Fotovoltaik) handelt es sich um ein technisches Verfahren, bei dem Lichtenergie – die elektromagnetische Strahlung der Sonne – in Strom umgewandelt wird. Dies geschieht mithilfe sogenannter Solarzellen. Die aktuellen Photovoltaikmodule mit bis zu 400 Watt wiegen ca. 20 kg und sind etwa 1, 78 m2 groß. </a:t>
            </a:r>
          </a:p>
        </p:txBody>
      </p:sp>
      <p:sp>
        <p:nvSpPr>
          <p:cNvPr id="4" name="Foliennummernplatzhalter 3"/>
          <p:cNvSpPr>
            <a:spLocks noGrp="1"/>
          </p:cNvSpPr>
          <p:nvPr>
            <p:ph type="sldNum" sz="quarter" idx="5"/>
          </p:nvPr>
        </p:nvSpPr>
        <p:spPr/>
        <p:txBody>
          <a:bodyPr/>
          <a:lstStyle/>
          <a:p>
            <a:fld id="{400D0AD9-7700-413A-9106-85F70BFDC4EF}" type="slidenum">
              <a:rPr lang="de-DE" smtClean="0"/>
              <a:t>9</a:t>
            </a:fld>
            <a:endParaRPr lang="de-DE"/>
          </a:p>
        </p:txBody>
      </p:sp>
    </p:spTree>
    <p:extLst>
      <p:ext uri="{BB962C8B-B14F-4D97-AF65-F5344CB8AC3E}">
        <p14:creationId xmlns:p14="http://schemas.microsoft.com/office/powerpoint/2010/main" val="397750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Solarthermie liefert Warmwasser. Eine Anlage besteht in der Regel aus schwarzen </a:t>
            </a:r>
            <a:r>
              <a:rPr lang="de-DE" dirty="0" err="1"/>
              <a:t>Absorberblechen</a:t>
            </a:r>
            <a:r>
              <a:rPr lang="de-DE" dirty="0"/>
              <a:t> aus den gut wärmeleitenden Metallen Kupfer und Aluminium und damit verbundenen Röhrchen. Die gewonnene Wärme wird über ein Transportsystem mittels Flüssigkeit zur direkten Nutzung oder zu einem Solarspeicher geführt.</a:t>
            </a:r>
          </a:p>
        </p:txBody>
      </p:sp>
      <p:sp>
        <p:nvSpPr>
          <p:cNvPr id="4" name="Foliennummernplatzhalter 3"/>
          <p:cNvSpPr>
            <a:spLocks noGrp="1"/>
          </p:cNvSpPr>
          <p:nvPr>
            <p:ph type="sldNum" sz="quarter" idx="5"/>
          </p:nvPr>
        </p:nvSpPr>
        <p:spPr/>
        <p:txBody>
          <a:bodyPr/>
          <a:lstStyle/>
          <a:p>
            <a:fld id="{400D0AD9-7700-413A-9106-85F70BFDC4EF}" type="slidenum">
              <a:rPr lang="de-DE" smtClean="0"/>
              <a:t>10</a:t>
            </a:fld>
            <a:endParaRPr lang="de-DE"/>
          </a:p>
        </p:txBody>
      </p:sp>
    </p:spTree>
    <p:extLst>
      <p:ext uri="{BB962C8B-B14F-4D97-AF65-F5344CB8AC3E}">
        <p14:creationId xmlns:p14="http://schemas.microsoft.com/office/powerpoint/2010/main" val="3292995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Introseit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FD07C55-59FF-4CF1-A2AC-DB5C37B7D55C}"/>
              </a:ext>
            </a:extLst>
          </p:cNvPr>
          <p:cNvSpPr/>
          <p:nvPr userDrawn="1"/>
        </p:nvSpPr>
        <p:spPr bwMode="gray">
          <a:xfrm>
            <a:off x="587375" y="5877272"/>
            <a:ext cx="11017250" cy="43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750">
                <a:solidFill>
                  <a:schemeClr val="bg2"/>
                </a:solidFill>
              </a:rPr>
              <a:t>www.zukunft-zuhause.net</a:t>
            </a:r>
            <a:endParaRPr lang="de-DE" sz="1750" dirty="0">
              <a:solidFill>
                <a:schemeClr val="bg2"/>
              </a:solidFill>
            </a:endParaRPr>
          </a:p>
        </p:txBody>
      </p:sp>
      <p:pic>
        <p:nvPicPr>
          <p:cNvPr id="11" name="Grafik 10">
            <a:extLst>
              <a:ext uri="{FF2B5EF4-FFF2-40B4-BE49-F238E27FC236}">
                <a16:creationId xmlns:a16="http://schemas.microsoft.com/office/drawing/2014/main" id="{357C2997-9C30-4927-83D9-5B58F6E2A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431704" y="1448780"/>
            <a:ext cx="5328592" cy="2916398"/>
          </a:xfrm>
          <a:prstGeom prst="rect">
            <a:avLst/>
          </a:prstGeom>
        </p:spPr>
      </p:pic>
    </p:spTree>
    <p:extLst>
      <p:ext uri="{BB962C8B-B14F-4D97-AF65-F5344CB8AC3E}">
        <p14:creationId xmlns:p14="http://schemas.microsoft.com/office/powerpoint/2010/main" val="2213782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mit Bild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lvl1pPr>
              <a:defRPr b="0"/>
            </a:lvl1pPr>
          </a:lstStyle>
          <a:p>
            <a:r>
              <a:rPr lang="de-DE" dirty="0"/>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a:xfrm>
            <a:off x="7294880" y="2060574"/>
            <a:ext cx="4309744" cy="4421506"/>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10">
            <a:extLst>
              <a:ext uri="{FF2B5EF4-FFF2-40B4-BE49-F238E27FC236}">
                <a16:creationId xmlns:a16="http://schemas.microsoft.com/office/drawing/2014/main" id="{E42CCF8D-51B0-4238-B228-7BADC9C26F84}"/>
              </a:ext>
            </a:extLst>
          </p:cNvPr>
          <p:cNvSpPr>
            <a:spLocks noGrp="1"/>
          </p:cNvSpPr>
          <p:nvPr>
            <p:ph type="pic" sz="quarter" idx="10"/>
          </p:nvPr>
        </p:nvSpPr>
        <p:spPr bwMode="gray">
          <a:xfrm>
            <a:off x="587374" y="2133599"/>
            <a:ext cx="6333490" cy="4140201"/>
          </a:xfrm>
          <a:no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229284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396E5-0535-43FB-B602-AA3B809271CA}"/>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CE4CFFBF-67C6-476F-999F-104BB9AD1124}"/>
              </a:ext>
            </a:extLst>
          </p:cNvPr>
          <p:cNvSpPr>
            <a:spLocks noGrp="1"/>
          </p:cNvSpPr>
          <p:nvPr>
            <p:ph sz="half" idx="1"/>
          </p:nvPr>
        </p:nvSpPr>
        <p:spPr bwMode="gray">
          <a:xfrm>
            <a:off x="587375" y="2060574"/>
            <a:ext cx="5364609" cy="4213226"/>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88489BB2-5AEE-4356-8B4F-0642D880C00D}"/>
              </a:ext>
            </a:extLst>
          </p:cNvPr>
          <p:cNvSpPr>
            <a:spLocks noGrp="1"/>
          </p:cNvSpPr>
          <p:nvPr>
            <p:ph sz="half" idx="2"/>
          </p:nvPr>
        </p:nvSpPr>
        <p:spPr bwMode="gray">
          <a:xfrm>
            <a:off x="6240015" y="2060575"/>
            <a:ext cx="5364609" cy="4213224"/>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62653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DD387-56B0-4783-9D93-270801E0E41C}"/>
              </a:ext>
            </a:extLst>
          </p:cNvPr>
          <p:cNvSpPr>
            <a:spLocks noGrp="1"/>
          </p:cNvSpPr>
          <p:nvPr>
            <p:ph type="title"/>
          </p:nvPr>
        </p:nvSpPr>
        <p:spPr bwMode="gray"/>
        <p:txBody>
          <a:bodyPr/>
          <a:lstStyle/>
          <a:p>
            <a:r>
              <a:rPr lang="de-DE"/>
              <a:t>Mastertitelformat bearbeiten</a:t>
            </a:r>
          </a:p>
        </p:txBody>
      </p:sp>
    </p:spTree>
    <p:extLst>
      <p:ext uri="{BB962C8B-B14F-4D97-AF65-F5344CB8AC3E}">
        <p14:creationId xmlns:p14="http://schemas.microsoft.com/office/powerpoint/2010/main" val="1747363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rnaussag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invGray">
          <a:xfrm>
            <a:off x="587375" y="2060575"/>
            <a:ext cx="11017249" cy="1548445"/>
          </a:xfrm>
        </p:spPr>
        <p:txBody>
          <a:bodyPr anchor="b" anchorCtr="0"/>
          <a:lstStyle>
            <a:lvl1pPr algn="ctr">
              <a:defRPr sz="5000">
                <a:solidFill>
                  <a:schemeClr val="bg1"/>
                </a:solidFill>
              </a:defRPr>
            </a:lvl1pPr>
          </a:lstStyle>
          <a:p>
            <a:r>
              <a:rPr lang="de-DE"/>
              <a:t>Mastertitelformat bearbeiten</a:t>
            </a:r>
            <a:endParaRPr lang="de-DE" dirty="0"/>
          </a:p>
        </p:txBody>
      </p:sp>
      <p:sp>
        <p:nvSpPr>
          <p:cNvPr id="6" name="Textplatzhalter 5">
            <a:extLst>
              <a:ext uri="{FF2B5EF4-FFF2-40B4-BE49-F238E27FC236}">
                <a16:creationId xmlns:a16="http://schemas.microsoft.com/office/drawing/2014/main" id="{3538E252-C47D-4C4D-8B29-8A840D613448}"/>
              </a:ext>
            </a:extLst>
          </p:cNvPr>
          <p:cNvSpPr>
            <a:spLocks noGrp="1"/>
          </p:cNvSpPr>
          <p:nvPr>
            <p:ph type="body" sz="quarter" idx="10"/>
          </p:nvPr>
        </p:nvSpPr>
        <p:spPr bwMode="invGray">
          <a:xfrm>
            <a:off x="587375" y="3681586"/>
            <a:ext cx="11017250" cy="1223578"/>
          </a:xfrm>
        </p:spPr>
        <p:txBody>
          <a:bodyPr/>
          <a:lstStyle>
            <a:lvl1pPr marL="0" indent="0" algn="ctr">
              <a:buNone/>
              <a:defRPr>
                <a:solidFill>
                  <a:schemeClr val="bg1"/>
                </a:solidFill>
              </a:defRPr>
            </a:lvl1pPr>
            <a:lvl2pPr marL="180975" indent="0">
              <a:buNone/>
              <a:defRPr/>
            </a:lvl2pPr>
          </a:lstStyle>
          <a:p>
            <a:pPr lvl="0"/>
            <a:r>
              <a:rPr lang="de-DE"/>
              <a:t>Mastertextformat bearbeiten</a:t>
            </a:r>
          </a:p>
        </p:txBody>
      </p:sp>
    </p:spTree>
    <p:extLst>
      <p:ext uri="{BB962C8B-B14F-4D97-AF65-F5344CB8AC3E}">
        <p14:creationId xmlns:p14="http://schemas.microsoft.com/office/powerpoint/2010/main" val="971922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524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elen Dank">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EA7E8DD-A1BA-4151-9229-99FC6DE129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4331804" y="692696"/>
            <a:ext cx="3528392" cy="1931128"/>
          </a:xfrm>
          <a:prstGeom prst="rect">
            <a:avLst/>
          </a:prstGeom>
        </p:spPr>
      </p:pic>
      <p:sp>
        <p:nvSpPr>
          <p:cNvPr id="5" name="Rechteck 4">
            <a:extLst>
              <a:ext uri="{FF2B5EF4-FFF2-40B4-BE49-F238E27FC236}">
                <a16:creationId xmlns:a16="http://schemas.microsoft.com/office/drawing/2014/main" id="{AFD48CAC-6639-4F89-828F-3A7A4D7B2822}"/>
              </a:ext>
            </a:extLst>
          </p:cNvPr>
          <p:cNvSpPr/>
          <p:nvPr userDrawn="1"/>
        </p:nvSpPr>
        <p:spPr bwMode="gray">
          <a:xfrm>
            <a:off x="587375" y="5877272"/>
            <a:ext cx="11017250" cy="43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750">
                <a:solidFill>
                  <a:schemeClr val="bg2"/>
                </a:solidFill>
              </a:rPr>
              <a:t>www.zukunft-zuhause.net</a:t>
            </a:r>
            <a:endParaRPr lang="de-DE" sz="1750" dirty="0">
              <a:solidFill>
                <a:schemeClr val="bg2"/>
              </a:solidFill>
            </a:endParaRPr>
          </a:p>
        </p:txBody>
      </p:sp>
      <p:sp>
        <p:nvSpPr>
          <p:cNvPr id="6" name="Titel 5">
            <a:extLst>
              <a:ext uri="{FF2B5EF4-FFF2-40B4-BE49-F238E27FC236}">
                <a16:creationId xmlns:a16="http://schemas.microsoft.com/office/drawing/2014/main" id="{E77F7A14-316E-4D20-A1D7-67D8D6D987BF}"/>
              </a:ext>
            </a:extLst>
          </p:cNvPr>
          <p:cNvSpPr>
            <a:spLocks noGrp="1"/>
          </p:cNvSpPr>
          <p:nvPr>
            <p:ph type="title"/>
          </p:nvPr>
        </p:nvSpPr>
        <p:spPr bwMode="gray">
          <a:xfrm>
            <a:off x="587375" y="3429000"/>
            <a:ext cx="11017250" cy="1296144"/>
          </a:xfrm>
        </p:spPr>
        <p:txBody>
          <a:bodyPr/>
          <a:lstStyle>
            <a:lvl1pPr algn="ctr">
              <a:defRPr sz="5000"/>
            </a:lvl1pPr>
          </a:lstStyle>
          <a:p>
            <a:r>
              <a:rPr lang="de-DE"/>
              <a:t>Mastertitelformat bearbeiten</a:t>
            </a:r>
            <a:endParaRPr lang="de-DE" dirty="0"/>
          </a:p>
        </p:txBody>
      </p:sp>
    </p:spTree>
    <p:extLst>
      <p:ext uri="{BB962C8B-B14F-4D97-AF65-F5344CB8AC3E}">
        <p14:creationId xmlns:p14="http://schemas.microsoft.com/office/powerpoint/2010/main" val="11506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587375" y="368660"/>
            <a:ext cx="6912781" cy="1152165"/>
          </a:xfrm>
        </p:spPr>
        <p:txBody>
          <a:bodyPr anchor="b"/>
          <a:lstStyle>
            <a:lvl1pPr algn="l">
              <a:defRPr sz="3250"/>
            </a:lvl1pPr>
          </a:lstStyle>
          <a:p>
            <a:r>
              <a:rPr lang="de-DE"/>
              <a:t>Mastertitelformat bearbeiten</a:t>
            </a:r>
            <a:endParaRPr lang="de-DE" dirty="0"/>
          </a:p>
        </p:txBody>
      </p:sp>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2744788"/>
            <a:ext cx="12192000" cy="4113212"/>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184404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0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2312876"/>
            <a:ext cx="12192000" cy="4545124"/>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118369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587375" y="3501009"/>
            <a:ext cx="11017250" cy="972108"/>
          </a:xfrm>
        </p:spPr>
        <p:txBody>
          <a:bodyPr anchor="t" anchorCtr="0"/>
          <a:lstStyle>
            <a:lvl1pPr algn="ctr">
              <a:defRPr sz="3250"/>
            </a:lvl1pPr>
          </a:lstStyle>
          <a:p>
            <a:r>
              <a:rPr lang="de-DE"/>
              <a:t>Mastertitelformat bearbeiten</a:t>
            </a:r>
            <a:endParaRPr lang="de-DE" dirty="0"/>
          </a:p>
        </p:txBody>
      </p:sp>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Tree>
    <p:extLst>
      <p:ext uri="{BB962C8B-B14F-4D97-AF65-F5344CB8AC3E}">
        <p14:creationId xmlns:p14="http://schemas.microsoft.com/office/powerpoint/2010/main" val="184981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blat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0"/>
            <a:ext cx="6096000" cy="6858000"/>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72063" y="2996952"/>
            <a:ext cx="4932561" cy="3276848"/>
          </a:xfrm>
        </p:spPr>
        <p:txBody>
          <a:bodyPr anchor="t" anchorCtr="0"/>
          <a:lstStyle>
            <a:lvl1pPr algn="ctr">
              <a:defRPr sz="3250"/>
            </a:lvl1pPr>
          </a:lstStyle>
          <a:p>
            <a:r>
              <a:rPr lang="de-DE"/>
              <a:t>Mastertitelformat bearbeiten</a:t>
            </a:r>
            <a:endParaRPr lang="de-DE" dirty="0"/>
          </a:p>
        </p:txBody>
      </p:sp>
    </p:spTree>
    <p:extLst>
      <p:ext uri="{BB962C8B-B14F-4D97-AF65-F5344CB8AC3E}">
        <p14:creationId xmlns:p14="http://schemas.microsoft.com/office/powerpoint/2010/main" val="130690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C5FA593-7C76-4168-AF48-25FE6FF3E5AA}"/>
              </a:ext>
            </a:extLst>
          </p:cNvPr>
          <p:cNvSpPr/>
          <p:nvPr userDrawn="1"/>
        </p:nvSpPr>
        <p:spPr bwMode="gray">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00057" y="584684"/>
            <a:ext cx="5004568" cy="936141"/>
          </a:xfrm>
        </p:spPr>
        <p:txBody>
          <a:bodyPr anchor="t" anchorCtr="0"/>
          <a:lstStyle>
            <a:lvl1pPr algn="l">
              <a:defRPr sz="3250">
                <a:solidFill>
                  <a:schemeClr val="bg1"/>
                </a:solidFill>
              </a:defRPr>
            </a:lvl1pPr>
          </a:lstStyle>
          <a:p>
            <a:r>
              <a:rPr lang="de-DE"/>
              <a:t>Mastertitelformat bearbeiten</a:t>
            </a:r>
            <a:endParaRPr lang="de-DE" dirty="0"/>
          </a:p>
        </p:txBody>
      </p:sp>
      <p:pic>
        <p:nvPicPr>
          <p:cNvPr id="9" name="Grafik 8">
            <a:extLst>
              <a:ext uri="{FF2B5EF4-FFF2-40B4-BE49-F238E27FC236}">
                <a16:creationId xmlns:a16="http://schemas.microsoft.com/office/drawing/2014/main" id="{708BAACD-A963-49AB-B7A6-57781E49C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83704" y="1916832"/>
            <a:ext cx="5328592" cy="2916398"/>
          </a:xfrm>
          <a:prstGeom prst="rect">
            <a:avLst/>
          </a:prstGeom>
        </p:spPr>
      </p:pic>
    </p:spTree>
    <p:extLst>
      <p:ext uri="{BB962C8B-B14F-4D97-AF65-F5344CB8AC3E}">
        <p14:creationId xmlns:p14="http://schemas.microsoft.com/office/powerpoint/2010/main" val="173053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mit 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0"/>
            <a:ext cx="6096000" cy="6858000"/>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00057" y="584684"/>
            <a:ext cx="5004568" cy="936141"/>
          </a:xfrm>
        </p:spPr>
        <p:txBody>
          <a:bodyPr anchor="t" anchorCtr="0"/>
          <a:lstStyle>
            <a:lvl1pPr algn="l">
              <a:defRPr sz="3250"/>
            </a:lvl1pPr>
          </a:lstStyle>
          <a:p>
            <a:r>
              <a:rPr lang="de-DE" dirty="0"/>
              <a:t>Mastertitelformat bearbeiten</a:t>
            </a:r>
          </a:p>
        </p:txBody>
      </p:sp>
    </p:spTree>
    <p:extLst>
      <p:ext uri="{BB962C8B-B14F-4D97-AF65-F5344CB8AC3E}">
        <p14:creationId xmlns:p14="http://schemas.microsoft.com/office/powerpoint/2010/main" val="117623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7713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a:xfrm>
            <a:off x="4655839" y="2060574"/>
            <a:ext cx="6948785" cy="4213225"/>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10">
            <a:extLst>
              <a:ext uri="{FF2B5EF4-FFF2-40B4-BE49-F238E27FC236}">
                <a16:creationId xmlns:a16="http://schemas.microsoft.com/office/drawing/2014/main" id="{E42CCF8D-51B0-4238-B228-7BADC9C26F84}"/>
              </a:ext>
            </a:extLst>
          </p:cNvPr>
          <p:cNvSpPr>
            <a:spLocks noGrp="1"/>
          </p:cNvSpPr>
          <p:nvPr>
            <p:ph type="pic" sz="quarter" idx="10"/>
          </p:nvPr>
        </p:nvSpPr>
        <p:spPr bwMode="gray">
          <a:xfrm>
            <a:off x="587374" y="2133599"/>
            <a:ext cx="3744429" cy="4140201"/>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391474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A6D445F-292B-4DC2-AE1B-C466E0508EB0}"/>
              </a:ext>
            </a:extLst>
          </p:cNvPr>
          <p:cNvSpPr>
            <a:spLocks noGrp="1"/>
          </p:cNvSpPr>
          <p:nvPr>
            <p:ph type="title"/>
          </p:nvPr>
        </p:nvSpPr>
        <p:spPr bwMode="gray">
          <a:xfrm>
            <a:off x="587375" y="944562"/>
            <a:ext cx="11017250" cy="900262"/>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8DA09C3C-CEE2-49EB-A5A9-0A78C7CA74C6}"/>
              </a:ext>
            </a:extLst>
          </p:cNvPr>
          <p:cNvSpPr>
            <a:spLocks noGrp="1"/>
          </p:cNvSpPr>
          <p:nvPr>
            <p:ph type="body" idx="1"/>
          </p:nvPr>
        </p:nvSpPr>
        <p:spPr bwMode="gray">
          <a:xfrm>
            <a:off x="587375" y="2060574"/>
            <a:ext cx="11017250" cy="421322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2" name="Grafik 11">
            <a:extLst>
              <a:ext uri="{FF2B5EF4-FFF2-40B4-BE49-F238E27FC236}">
                <a16:creationId xmlns:a16="http://schemas.microsoft.com/office/drawing/2014/main" id="{5E54110A-0FED-4626-9C83-F87BD0A7C0C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bwMode="gray">
          <a:xfrm>
            <a:off x="10056440" y="332657"/>
            <a:ext cx="1548185" cy="439478"/>
          </a:xfrm>
          <a:prstGeom prst="rect">
            <a:avLst/>
          </a:prstGeom>
        </p:spPr>
      </p:pic>
    </p:spTree>
    <p:extLst>
      <p:ext uri="{BB962C8B-B14F-4D97-AF65-F5344CB8AC3E}">
        <p14:creationId xmlns:p14="http://schemas.microsoft.com/office/powerpoint/2010/main" val="39510372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7"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3250" kern="1200">
          <a:solidFill>
            <a:schemeClr val="bg2"/>
          </a:solidFill>
          <a:latin typeface="+mj-lt"/>
          <a:ea typeface="+mj-ea"/>
          <a:cs typeface="+mj-cs"/>
        </a:defRPr>
      </a:lvl1pPr>
    </p:titleStyle>
    <p:bodyStyle>
      <a:lvl1pPr marL="180975" indent="-18097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8">
          <p15:clr>
            <a:srgbClr val="F26B43"/>
          </p15:clr>
        </p15:guide>
        <p15:guide id="2" pos="3840">
          <p15:clr>
            <a:srgbClr val="F26B43"/>
          </p15:clr>
        </p15:guide>
        <p15:guide id="3" pos="370">
          <p15:clr>
            <a:srgbClr val="F26B43"/>
          </p15:clr>
        </p15:guide>
        <p15:guide id="4" pos="7310">
          <p15:clr>
            <a:srgbClr val="F26B43"/>
          </p15:clr>
        </p15:guide>
        <p15:guide id="5" orient="horz" pos="3952">
          <p15:clr>
            <a:srgbClr val="F26B43"/>
          </p15:clr>
        </p15:guide>
        <p15:guide id="6" pos="3749">
          <p15:clr>
            <a:srgbClr val="F26B43"/>
          </p15:clr>
        </p15:guide>
        <p15:guide id="7" pos="3931">
          <p15:clr>
            <a:srgbClr val="F26B43"/>
          </p15:clr>
        </p15:guide>
        <p15:guide id="8" orient="horz" pos="595">
          <p15:clr>
            <a:srgbClr val="F26B43"/>
          </p15:clr>
        </p15:guide>
        <p15:guide id="9" orient="horz" pos="13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7">
            <a:extLst>
              <a:ext uri="{FF2B5EF4-FFF2-40B4-BE49-F238E27FC236}">
                <a16:creationId xmlns:a16="http://schemas.microsoft.com/office/drawing/2014/main" id="{874CC804-F07A-4E4E-AA76-88ED87731AE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4796" b="24796"/>
          <a:stretch/>
        </p:blipFill>
        <p:spPr bwMode="gray">
          <a:xfrm>
            <a:off x="0" y="2744788"/>
            <a:ext cx="12192000" cy="4113212"/>
          </a:xfrm>
          <a:prstGeom prst="rect">
            <a:avLst/>
          </a:prstGeom>
          <a:solidFill>
            <a:schemeClr val="accent6"/>
          </a:solidFill>
        </p:spPr>
      </p:pic>
      <p:sp>
        <p:nvSpPr>
          <p:cNvPr id="2" name="Titel 1">
            <a:extLst>
              <a:ext uri="{FF2B5EF4-FFF2-40B4-BE49-F238E27FC236}">
                <a16:creationId xmlns:a16="http://schemas.microsoft.com/office/drawing/2014/main" id="{2D8D6C8D-9D70-4178-8D2C-4D46D893DB42}"/>
              </a:ext>
            </a:extLst>
          </p:cNvPr>
          <p:cNvSpPr>
            <a:spLocks noGrp="1"/>
          </p:cNvSpPr>
          <p:nvPr>
            <p:ph type="ctrTitle"/>
          </p:nvPr>
        </p:nvSpPr>
        <p:spPr/>
        <p:txBody>
          <a:bodyPr>
            <a:normAutofit/>
          </a:bodyPr>
          <a:lstStyle/>
          <a:p>
            <a:r>
              <a:rPr lang="de-DE" sz="3600" dirty="0"/>
              <a:t>Solarstrom vom eigenen Dach </a:t>
            </a:r>
            <a:r>
              <a:rPr lang="de-DE" sz="2700" dirty="0"/>
              <a:t>Wir setzen auf die Sonne! </a:t>
            </a:r>
          </a:p>
        </p:txBody>
      </p:sp>
      <p:sp>
        <p:nvSpPr>
          <p:cNvPr id="7" name="Textfeld 6">
            <a:extLst>
              <a:ext uri="{FF2B5EF4-FFF2-40B4-BE49-F238E27FC236}">
                <a16:creationId xmlns:a16="http://schemas.microsoft.com/office/drawing/2014/main" id="{C548C68A-0CEE-43E7-A7EC-D0B995CC48BF}"/>
              </a:ext>
            </a:extLst>
          </p:cNvPr>
          <p:cNvSpPr txBox="1"/>
          <p:nvPr/>
        </p:nvSpPr>
        <p:spPr>
          <a:xfrm>
            <a:off x="6096000" y="5843009"/>
            <a:ext cx="6095999" cy="646331"/>
          </a:xfrm>
          <a:prstGeom prst="rect">
            <a:avLst/>
          </a:prstGeom>
          <a:solidFill>
            <a:srgbClr val="00A4DD">
              <a:alpha val="85098"/>
            </a:srgbClr>
          </a:solidFill>
        </p:spPr>
        <p:txBody>
          <a:bodyPr wrap="square" rtlCol="0">
            <a:spAutoFit/>
          </a:bodyPr>
          <a:lstStyle/>
          <a:p>
            <a:r>
              <a:rPr lang="de-DE" b="1" dirty="0" err="1">
                <a:solidFill>
                  <a:schemeClr val="bg1"/>
                </a:solidFill>
              </a:rPr>
              <a:t>Referent:in</a:t>
            </a:r>
            <a:endParaRPr lang="de-DE" b="1" dirty="0">
              <a:solidFill>
                <a:schemeClr val="bg1"/>
              </a:solidFill>
            </a:endParaRPr>
          </a:p>
          <a:p>
            <a:r>
              <a:rPr lang="de-DE" dirty="0">
                <a:solidFill>
                  <a:schemeClr val="bg1"/>
                </a:solidFill>
              </a:rPr>
              <a:t>Institution</a:t>
            </a:r>
          </a:p>
        </p:txBody>
      </p:sp>
    </p:spTree>
    <p:extLst>
      <p:ext uri="{BB962C8B-B14F-4D97-AF65-F5344CB8AC3E}">
        <p14:creationId xmlns:p14="http://schemas.microsoft.com/office/powerpoint/2010/main" val="13602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A76BF-DB3B-4895-B38C-A26A8F927932}"/>
              </a:ext>
            </a:extLst>
          </p:cNvPr>
          <p:cNvSpPr>
            <a:spLocks noGrp="1"/>
          </p:cNvSpPr>
          <p:nvPr>
            <p:ph type="title"/>
          </p:nvPr>
        </p:nvSpPr>
        <p:spPr/>
        <p:txBody>
          <a:bodyPr/>
          <a:lstStyle/>
          <a:p>
            <a:r>
              <a:rPr lang="de-DE" dirty="0"/>
              <a:t>Was ist mit Solarwärme?</a:t>
            </a:r>
          </a:p>
        </p:txBody>
      </p:sp>
      <p:sp>
        <p:nvSpPr>
          <p:cNvPr id="5" name="Inhaltsplatzhalter 4">
            <a:extLst>
              <a:ext uri="{FF2B5EF4-FFF2-40B4-BE49-F238E27FC236}">
                <a16:creationId xmlns:a16="http://schemas.microsoft.com/office/drawing/2014/main" id="{F9B81AB7-E741-44EA-8B9D-22F5B7E02D6E}"/>
              </a:ext>
            </a:extLst>
          </p:cNvPr>
          <p:cNvSpPr>
            <a:spLocks noGrp="1"/>
          </p:cNvSpPr>
          <p:nvPr>
            <p:ph idx="1"/>
          </p:nvPr>
        </p:nvSpPr>
        <p:spPr/>
        <p:txBody>
          <a:bodyPr/>
          <a:lstStyle/>
          <a:p>
            <a:r>
              <a:rPr lang="de-DE" dirty="0"/>
              <a:t>Solarthermie liefert Wärme </a:t>
            </a:r>
          </a:p>
          <a:p>
            <a:r>
              <a:rPr lang="de-DE" dirty="0"/>
              <a:t>Überwiegend Warmwasser</a:t>
            </a:r>
          </a:p>
          <a:p>
            <a:r>
              <a:rPr lang="de-DE" dirty="0"/>
              <a:t>Konkurrenz um Dachfläche </a:t>
            </a:r>
          </a:p>
        </p:txBody>
      </p:sp>
      <p:pic>
        <p:nvPicPr>
          <p:cNvPr id="8" name="Inhaltsplatzhalter 3">
            <a:extLst>
              <a:ext uri="{FF2B5EF4-FFF2-40B4-BE49-F238E27FC236}">
                <a16:creationId xmlns:a16="http://schemas.microsoft.com/office/drawing/2014/main" id="{3F57D2D4-456E-491B-9F89-48FFC23B12F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36888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6529E-37C0-4361-82AA-48CF74EB76BB}"/>
              </a:ext>
            </a:extLst>
          </p:cNvPr>
          <p:cNvSpPr>
            <a:spLocks noGrp="1"/>
          </p:cNvSpPr>
          <p:nvPr>
            <p:ph type="title"/>
          </p:nvPr>
        </p:nvSpPr>
        <p:spPr/>
        <p:txBody>
          <a:bodyPr/>
          <a:lstStyle/>
          <a:p>
            <a:r>
              <a:rPr lang="de-DE" dirty="0"/>
              <a:t>Was ist denn mit dem Wirkungsgrad?</a:t>
            </a:r>
          </a:p>
        </p:txBody>
      </p:sp>
      <p:sp>
        <p:nvSpPr>
          <p:cNvPr id="5" name="Inhaltsplatzhalter 4">
            <a:extLst>
              <a:ext uri="{FF2B5EF4-FFF2-40B4-BE49-F238E27FC236}">
                <a16:creationId xmlns:a16="http://schemas.microsoft.com/office/drawing/2014/main" id="{B570807F-1BD3-45A8-882A-DC4F22AB1363}"/>
              </a:ext>
            </a:extLst>
          </p:cNvPr>
          <p:cNvSpPr>
            <a:spLocks noGrp="1"/>
          </p:cNvSpPr>
          <p:nvPr>
            <p:ph idx="1"/>
          </p:nvPr>
        </p:nvSpPr>
        <p:spPr/>
        <p:txBody>
          <a:bodyPr/>
          <a:lstStyle/>
          <a:p>
            <a:r>
              <a:rPr lang="de-DE" dirty="0"/>
              <a:t>&gt; 20%, theoretisches Limit bei 29,4%</a:t>
            </a:r>
          </a:p>
          <a:p>
            <a:r>
              <a:rPr lang="de-DE" dirty="0"/>
              <a:t>5 kWp Anlage ca. 5.000 kWh/Jahr</a:t>
            </a:r>
          </a:p>
          <a:p>
            <a:r>
              <a:rPr lang="de-DE" dirty="0"/>
              <a:t>Biomasse &lt; 1% </a:t>
            </a:r>
          </a:p>
          <a:p>
            <a:endParaRPr lang="de-DE" dirty="0"/>
          </a:p>
        </p:txBody>
      </p:sp>
      <p:pic>
        <p:nvPicPr>
          <p:cNvPr id="7" name="Inhaltsplatzhalter 3">
            <a:extLst>
              <a:ext uri="{FF2B5EF4-FFF2-40B4-BE49-F238E27FC236}">
                <a16:creationId xmlns:a16="http://schemas.microsoft.com/office/drawing/2014/main" id="{EF509BB2-9866-47FE-9F70-F236011B4B3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69107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7A113-1EE8-4C8B-900C-CA0653B89EAE}"/>
              </a:ext>
            </a:extLst>
          </p:cNvPr>
          <p:cNvSpPr>
            <a:spLocks noGrp="1"/>
          </p:cNvSpPr>
          <p:nvPr>
            <p:ph type="title"/>
          </p:nvPr>
        </p:nvSpPr>
        <p:spPr/>
        <p:txBody>
          <a:bodyPr/>
          <a:lstStyle/>
          <a:p>
            <a:r>
              <a:rPr lang="de-DE" dirty="0"/>
              <a:t>Wechselrichter und Speicher</a:t>
            </a:r>
          </a:p>
        </p:txBody>
      </p:sp>
      <p:sp>
        <p:nvSpPr>
          <p:cNvPr id="5" name="Inhaltsplatzhalter 4">
            <a:extLst>
              <a:ext uri="{FF2B5EF4-FFF2-40B4-BE49-F238E27FC236}">
                <a16:creationId xmlns:a16="http://schemas.microsoft.com/office/drawing/2014/main" id="{5CAFA859-98D0-4051-8FAD-C646EC8A2C19}"/>
              </a:ext>
            </a:extLst>
          </p:cNvPr>
          <p:cNvSpPr>
            <a:spLocks noGrp="1"/>
          </p:cNvSpPr>
          <p:nvPr>
            <p:ph idx="1"/>
          </p:nvPr>
        </p:nvSpPr>
        <p:spPr/>
        <p:txBody>
          <a:bodyPr/>
          <a:lstStyle/>
          <a:p>
            <a:r>
              <a:rPr lang="de-DE" dirty="0"/>
              <a:t>Wechselrichter wandeln Gleich- in Wechselstrom um</a:t>
            </a:r>
          </a:p>
          <a:p>
            <a:r>
              <a:rPr lang="de-DE" dirty="0"/>
              <a:t>Stromspeicher ermöglichen eine Versorgung bei fehlender Sonnenstrahlung (Regen, nachts)</a:t>
            </a:r>
          </a:p>
        </p:txBody>
      </p:sp>
      <p:pic>
        <p:nvPicPr>
          <p:cNvPr id="7" name="Inhaltsplatzhalter 3">
            <a:extLst>
              <a:ext uri="{FF2B5EF4-FFF2-40B4-BE49-F238E27FC236}">
                <a16:creationId xmlns:a16="http://schemas.microsoft.com/office/drawing/2014/main" id="{1615140B-E38A-457F-A9F8-E878FF3A181E}"/>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13744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bwMode="auto">
          <a:xfrm>
            <a:off x="118093" y="1732545"/>
            <a:ext cx="6840120" cy="4299949"/>
            <a:chOff x="3276600" y="1752599"/>
            <a:chExt cx="5365750" cy="2661787"/>
          </a:xfrm>
        </p:grpSpPr>
        <p:pic>
          <p:nvPicPr>
            <p:cNvPr id="8" name="Picture 2" descr="G:\Energie\figur\Privat\000_Herbstkampagne 2019\07_Vorträge\Ausrichtung_Dach.JPG"/>
            <p:cNvPicPr>
              <a:picLocks noChangeAspect="1" noChangeArrowheads="1"/>
            </p:cNvPicPr>
            <p:nvPr/>
          </p:nvPicPr>
          <p:blipFill>
            <a:blip r:embed="rId3"/>
            <a:stretch/>
          </p:blipFill>
          <p:spPr bwMode="auto">
            <a:xfrm>
              <a:off x="3276600" y="1752599"/>
              <a:ext cx="5365750" cy="2661787"/>
            </a:xfrm>
            <a:prstGeom prst="rect">
              <a:avLst/>
            </a:prstGeom>
            <a:noFill/>
          </p:spPr>
        </p:pic>
        <p:sp>
          <p:nvSpPr>
            <p:cNvPr id="9" name="Rechteck 8"/>
            <p:cNvSpPr/>
            <p:nvPr/>
          </p:nvSpPr>
          <p:spPr bwMode="auto">
            <a:xfrm>
              <a:off x="3810000" y="1752599"/>
              <a:ext cx="1447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dirty="0">
                <a:latin typeface="Calibri" panose="020F0502020204030204" pitchFamily="34" charset="0"/>
              </a:endParaRPr>
            </a:p>
          </p:txBody>
        </p:sp>
      </p:grpSp>
      <p:sp>
        <p:nvSpPr>
          <p:cNvPr id="2" name="Titel 1">
            <a:extLst>
              <a:ext uri="{FF2B5EF4-FFF2-40B4-BE49-F238E27FC236}">
                <a16:creationId xmlns:a16="http://schemas.microsoft.com/office/drawing/2014/main" id="{E227A113-1EE8-4C8B-900C-CA0653B89EAE}"/>
              </a:ext>
            </a:extLst>
          </p:cNvPr>
          <p:cNvSpPr>
            <a:spLocks noGrp="1"/>
          </p:cNvSpPr>
          <p:nvPr>
            <p:ph type="title"/>
          </p:nvPr>
        </p:nvSpPr>
        <p:spPr/>
        <p:txBody>
          <a:bodyPr/>
          <a:lstStyle/>
          <a:p>
            <a:r>
              <a:rPr lang="de-DE" dirty="0"/>
              <a:t>Dacheignung – Erträge bei Ausrichtung</a:t>
            </a:r>
          </a:p>
        </p:txBody>
      </p:sp>
      <p:sp>
        <p:nvSpPr>
          <p:cNvPr id="5" name="Inhaltsplatzhalter 4">
            <a:extLst>
              <a:ext uri="{FF2B5EF4-FFF2-40B4-BE49-F238E27FC236}">
                <a16:creationId xmlns:a16="http://schemas.microsoft.com/office/drawing/2014/main" id="{5CAFA859-98D0-4051-8FAD-C646EC8A2C19}"/>
              </a:ext>
            </a:extLst>
          </p:cNvPr>
          <p:cNvSpPr>
            <a:spLocks noGrp="1"/>
          </p:cNvSpPr>
          <p:nvPr>
            <p:ph idx="1"/>
          </p:nvPr>
        </p:nvSpPr>
        <p:spPr>
          <a:xfrm>
            <a:off x="7192659" y="1732545"/>
            <a:ext cx="4646412" cy="4958270"/>
          </a:xfrm>
        </p:spPr>
        <p:txBody>
          <a:bodyPr/>
          <a:lstStyle/>
          <a:p>
            <a:pPr>
              <a:defRPr/>
            </a:pPr>
            <a:r>
              <a:rPr lang="de-DE" dirty="0"/>
              <a:t>Südwest bis Südost optimal</a:t>
            </a:r>
          </a:p>
          <a:p>
            <a:pPr>
              <a:defRPr/>
            </a:pPr>
            <a:r>
              <a:rPr lang="de-DE" dirty="0"/>
              <a:t>Flachdächer sehr gut</a:t>
            </a:r>
          </a:p>
          <a:p>
            <a:pPr>
              <a:defRPr/>
            </a:pPr>
            <a:r>
              <a:rPr lang="de-DE" dirty="0"/>
              <a:t>Ost und West gut</a:t>
            </a:r>
          </a:p>
          <a:p>
            <a:pPr>
              <a:defRPr/>
            </a:pPr>
            <a:r>
              <a:rPr lang="de-DE" dirty="0"/>
              <a:t>Norddächer möglichst flach</a:t>
            </a:r>
          </a:p>
          <a:p>
            <a:pPr marL="0" indent="0">
              <a:buNone/>
              <a:defRPr/>
            </a:pPr>
            <a:endParaRPr lang="de-DE" dirty="0"/>
          </a:p>
          <a:p>
            <a:pPr>
              <a:lnSpc>
                <a:spcPct val="110000"/>
              </a:lnSpc>
              <a:spcBef>
                <a:spcPts val="600"/>
              </a:spcBef>
              <a:defRPr/>
            </a:pPr>
            <a:r>
              <a:rPr lang="de-DE" dirty="0"/>
              <a:t>Verschattung vermeiden: auch Teil-verschattete Module reduzieren die Leistung erheblich!</a:t>
            </a:r>
          </a:p>
          <a:p>
            <a:pPr>
              <a:lnSpc>
                <a:spcPct val="110000"/>
              </a:lnSpc>
              <a:spcBef>
                <a:spcPts val="600"/>
              </a:spcBef>
              <a:defRPr/>
            </a:pPr>
            <a:r>
              <a:rPr lang="de-DE" dirty="0"/>
              <a:t>Moduloptimierer können hier helfen – kosten aber extra</a:t>
            </a:r>
          </a:p>
        </p:txBody>
      </p:sp>
      <p:sp>
        <p:nvSpPr>
          <p:cNvPr id="10" name="Textfeld 9"/>
          <p:cNvSpPr txBox="1"/>
          <p:nvPr/>
        </p:nvSpPr>
        <p:spPr>
          <a:xfrm>
            <a:off x="4282855" y="6383038"/>
            <a:ext cx="2909804" cy="307777"/>
          </a:xfrm>
          <a:prstGeom prst="rect">
            <a:avLst/>
          </a:prstGeom>
          <a:noFill/>
        </p:spPr>
        <p:txBody>
          <a:bodyPr wrap="square" rtlCol="0">
            <a:spAutoFit/>
          </a:bodyPr>
          <a:lstStyle/>
          <a:p>
            <a:r>
              <a:rPr lang="de-DE" sz="1400" dirty="0"/>
              <a:t>Quelle: Verbraucherzentrale NRW</a:t>
            </a:r>
          </a:p>
        </p:txBody>
      </p:sp>
      <p:sp>
        <p:nvSpPr>
          <p:cNvPr id="11" name="Textfeld 10"/>
          <p:cNvSpPr txBox="1"/>
          <p:nvPr/>
        </p:nvSpPr>
        <p:spPr bwMode="auto">
          <a:xfrm rot="20986730">
            <a:off x="2482520" y="1644115"/>
            <a:ext cx="1943406" cy="369332"/>
          </a:xfrm>
          <a:prstGeom prst="rect">
            <a:avLst/>
          </a:prstGeom>
          <a:noFill/>
        </p:spPr>
        <p:txBody>
          <a:bodyPr wrap="square" rtlCol="0">
            <a:spAutoFit/>
          </a:bodyPr>
          <a:lstStyle/>
          <a:p>
            <a:pPr>
              <a:defRPr/>
            </a:pPr>
            <a:r>
              <a:rPr lang="de-DE" dirty="0">
                <a:solidFill>
                  <a:schemeClr val="bg1">
                    <a:lumMod val="50000"/>
                  </a:schemeClr>
                </a:solidFill>
                <a:latin typeface="Calibri" panose="020F0502020204030204" pitchFamily="34" charset="0"/>
              </a:rPr>
              <a:t>Nordseite: 70%</a:t>
            </a:r>
            <a:endParaRPr dirty="0">
              <a:latin typeface="Calibri" panose="020F0502020204030204" pitchFamily="34" charset="0"/>
            </a:endParaRPr>
          </a:p>
        </p:txBody>
      </p:sp>
    </p:spTree>
    <p:extLst>
      <p:ext uri="{BB962C8B-B14F-4D97-AF65-F5344CB8AC3E}">
        <p14:creationId xmlns:p14="http://schemas.microsoft.com/office/powerpoint/2010/main" val="249707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87077A-9C38-4C82-8E33-6BED758F894F}"/>
              </a:ext>
            </a:extLst>
          </p:cNvPr>
          <p:cNvSpPr>
            <a:spLocks noGrp="1"/>
          </p:cNvSpPr>
          <p:nvPr>
            <p:ph type="title"/>
          </p:nvPr>
        </p:nvSpPr>
        <p:spPr/>
        <p:txBody>
          <a:bodyPr/>
          <a:lstStyle/>
          <a:p>
            <a:r>
              <a:rPr lang="de-DE" dirty="0"/>
              <a:t>Fokus Süd-Dach war einmal</a:t>
            </a:r>
          </a:p>
        </p:txBody>
      </p:sp>
      <p:sp>
        <p:nvSpPr>
          <p:cNvPr id="5" name="Inhaltsplatzhalter 4">
            <a:extLst>
              <a:ext uri="{FF2B5EF4-FFF2-40B4-BE49-F238E27FC236}">
                <a16:creationId xmlns:a16="http://schemas.microsoft.com/office/drawing/2014/main" id="{1B399589-74A4-407A-9295-323016211AF3}"/>
              </a:ext>
            </a:extLst>
          </p:cNvPr>
          <p:cNvSpPr>
            <a:spLocks noGrp="1"/>
          </p:cNvSpPr>
          <p:nvPr>
            <p:ph idx="1"/>
          </p:nvPr>
        </p:nvSpPr>
        <p:spPr/>
        <p:txBody>
          <a:bodyPr/>
          <a:lstStyle/>
          <a:p>
            <a:r>
              <a:rPr lang="de-DE" dirty="0"/>
              <a:t>Höchste Erträge</a:t>
            </a:r>
          </a:p>
          <a:p>
            <a:r>
              <a:rPr lang="de-DE" dirty="0"/>
              <a:t>Mittags Peak (Abregelung)</a:t>
            </a:r>
          </a:p>
          <a:p>
            <a:r>
              <a:rPr lang="de-DE" dirty="0"/>
              <a:t>Gut bei Kompletteinspeisung</a:t>
            </a:r>
          </a:p>
        </p:txBody>
      </p:sp>
      <p:pic>
        <p:nvPicPr>
          <p:cNvPr id="7" name="Inhaltsplatzhalter 3">
            <a:extLst>
              <a:ext uri="{FF2B5EF4-FFF2-40B4-BE49-F238E27FC236}">
                <a16:creationId xmlns:a16="http://schemas.microsoft.com/office/drawing/2014/main" id="{FA7DB57C-67C2-4F09-B132-24037FDBC31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14985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E8134-B25F-4B2E-BA1D-AAA902D4533A}"/>
              </a:ext>
            </a:extLst>
          </p:cNvPr>
          <p:cNvSpPr>
            <a:spLocks noGrp="1"/>
          </p:cNvSpPr>
          <p:nvPr>
            <p:ph type="title"/>
          </p:nvPr>
        </p:nvSpPr>
        <p:spPr/>
        <p:txBody>
          <a:bodyPr/>
          <a:lstStyle/>
          <a:p>
            <a:r>
              <a:rPr lang="de-DE" dirty="0"/>
              <a:t>Vorteil Ost-West-Dächer</a:t>
            </a:r>
          </a:p>
        </p:txBody>
      </p:sp>
      <p:pic>
        <p:nvPicPr>
          <p:cNvPr id="4" name="Grafik 3">
            <a:extLst>
              <a:ext uri="{FF2B5EF4-FFF2-40B4-BE49-F238E27FC236}">
                <a16:creationId xmlns:a16="http://schemas.microsoft.com/office/drawing/2014/main" id="{224C0029-440D-4D88-8E18-B3A82E6A4C5A}"/>
              </a:ext>
            </a:extLst>
          </p:cNvPr>
          <p:cNvPicPr>
            <a:picLocks noChangeAspect="1"/>
          </p:cNvPicPr>
          <p:nvPr/>
        </p:nvPicPr>
        <p:blipFill>
          <a:blip r:embed="rId3"/>
          <a:stretch>
            <a:fillRect/>
          </a:stretch>
        </p:blipFill>
        <p:spPr>
          <a:xfrm>
            <a:off x="6019800" y="3352800"/>
            <a:ext cx="152400" cy="152400"/>
          </a:xfrm>
          <a:prstGeom prst="rect">
            <a:avLst/>
          </a:prstGeom>
        </p:spPr>
      </p:pic>
      <p:sp>
        <p:nvSpPr>
          <p:cNvPr id="5" name="Inhaltsplatzhalter 4">
            <a:extLst>
              <a:ext uri="{FF2B5EF4-FFF2-40B4-BE49-F238E27FC236}">
                <a16:creationId xmlns:a16="http://schemas.microsoft.com/office/drawing/2014/main" id="{C432B729-99F4-4BA1-AA24-87E41AB5BD2E}"/>
              </a:ext>
            </a:extLst>
          </p:cNvPr>
          <p:cNvSpPr>
            <a:spLocks noGrp="1"/>
          </p:cNvSpPr>
          <p:nvPr>
            <p:ph idx="1"/>
          </p:nvPr>
        </p:nvSpPr>
        <p:spPr/>
        <p:txBody>
          <a:bodyPr/>
          <a:lstStyle/>
          <a:p>
            <a:r>
              <a:rPr lang="de-DE" dirty="0"/>
              <a:t>breitere, flachere Kurve</a:t>
            </a:r>
          </a:p>
          <a:p>
            <a:r>
              <a:rPr lang="de-DE" dirty="0"/>
              <a:t>deckt besser den Eigenbedarf</a:t>
            </a:r>
          </a:p>
          <a:p>
            <a:r>
              <a:rPr lang="de-DE" dirty="0"/>
              <a:t>spart beim teuren Stromkauf</a:t>
            </a:r>
          </a:p>
        </p:txBody>
      </p:sp>
      <p:pic>
        <p:nvPicPr>
          <p:cNvPr id="9" name="Inhaltsplatzhalter 7">
            <a:extLst>
              <a:ext uri="{FF2B5EF4-FFF2-40B4-BE49-F238E27FC236}">
                <a16:creationId xmlns:a16="http://schemas.microsoft.com/office/drawing/2014/main" id="{FC27A2C0-958B-4B3F-8293-F573F33743D5}"/>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6409" b="640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684872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2583E-A017-4B8B-B4F9-9593D63706B1}"/>
              </a:ext>
            </a:extLst>
          </p:cNvPr>
          <p:cNvSpPr>
            <a:spLocks noGrp="1"/>
          </p:cNvSpPr>
          <p:nvPr>
            <p:ph type="title"/>
          </p:nvPr>
        </p:nvSpPr>
        <p:spPr/>
        <p:txBody>
          <a:bodyPr/>
          <a:lstStyle/>
          <a:p>
            <a:r>
              <a:rPr lang="de-DE" dirty="0"/>
              <a:t>Was tun bei Beschattung</a:t>
            </a:r>
          </a:p>
        </p:txBody>
      </p:sp>
      <p:sp>
        <p:nvSpPr>
          <p:cNvPr id="5" name="Inhaltsplatzhalter 4">
            <a:extLst>
              <a:ext uri="{FF2B5EF4-FFF2-40B4-BE49-F238E27FC236}">
                <a16:creationId xmlns:a16="http://schemas.microsoft.com/office/drawing/2014/main" id="{A77B5AFD-9AFB-4654-BE41-F038E75A6B7E}"/>
              </a:ext>
            </a:extLst>
          </p:cNvPr>
          <p:cNvSpPr>
            <a:spLocks noGrp="1"/>
          </p:cNvSpPr>
          <p:nvPr>
            <p:ph idx="1"/>
          </p:nvPr>
        </p:nvSpPr>
        <p:spPr/>
        <p:txBody>
          <a:bodyPr/>
          <a:lstStyle/>
          <a:p>
            <a:r>
              <a:rPr lang="de-DE" dirty="0"/>
              <a:t>Schatten ist schädlich</a:t>
            </a:r>
          </a:p>
          <a:p>
            <a:r>
              <a:rPr lang="de-DE" dirty="0"/>
              <a:t>Anlage orientiert sich am schwächsten Modul</a:t>
            </a:r>
          </a:p>
          <a:p>
            <a:r>
              <a:rPr lang="de-DE" dirty="0"/>
              <a:t>Teilflächen lassen sich nicht belegen</a:t>
            </a:r>
          </a:p>
        </p:txBody>
      </p:sp>
      <p:pic>
        <p:nvPicPr>
          <p:cNvPr id="7" name="Inhaltsplatzhalter 3">
            <a:extLst>
              <a:ext uri="{FF2B5EF4-FFF2-40B4-BE49-F238E27FC236}">
                <a16:creationId xmlns:a16="http://schemas.microsoft.com/office/drawing/2014/main" id="{9CFB0141-BA73-4112-9435-2A87257D481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060574"/>
            <a:ext cx="6334125" cy="4140200"/>
          </a:xfrm>
          <a:prstGeom prst="rect">
            <a:avLst/>
          </a:prstGeom>
        </p:spPr>
      </p:pic>
    </p:spTree>
    <p:extLst>
      <p:ext uri="{BB962C8B-B14F-4D97-AF65-F5344CB8AC3E}">
        <p14:creationId xmlns:p14="http://schemas.microsoft.com/office/powerpoint/2010/main" val="351337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FBCB4-070F-45D6-B322-09C5C13AC8B6}"/>
              </a:ext>
            </a:extLst>
          </p:cNvPr>
          <p:cNvSpPr>
            <a:spLocks noGrp="1"/>
          </p:cNvSpPr>
          <p:nvPr>
            <p:ph type="title"/>
          </p:nvPr>
        </p:nvSpPr>
        <p:spPr/>
        <p:txBody>
          <a:bodyPr/>
          <a:lstStyle/>
          <a:p>
            <a:r>
              <a:rPr lang="de-DE" dirty="0"/>
              <a:t>Bäume müssen weichen….</a:t>
            </a:r>
          </a:p>
        </p:txBody>
      </p:sp>
      <p:sp>
        <p:nvSpPr>
          <p:cNvPr id="3" name="Inhaltsplatzhalter 2">
            <a:extLst>
              <a:ext uri="{FF2B5EF4-FFF2-40B4-BE49-F238E27FC236}">
                <a16:creationId xmlns:a16="http://schemas.microsoft.com/office/drawing/2014/main" id="{5931E535-4705-41D1-8B01-9B69BE88F848}"/>
              </a:ext>
            </a:extLst>
          </p:cNvPr>
          <p:cNvSpPr>
            <a:spLocks noGrp="1"/>
          </p:cNvSpPr>
          <p:nvPr>
            <p:ph idx="1"/>
          </p:nvPr>
        </p:nvSpPr>
        <p:spPr/>
        <p:txBody>
          <a:bodyPr/>
          <a:lstStyle/>
          <a:p>
            <a:r>
              <a:rPr lang="de-DE" dirty="0"/>
              <a:t>Eventuell Bäume fällen</a:t>
            </a:r>
          </a:p>
          <a:p>
            <a:r>
              <a:rPr lang="de-DE" dirty="0"/>
              <a:t>Schutzsatzungen beachten</a:t>
            </a:r>
          </a:p>
          <a:p>
            <a:r>
              <a:rPr lang="de-DE" dirty="0"/>
              <a:t>PV und Büsche meist ökologisch sinnvoller</a:t>
            </a:r>
          </a:p>
          <a:p>
            <a:endParaRPr lang="de-DE" dirty="0"/>
          </a:p>
          <a:p>
            <a:pPr marL="0" indent="0">
              <a:buNone/>
            </a:pPr>
            <a:endParaRPr lang="de-DE" dirty="0"/>
          </a:p>
        </p:txBody>
      </p:sp>
      <p:pic>
        <p:nvPicPr>
          <p:cNvPr id="8" name="Inhaltsplatzhalter 6">
            <a:extLst>
              <a:ext uri="{FF2B5EF4-FFF2-40B4-BE49-F238E27FC236}">
                <a16:creationId xmlns:a16="http://schemas.microsoft.com/office/drawing/2014/main" id="{FEE2558F-4FEB-4CCB-B89C-D24B948F5FE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379" b="637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678454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43530-2D6B-4E58-B847-56915AD19C1A}"/>
              </a:ext>
            </a:extLst>
          </p:cNvPr>
          <p:cNvSpPr>
            <a:spLocks noGrp="1"/>
          </p:cNvSpPr>
          <p:nvPr>
            <p:ph type="title"/>
          </p:nvPr>
        </p:nvSpPr>
        <p:spPr/>
        <p:txBody>
          <a:bodyPr/>
          <a:lstStyle/>
          <a:p>
            <a:r>
              <a:rPr lang="de-DE" dirty="0"/>
              <a:t>Warum Dach ganz voll machen</a:t>
            </a:r>
          </a:p>
        </p:txBody>
      </p:sp>
      <p:sp>
        <p:nvSpPr>
          <p:cNvPr id="5" name="Inhaltsplatzhalter 4">
            <a:extLst>
              <a:ext uri="{FF2B5EF4-FFF2-40B4-BE49-F238E27FC236}">
                <a16:creationId xmlns:a16="http://schemas.microsoft.com/office/drawing/2014/main" id="{57B3CA53-8460-4BBA-9D7E-6233669DA88A}"/>
              </a:ext>
            </a:extLst>
          </p:cNvPr>
          <p:cNvSpPr>
            <a:spLocks noGrp="1"/>
          </p:cNvSpPr>
          <p:nvPr>
            <p:ph idx="1"/>
          </p:nvPr>
        </p:nvSpPr>
        <p:spPr/>
        <p:txBody>
          <a:bodyPr/>
          <a:lstStyle/>
          <a:p>
            <a:pPr marL="342900" indent="-342900">
              <a:buFont typeface="Arial" panose="020B0604020202020204" pitchFamily="34" charset="0"/>
              <a:buChar char="•"/>
            </a:pPr>
            <a:r>
              <a:rPr lang="de-DE" dirty="0"/>
              <a:t>Ans Klima und zukünftige Verbräuche denken</a:t>
            </a:r>
          </a:p>
          <a:p>
            <a:pPr marL="342900" indent="-342900">
              <a:buFont typeface="Arial" panose="020B0604020202020204" pitchFamily="34" charset="0"/>
              <a:buChar char="•"/>
            </a:pPr>
            <a:r>
              <a:rPr lang="de-DE" dirty="0"/>
              <a:t>Warum freie Flächen nicht nutzen?</a:t>
            </a:r>
          </a:p>
          <a:p>
            <a:pPr marL="342900" indent="-342900">
              <a:buFont typeface="Arial" panose="020B0604020202020204" pitchFamily="34" charset="0"/>
              <a:buChar char="•"/>
            </a:pPr>
            <a:r>
              <a:rPr lang="de-DE" dirty="0"/>
              <a:t>Zusätzliche Modulkosten sehr günstig </a:t>
            </a:r>
          </a:p>
          <a:p>
            <a:endParaRPr lang="de-DE" dirty="0"/>
          </a:p>
          <a:p>
            <a:endParaRPr lang="de-DE" dirty="0"/>
          </a:p>
        </p:txBody>
      </p:sp>
      <p:pic>
        <p:nvPicPr>
          <p:cNvPr id="7" name="Inhaltsplatzhalter 3">
            <a:extLst>
              <a:ext uri="{FF2B5EF4-FFF2-40B4-BE49-F238E27FC236}">
                <a16:creationId xmlns:a16="http://schemas.microsoft.com/office/drawing/2014/main" id="{9991CB39-24CA-4713-8BCE-0426A3189F5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239639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833DC-590C-4186-89FC-74CD9749C672}"/>
              </a:ext>
            </a:extLst>
          </p:cNvPr>
          <p:cNvSpPr>
            <a:spLocks noGrp="1"/>
          </p:cNvSpPr>
          <p:nvPr>
            <p:ph type="title"/>
          </p:nvPr>
        </p:nvSpPr>
        <p:spPr/>
        <p:txBody>
          <a:bodyPr/>
          <a:lstStyle/>
          <a:p>
            <a:r>
              <a:rPr lang="de-DE" dirty="0"/>
              <a:t>Winter, Schnee – tut nicht weh!</a:t>
            </a:r>
          </a:p>
        </p:txBody>
      </p:sp>
      <p:sp>
        <p:nvSpPr>
          <p:cNvPr id="5" name="Inhaltsplatzhalter 4">
            <a:extLst>
              <a:ext uri="{FF2B5EF4-FFF2-40B4-BE49-F238E27FC236}">
                <a16:creationId xmlns:a16="http://schemas.microsoft.com/office/drawing/2014/main" id="{A5216612-D279-45BE-8A97-1C88C3B09836}"/>
              </a:ext>
            </a:extLst>
          </p:cNvPr>
          <p:cNvSpPr>
            <a:spLocks noGrp="1"/>
          </p:cNvSpPr>
          <p:nvPr>
            <p:ph idx="1"/>
          </p:nvPr>
        </p:nvSpPr>
        <p:spPr/>
        <p:txBody>
          <a:bodyPr/>
          <a:lstStyle/>
          <a:p>
            <a:r>
              <a:rPr lang="de-DE" dirty="0"/>
              <a:t>Dachschneeschippen sinnlos und gefährlich</a:t>
            </a:r>
          </a:p>
          <a:p>
            <a:r>
              <a:rPr lang="de-DE" dirty="0"/>
              <a:t>Sehr geringe Verluste, hohe Risiken</a:t>
            </a:r>
          </a:p>
          <a:p>
            <a:endParaRPr lang="de-DE" dirty="0"/>
          </a:p>
        </p:txBody>
      </p:sp>
      <p:pic>
        <p:nvPicPr>
          <p:cNvPr id="7" name="Inhaltsplatzhalter 3">
            <a:extLst>
              <a:ext uri="{FF2B5EF4-FFF2-40B4-BE49-F238E27FC236}">
                <a16:creationId xmlns:a16="http://schemas.microsoft.com/office/drawing/2014/main" id="{C6942206-0DD7-4A14-B9C9-0CBA7CB7042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48131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375464E-1599-4D13-B8E2-EB4D7278CD1B}"/>
              </a:ext>
            </a:extLst>
          </p:cNvPr>
          <p:cNvPicPr/>
          <p:nvPr/>
        </p:nvPicPr>
        <p:blipFill>
          <a:blip r:embed="rId2"/>
          <a:stretch>
            <a:fillRect/>
          </a:stretch>
        </p:blipFill>
        <p:spPr>
          <a:xfrm>
            <a:off x="439615" y="123092"/>
            <a:ext cx="11752385" cy="7051431"/>
          </a:xfrm>
          <a:prstGeom prst="rect">
            <a:avLst/>
          </a:prstGeom>
          <a:ln>
            <a:solidFill>
              <a:schemeClr val="bg1">
                <a:lumMod val="85000"/>
              </a:schemeClr>
            </a:solidFill>
          </a:ln>
        </p:spPr>
      </p:pic>
    </p:spTree>
    <p:extLst>
      <p:ext uri="{BB962C8B-B14F-4D97-AF65-F5344CB8AC3E}">
        <p14:creationId xmlns:p14="http://schemas.microsoft.com/office/powerpoint/2010/main" val="3824612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085BF-E7A0-4E7D-958E-2E8C78DA2F8F}"/>
              </a:ext>
            </a:extLst>
          </p:cNvPr>
          <p:cNvSpPr>
            <a:spLocks noGrp="1"/>
          </p:cNvSpPr>
          <p:nvPr>
            <p:ph type="title"/>
          </p:nvPr>
        </p:nvSpPr>
        <p:spPr/>
        <p:txBody>
          <a:bodyPr/>
          <a:lstStyle/>
          <a:p>
            <a:r>
              <a:rPr lang="de-DE" dirty="0"/>
              <a:t>Mieten statt kaufen? </a:t>
            </a:r>
          </a:p>
        </p:txBody>
      </p:sp>
      <p:sp>
        <p:nvSpPr>
          <p:cNvPr id="5" name="Inhaltsplatzhalter 4">
            <a:extLst>
              <a:ext uri="{FF2B5EF4-FFF2-40B4-BE49-F238E27FC236}">
                <a16:creationId xmlns:a16="http://schemas.microsoft.com/office/drawing/2014/main" id="{5C2C7C49-8B2F-4C4F-85FE-188231553F47}"/>
              </a:ext>
            </a:extLst>
          </p:cNvPr>
          <p:cNvSpPr>
            <a:spLocks noGrp="1"/>
          </p:cNvSpPr>
          <p:nvPr>
            <p:ph idx="1"/>
          </p:nvPr>
        </p:nvSpPr>
        <p:spPr/>
        <p:txBody>
          <a:bodyPr/>
          <a:lstStyle/>
          <a:p>
            <a:r>
              <a:rPr lang="de-DE" dirty="0"/>
              <a:t>Raten attraktiver als Einmalkosten?!, wenig Risiken, schneller Aufbau </a:t>
            </a:r>
          </a:p>
          <a:p>
            <a:r>
              <a:rPr lang="de-DE" dirty="0"/>
              <a:t>Teurer, Dachfläche nicht optimal genutzt, Service?</a:t>
            </a:r>
          </a:p>
        </p:txBody>
      </p:sp>
      <p:pic>
        <p:nvPicPr>
          <p:cNvPr id="7" name="Inhaltsplatzhalter 3">
            <a:extLst>
              <a:ext uri="{FF2B5EF4-FFF2-40B4-BE49-F238E27FC236}">
                <a16:creationId xmlns:a16="http://schemas.microsoft.com/office/drawing/2014/main" id="{F15FA74F-880D-4686-84E4-8E23A186173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322684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CC1D7-2EF7-48A2-88CD-9664CCBA75AD}"/>
              </a:ext>
            </a:extLst>
          </p:cNvPr>
          <p:cNvSpPr>
            <a:spLocks noGrp="1"/>
          </p:cNvSpPr>
          <p:nvPr>
            <p:ph type="title"/>
          </p:nvPr>
        </p:nvSpPr>
        <p:spPr/>
        <p:txBody>
          <a:bodyPr/>
          <a:lstStyle/>
          <a:p>
            <a:r>
              <a:rPr lang="de-DE" dirty="0"/>
              <a:t>Beratung – Firma finden</a:t>
            </a:r>
          </a:p>
        </p:txBody>
      </p:sp>
      <p:sp>
        <p:nvSpPr>
          <p:cNvPr id="5" name="Inhaltsplatzhalter 4">
            <a:extLst>
              <a:ext uri="{FF2B5EF4-FFF2-40B4-BE49-F238E27FC236}">
                <a16:creationId xmlns:a16="http://schemas.microsoft.com/office/drawing/2014/main" id="{F0703178-897D-4B7F-AA2F-F39C2BC05C45}"/>
              </a:ext>
            </a:extLst>
          </p:cNvPr>
          <p:cNvSpPr>
            <a:spLocks noGrp="1"/>
          </p:cNvSpPr>
          <p:nvPr>
            <p:ph idx="1"/>
          </p:nvPr>
        </p:nvSpPr>
        <p:spPr/>
        <p:txBody>
          <a:bodyPr/>
          <a:lstStyle/>
          <a:p>
            <a:r>
              <a:rPr lang="de-DE" dirty="0"/>
              <a:t>Sich umhören in der Region</a:t>
            </a:r>
          </a:p>
          <a:p>
            <a:r>
              <a:rPr lang="de-DE" dirty="0"/>
              <a:t>Freude Nachbarn fragen (keine Scheu beim Klingeln)</a:t>
            </a:r>
          </a:p>
          <a:p>
            <a:endParaRPr lang="de-DE" dirty="0"/>
          </a:p>
          <a:p>
            <a:endParaRPr lang="de-DE" dirty="0"/>
          </a:p>
          <a:p>
            <a:endParaRPr lang="de-DE" dirty="0"/>
          </a:p>
        </p:txBody>
      </p:sp>
      <p:pic>
        <p:nvPicPr>
          <p:cNvPr id="7" name="Inhaltsplatzhalter 3">
            <a:extLst>
              <a:ext uri="{FF2B5EF4-FFF2-40B4-BE49-F238E27FC236}">
                <a16:creationId xmlns:a16="http://schemas.microsoft.com/office/drawing/2014/main" id="{40C00C08-A164-49E7-B6EF-8C377DFC05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379" b="637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540682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0049A6-2A99-4FE5-903F-F8BE0999CBDC}"/>
              </a:ext>
            </a:extLst>
          </p:cNvPr>
          <p:cNvSpPr>
            <a:spLocks noGrp="1"/>
          </p:cNvSpPr>
          <p:nvPr>
            <p:ph type="title"/>
          </p:nvPr>
        </p:nvSpPr>
        <p:spPr/>
        <p:txBody>
          <a:bodyPr/>
          <a:lstStyle/>
          <a:p>
            <a:r>
              <a:rPr lang="de-DE" dirty="0"/>
              <a:t>Anlage planen Schritt für Schritt</a:t>
            </a:r>
          </a:p>
        </p:txBody>
      </p:sp>
      <p:sp>
        <p:nvSpPr>
          <p:cNvPr id="5" name="Inhaltsplatzhalter 4">
            <a:extLst>
              <a:ext uri="{FF2B5EF4-FFF2-40B4-BE49-F238E27FC236}">
                <a16:creationId xmlns:a16="http://schemas.microsoft.com/office/drawing/2014/main" id="{1E24A59D-C11F-4A02-8F75-E7CF3ACD5B76}"/>
              </a:ext>
            </a:extLst>
          </p:cNvPr>
          <p:cNvSpPr>
            <a:spLocks noGrp="1"/>
          </p:cNvSpPr>
          <p:nvPr>
            <p:ph idx="1"/>
          </p:nvPr>
        </p:nvSpPr>
        <p:spPr/>
        <p:txBody>
          <a:bodyPr/>
          <a:lstStyle/>
          <a:p>
            <a:r>
              <a:rPr lang="de-DE" dirty="0"/>
              <a:t>Begehung, alles geprüft und gemessen</a:t>
            </a:r>
          </a:p>
          <a:p>
            <a:r>
              <a:rPr lang="de-DE" dirty="0"/>
              <a:t>Basis für Angebot</a:t>
            </a:r>
          </a:p>
          <a:p>
            <a:endParaRPr lang="de-DE" dirty="0"/>
          </a:p>
        </p:txBody>
      </p:sp>
      <p:pic>
        <p:nvPicPr>
          <p:cNvPr id="7" name="Inhaltsplatzhalter 3">
            <a:extLst>
              <a:ext uri="{FF2B5EF4-FFF2-40B4-BE49-F238E27FC236}">
                <a16:creationId xmlns:a16="http://schemas.microsoft.com/office/drawing/2014/main" id="{AFE7CC22-675C-4225-8CE2-A53FF5D1CD3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924293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AE114-F2D0-485B-AD47-48D58F8E467D}"/>
              </a:ext>
            </a:extLst>
          </p:cNvPr>
          <p:cNvSpPr>
            <a:spLocks noGrp="1"/>
          </p:cNvSpPr>
          <p:nvPr>
            <p:ph type="title"/>
          </p:nvPr>
        </p:nvSpPr>
        <p:spPr/>
        <p:txBody>
          <a:bodyPr/>
          <a:lstStyle/>
          <a:p>
            <a:r>
              <a:rPr lang="de-DE" dirty="0"/>
              <a:t>Solardachkataster und - </a:t>
            </a:r>
            <a:r>
              <a:rPr lang="de-DE" dirty="0" err="1"/>
              <a:t>rechner</a:t>
            </a:r>
            <a:endParaRPr lang="de-DE" dirty="0"/>
          </a:p>
        </p:txBody>
      </p:sp>
      <p:sp>
        <p:nvSpPr>
          <p:cNvPr id="3" name="Textfeld 2">
            <a:extLst>
              <a:ext uri="{FF2B5EF4-FFF2-40B4-BE49-F238E27FC236}">
                <a16:creationId xmlns:a16="http://schemas.microsoft.com/office/drawing/2014/main" id="{A75ACA3C-DF8F-415F-8D7B-68A17A6D3E4B}"/>
              </a:ext>
            </a:extLst>
          </p:cNvPr>
          <p:cNvSpPr txBox="1"/>
          <p:nvPr/>
        </p:nvSpPr>
        <p:spPr>
          <a:xfrm>
            <a:off x="8562419" y="6303523"/>
            <a:ext cx="1612713" cy="400110"/>
          </a:xfrm>
          <a:prstGeom prst="rect">
            <a:avLst/>
          </a:prstGeom>
          <a:noFill/>
        </p:spPr>
        <p:txBody>
          <a:bodyPr wrap="square" rtlCol="0">
            <a:spAutoFit/>
          </a:bodyPr>
          <a:lstStyle/>
          <a:p>
            <a:r>
              <a:rPr lang="de-DE" sz="1000" dirty="0"/>
              <a:t>Quelle: Auszug PV-Kataster Osnabrück</a:t>
            </a:r>
          </a:p>
        </p:txBody>
      </p:sp>
      <p:sp>
        <p:nvSpPr>
          <p:cNvPr id="7" name="Inhaltsplatzhalter 6">
            <a:extLst>
              <a:ext uri="{FF2B5EF4-FFF2-40B4-BE49-F238E27FC236}">
                <a16:creationId xmlns:a16="http://schemas.microsoft.com/office/drawing/2014/main" id="{8D2C34E7-58DB-4C85-8F5C-99C8DCA62502}"/>
              </a:ext>
            </a:extLst>
          </p:cNvPr>
          <p:cNvSpPr>
            <a:spLocks noGrp="1"/>
          </p:cNvSpPr>
          <p:nvPr>
            <p:ph idx="1"/>
          </p:nvPr>
        </p:nvSpPr>
        <p:spPr/>
        <p:txBody>
          <a:bodyPr/>
          <a:lstStyle/>
          <a:p>
            <a:r>
              <a:rPr lang="de-DE" dirty="0"/>
              <a:t>Check im Kataster</a:t>
            </a:r>
          </a:p>
          <a:p>
            <a:r>
              <a:rPr lang="de-DE" dirty="0"/>
              <a:t>Was bringt/kostet es?</a:t>
            </a:r>
          </a:p>
          <a:p>
            <a:endParaRPr lang="de-DE" dirty="0"/>
          </a:p>
        </p:txBody>
      </p:sp>
      <p:pic>
        <p:nvPicPr>
          <p:cNvPr id="8" name="Inhaltsplatzhalter 3">
            <a:extLst>
              <a:ext uri="{FF2B5EF4-FFF2-40B4-BE49-F238E27FC236}">
                <a16:creationId xmlns:a16="http://schemas.microsoft.com/office/drawing/2014/main" id="{C0FD6819-E152-415A-BF1C-854BB5DDC45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3941" r="3941"/>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410531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C3020-54D0-46EA-B5CE-1EB5B3CA2D42}"/>
              </a:ext>
            </a:extLst>
          </p:cNvPr>
          <p:cNvSpPr>
            <a:spLocks noGrp="1"/>
          </p:cNvSpPr>
          <p:nvPr>
            <p:ph type="title"/>
          </p:nvPr>
        </p:nvSpPr>
        <p:spPr/>
        <p:txBody>
          <a:bodyPr/>
          <a:lstStyle/>
          <a:p>
            <a:r>
              <a:rPr lang="de-DE" dirty="0"/>
              <a:t>Förderung und Zuschüsse</a:t>
            </a:r>
          </a:p>
        </p:txBody>
      </p:sp>
      <p:sp>
        <p:nvSpPr>
          <p:cNvPr id="4" name="Inhaltsplatzhalter 3">
            <a:extLst>
              <a:ext uri="{FF2B5EF4-FFF2-40B4-BE49-F238E27FC236}">
                <a16:creationId xmlns:a16="http://schemas.microsoft.com/office/drawing/2014/main" id="{CC232B36-5FBE-4F25-BC3C-F35693165823}"/>
              </a:ext>
            </a:extLst>
          </p:cNvPr>
          <p:cNvSpPr>
            <a:spLocks noGrp="1"/>
          </p:cNvSpPr>
          <p:nvPr>
            <p:ph idx="1"/>
          </p:nvPr>
        </p:nvSpPr>
        <p:spPr/>
        <p:txBody>
          <a:bodyPr/>
          <a:lstStyle/>
          <a:p>
            <a:r>
              <a:rPr lang="de-DE" dirty="0"/>
              <a:t>Recherche nach Zuschüssen (Bund, Land, Kommune)</a:t>
            </a:r>
          </a:p>
          <a:p>
            <a:r>
              <a:rPr lang="de-DE" dirty="0"/>
              <a:t>Überprüfung, ob in Sanierung integrierbar</a:t>
            </a:r>
          </a:p>
          <a:p>
            <a:r>
              <a:rPr lang="de-DE" dirty="0"/>
              <a:t>Baubeginn oft erst nach Zusagen</a:t>
            </a:r>
          </a:p>
          <a:p>
            <a:endParaRPr lang="de-DE" dirty="0"/>
          </a:p>
        </p:txBody>
      </p:sp>
      <p:pic>
        <p:nvPicPr>
          <p:cNvPr id="8" name="Inhaltsplatzhalter 6">
            <a:extLst>
              <a:ext uri="{FF2B5EF4-FFF2-40B4-BE49-F238E27FC236}">
                <a16:creationId xmlns:a16="http://schemas.microsoft.com/office/drawing/2014/main" id="{62B29130-9FD4-4C0C-81AB-BFF8AA974B9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p:spPr>
      </p:pic>
    </p:spTree>
    <p:extLst>
      <p:ext uri="{BB962C8B-B14F-4D97-AF65-F5344CB8AC3E}">
        <p14:creationId xmlns:p14="http://schemas.microsoft.com/office/powerpoint/2010/main" val="1382438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ADFF8-9F38-49C7-8405-9D7A708A15F4}"/>
              </a:ext>
            </a:extLst>
          </p:cNvPr>
          <p:cNvSpPr>
            <a:spLocks noGrp="1"/>
          </p:cNvSpPr>
          <p:nvPr>
            <p:ph type="title"/>
          </p:nvPr>
        </p:nvSpPr>
        <p:spPr/>
        <p:txBody>
          <a:bodyPr/>
          <a:lstStyle/>
          <a:p>
            <a:r>
              <a:rPr lang="de-DE" dirty="0"/>
              <a:t>Was könnte meine Anlage</a:t>
            </a:r>
          </a:p>
        </p:txBody>
      </p:sp>
      <p:sp>
        <p:nvSpPr>
          <p:cNvPr id="5" name="Inhaltsplatzhalter 4">
            <a:extLst>
              <a:ext uri="{FF2B5EF4-FFF2-40B4-BE49-F238E27FC236}">
                <a16:creationId xmlns:a16="http://schemas.microsoft.com/office/drawing/2014/main" id="{ED1516A4-0B9F-4D94-B93A-D0E376A80E17}"/>
              </a:ext>
            </a:extLst>
          </p:cNvPr>
          <p:cNvSpPr>
            <a:spLocks noGrp="1"/>
          </p:cNvSpPr>
          <p:nvPr>
            <p:ph idx="1"/>
          </p:nvPr>
        </p:nvSpPr>
        <p:spPr/>
        <p:txBody>
          <a:bodyPr/>
          <a:lstStyle/>
          <a:p>
            <a:r>
              <a:rPr lang="de-DE" dirty="0"/>
              <a:t>Größe der Anlage </a:t>
            </a:r>
          </a:p>
          <a:p>
            <a:r>
              <a:rPr lang="de-DE" dirty="0"/>
              <a:t>Speicher, wenn ja wie groß?</a:t>
            </a:r>
          </a:p>
          <a:p>
            <a:r>
              <a:rPr lang="de-DE" dirty="0"/>
              <a:t>Ladepunkt mit integrieren?!</a:t>
            </a:r>
          </a:p>
        </p:txBody>
      </p:sp>
      <p:pic>
        <p:nvPicPr>
          <p:cNvPr id="7" name="Inhaltsplatzhalter 3">
            <a:extLst>
              <a:ext uri="{FF2B5EF4-FFF2-40B4-BE49-F238E27FC236}">
                <a16:creationId xmlns:a16="http://schemas.microsoft.com/office/drawing/2014/main" id="{963D6E56-100C-4469-BFF4-0B782DD4C95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773861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EC555-694E-4D1F-9971-00CC6FDBCDAE}"/>
              </a:ext>
            </a:extLst>
          </p:cNvPr>
          <p:cNvSpPr>
            <a:spLocks noGrp="1"/>
          </p:cNvSpPr>
          <p:nvPr>
            <p:ph type="title"/>
          </p:nvPr>
        </p:nvSpPr>
        <p:spPr/>
        <p:txBody>
          <a:bodyPr/>
          <a:lstStyle/>
          <a:p>
            <a:r>
              <a:rPr lang="de-DE" dirty="0"/>
              <a:t>Meine optimale Anlage </a:t>
            </a:r>
          </a:p>
        </p:txBody>
      </p:sp>
      <p:sp>
        <p:nvSpPr>
          <p:cNvPr id="5" name="Inhaltsplatzhalter 4">
            <a:extLst>
              <a:ext uri="{FF2B5EF4-FFF2-40B4-BE49-F238E27FC236}">
                <a16:creationId xmlns:a16="http://schemas.microsoft.com/office/drawing/2014/main" id="{89DE4F27-D19F-4E3E-8920-1AF32C29AEA4}"/>
              </a:ext>
            </a:extLst>
          </p:cNvPr>
          <p:cNvSpPr>
            <a:spLocks noGrp="1"/>
          </p:cNvSpPr>
          <p:nvPr>
            <p:ph idx="1"/>
          </p:nvPr>
        </p:nvSpPr>
        <p:spPr/>
        <p:txBody>
          <a:bodyPr/>
          <a:lstStyle/>
          <a:p>
            <a:r>
              <a:rPr lang="de-DE" dirty="0"/>
              <a:t>Entscheidungen treffen</a:t>
            </a:r>
          </a:p>
          <a:p>
            <a:r>
              <a:rPr lang="de-DE" dirty="0"/>
              <a:t>Eventuell Nachbau bei Belegung möglich</a:t>
            </a:r>
          </a:p>
          <a:p>
            <a:r>
              <a:rPr lang="de-DE" dirty="0"/>
              <a:t>Balkon, Fassade mitdenken</a:t>
            </a:r>
          </a:p>
          <a:p>
            <a:endParaRPr lang="de-DE" dirty="0"/>
          </a:p>
        </p:txBody>
      </p:sp>
      <p:pic>
        <p:nvPicPr>
          <p:cNvPr id="7" name="Inhaltsplatzhalter 3">
            <a:extLst>
              <a:ext uri="{FF2B5EF4-FFF2-40B4-BE49-F238E27FC236}">
                <a16:creationId xmlns:a16="http://schemas.microsoft.com/office/drawing/2014/main" id="{364ABC3E-DCAD-42AE-BFA8-0B23443609B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902641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09CFA-2506-4310-9088-77B70998C5A7}"/>
              </a:ext>
            </a:extLst>
          </p:cNvPr>
          <p:cNvSpPr>
            <a:spLocks noGrp="1"/>
          </p:cNvSpPr>
          <p:nvPr>
            <p:ph type="title"/>
          </p:nvPr>
        </p:nvSpPr>
        <p:spPr/>
        <p:txBody>
          <a:bodyPr/>
          <a:lstStyle/>
          <a:p>
            <a:r>
              <a:rPr lang="de-DE" dirty="0"/>
              <a:t>Vorbereitungen - Baustelle</a:t>
            </a:r>
          </a:p>
        </p:txBody>
      </p:sp>
      <p:sp>
        <p:nvSpPr>
          <p:cNvPr id="5" name="Inhaltsplatzhalter 4">
            <a:extLst>
              <a:ext uri="{FF2B5EF4-FFF2-40B4-BE49-F238E27FC236}">
                <a16:creationId xmlns:a16="http://schemas.microsoft.com/office/drawing/2014/main" id="{870B2E6D-6837-4F56-82D1-6CF71CD431FF}"/>
              </a:ext>
            </a:extLst>
          </p:cNvPr>
          <p:cNvSpPr>
            <a:spLocks noGrp="1"/>
          </p:cNvSpPr>
          <p:nvPr>
            <p:ph idx="1"/>
          </p:nvPr>
        </p:nvSpPr>
        <p:spPr/>
        <p:txBody>
          <a:bodyPr/>
          <a:lstStyle/>
          <a:p>
            <a:r>
              <a:rPr lang="de-DE" dirty="0"/>
              <a:t>Tiefe Dächer über Leitern erreichbar</a:t>
            </a:r>
          </a:p>
          <a:p>
            <a:r>
              <a:rPr lang="de-DE" dirty="0"/>
              <a:t>Aufbau rasch bei guter Zugänglichkeit</a:t>
            </a:r>
          </a:p>
          <a:p>
            <a:endParaRPr lang="de-DE" dirty="0"/>
          </a:p>
          <a:p>
            <a:endParaRPr lang="de-DE" dirty="0"/>
          </a:p>
        </p:txBody>
      </p:sp>
      <p:pic>
        <p:nvPicPr>
          <p:cNvPr id="7" name="Inhaltsplatzhalter 3">
            <a:extLst>
              <a:ext uri="{FF2B5EF4-FFF2-40B4-BE49-F238E27FC236}">
                <a16:creationId xmlns:a16="http://schemas.microsoft.com/office/drawing/2014/main" id="{51B5C588-BDED-4839-867C-80EBB9AEECC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084920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3CE2-8830-495D-B654-74C82756D136}"/>
              </a:ext>
            </a:extLst>
          </p:cNvPr>
          <p:cNvSpPr>
            <a:spLocks noGrp="1"/>
          </p:cNvSpPr>
          <p:nvPr>
            <p:ph type="title"/>
          </p:nvPr>
        </p:nvSpPr>
        <p:spPr/>
        <p:txBody>
          <a:bodyPr/>
          <a:lstStyle/>
          <a:p>
            <a:r>
              <a:rPr lang="de-DE" dirty="0"/>
              <a:t>Baugerüst</a:t>
            </a:r>
          </a:p>
        </p:txBody>
      </p:sp>
      <p:sp>
        <p:nvSpPr>
          <p:cNvPr id="5" name="Inhaltsplatzhalter 4">
            <a:extLst>
              <a:ext uri="{FF2B5EF4-FFF2-40B4-BE49-F238E27FC236}">
                <a16:creationId xmlns:a16="http://schemas.microsoft.com/office/drawing/2014/main" id="{7D39528E-C473-41D0-981C-A6D2E2BE6ACD}"/>
              </a:ext>
            </a:extLst>
          </p:cNvPr>
          <p:cNvSpPr>
            <a:spLocks noGrp="1"/>
          </p:cNvSpPr>
          <p:nvPr>
            <p:ph idx="1"/>
          </p:nvPr>
        </p:nvSpPr>
        <p:spPr/>
        <p:txBody>
          <a:bodyPr/>
          <a:lstStyle/>
          <a:p>
            <a:r>
              <a:rPr lang="de-DE" dirty="0"/>
              <a:t>Gerüstaufbau organisieren</a:t>
            </a:r>
          </a:p>
          <a:p>
            <a:r>
              <a:rPr lang="de-DE" dirty="0"/>
              <a:t>Standzeiten mit einplanen</a:t>
            </a:r>
          </a:p>
          <a:p>
            <a:endParaRPr lang="de-DE" dirty="0"/>
          </a:p>
        </p:txBody>
      </p:sp>
      <p:pic>
        <p:nvPicPr>
          <p:cNvPr id="7" name="Inhaltsplatzhalter 3">
            <a:extLst>
              <a:ext uri="{FF2B5EF4-FFF2-40B4-BE49-F238E27FC236}">
                <a16:creationId xmlns:a16="http://schemas.microsoft.com/office/drawing/2014/main" id="{13877A20-545E-415F-A757-7B84E6BBFE6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09" b="640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911383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73572-1619-40A7-A2CD-4E08B25C800F}"/>
              </a:ext>
            </a:extLst>
          </p:cNvPr>
          <p:cNvSpPr>
            <a:spLocks noGrp="1"/>
          </p:cNvSpPr>
          <p:nvPr>
            <p:ph type="title"/>
          </p:nvPr>
        </p:nvSpPr>
        <p:spPr/>
        <p:txBody>
          <a:bodyPr/>
          <a:lstStyle/>
          <a:p>
            <a:r>
              <a:rPr lang="de-DE" dirty="0"/>
              <a:t>Befestigungen auf dem Dach</a:t>
            </a:r>
          </a:p>
        </p:txBody>
      </p:sp>
      <p:pic>
        <p:nvPicPr>
          <p:cNvPr id="4" name="Grafik 3">
            <a:extLst>
              <a:ext uri="{FF2B5EF4-FFF2-40B4-BE49-F238E27FC236}">
                <a16:creationId xmlns:a16="http://schemas.microsoft.com/office/drawing/2014/main" id="{48AC08D1-920E-4A98-BBC4-3C709E3C3C7E}"/>
              </a:ext>
            </a:extLst>
          </p:cNvPr>
          <p:cNvPicPr>
            <a:picLocks noChangeAspect="1"/>
          </p:cNvPicPr>
          <p:nvPr/>
        </p:nvPicPr>
        <p:blipFill>
          <a:blip r:embed="rId3"/>
          <a:stretch>
            <a:fillRect/>
          </a:stretch>
        </p:blipFill>
        <p:spPr>
          <a:xfrm>
            <a:off x="6019800" y="3352800"/>
            <a:ext cx="152400" cy="152400"/>
          </a:xfrm>
          <a:prstGeom prst="rect">
            <a:avLst/>
          </a:prstGeom>
        </p:spPr>
      </p:pic>
      <p:pic>
        <p:nvPicPr>
          <p:cNvPr id="5" name="Grafik 4">
            <a:extLst>
              <a:ext uri="{FF2B5EF4-FFF2-40B4-BE49-F238E27FC236}">
                <a16:creationId xmlns:a16="http://schemas.microsoft.com/office/drawing/2014/main" id="{1511AD56-B668-4126-9122-05A5E69E3E5B}"/>
              </a:ext>
            </a:extLst>
          </p:cNvPr>
          <p:cNvPicPr>
            <a:picLocks noChangeAspect="1"/>
          </p:cNvPicPr>
          <p:nvPr/>
        </p:nvPicPr>
        <p:blipFill>
          <a:blip r:embed="rId3"/>
          <a:stretch>
            <a:fillRect/>
          </a:stretch>
        </p:blipFill>
        <p:spPr>
          <a:xfrm>
            <a:off x="6172200" y="3505200"/>
            <a:ext cx="152400" cy="152400"/>
          </a:xfrm>
          <a:prstGeom prst="rect">
            <a:avLst/>
          </a:prstGeom>
        </p:spPr>
      </p:pic>
      <p:sp>
        <p:nvSpPr>
          <p:cNvPr id="7" name="Inhaltsplatzhalter 6">
            <a:extLst>
              <a:ext uri="{FF2B5EF4-FFF2-40B4-BE49-F238E27FC236}">
                <a16:creationId xmlns:a16="http://schemas.microsoft.com/office/drawing/2014/main" id="{E4E40644-7277-48E7-9844-A3338F97AAB9}"/>
              </a:ext>
            </a:extLst>
          </p:cNvPr>
          <p:cNvSpPr>
            <a:spLocks noGrp="1"/>
          </p:cNvSpPr>
          <p:nvPr>
            <p:ph idx="1"/>
          </p:nvPr>
        </p:nvSpPr>
        <p:spPr/>
        <p:txBody>
          <a:bodyPr/>
          <a:lstStyle/>
          <a:p>
            <a:r>
              <a:rPr lang="de-DE" dirty="0"/>
              <a:t>Montage der Dachhaken, mit Sparren verschrauben</a:t>
            </a:r>
          </a:p>
          <a:p>
            <a:r>
              <a:rPr lang="de-DE" dirty="0"/>
              <a:t>Eventuell noch Ziegel anpassen</a:t>
            </a:r>
          </a:p>
          <a:p>
            <a:r>
              <a:rPr lang="de-DE" dirty="0"/>
              <a:t>Strings (Kabel) und Tragschienen werden montiert</a:t>
            </a:r>
          </a:p>
          <a:p>
            <a:endParaRPr lang="de-DE" dirty="0"/>
          </a:p>
        </p:txBody>
      </p:sp>
      <p:pic>
        <p:nvPicPr>
          <p:cNvPr id="9" name="Inhaltsplatzhalter 5">
            <a:extLst>
              <a:ext uri="{FF2B5EF4-FFF2-40B4-BE49-F238E27FC236}">
                <a16:creationId xmlns:a16="http://schemas.microsoft.com/office/drawing/2014/main" id="{130D7AD8-D6B7-4D08-843A-49D59BC6462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175783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BF9EE-51D0-4DD3-AA2A-2610AC264CA2}"/>
              </a:ext>
            </a:extLst>
          </p:cNvPr>
          <p:cNvSpPr>
            <a:spLocks noGrp="1"/>
          </p:cNvSpPr>
          <p:nvPr>
            <p:ph type="title"/>
          </p:nvPr>
        </p:nvSpPr>
        <p:spPr/>
        <p:txBody>
          <a:bodyPr/>
          <a:lstStyle/>
          <a:p>
            <a:r>
              <a:rPr lang="de-DE" dirty="0"/>
              <a:t>Mein Beitrag zur Energiewende</a:t>
            </a:r>
          </a:p>
        </p:txBody>
      </p:sp>
      <p:sp>
        <p:nvSpPr>
          <p:cNvPr id="8" name="Inhaltsplatzhalter 7">
            <a:extLst>
              <a:ext uri="{FF2B5EF4-FFF2-40B4-BE49-F238E27FC236}">
                <a16:creationId xmlns:a16="http://schemas.microsoft.com/office/drawing/2014/main" id="{D83490B4-618A-4537-879A-FA0B66E3CF9B}"/>
              </a:ext>
            </a:extLst>
          </p:cNvPr>
          <p:cNvSpPr>
            <a:spLocks noGrp="1"/>
          </p:cNvSpPr>
          <p:nvPr>
            <p:ph idx="1"/>
          </p:nvPr>
        </p:nvSpPr>
        <p:spPr/>
        <p:txBody>
          <a:bodyPr/>
          <a:lstStyle/>
          <a:p>
            <a:pPr lvl="1"/>
            <a:r>
              <a:rPr lang="de-DE" dirty="0"/>
              <a:t>Energiesparen, Gebäude sanieren, Energieversorgung auf Erneuerbare umstellen</a:t>
            </a:r>
          </a:p>
          <a:p>
            <a:pPr lvl="1"/>
            <a:r>
              <a:rPr lang="de-DE" dirty="0"/>
              <a:t>PV-Anlage als Einstieg</a:t>
            </a:r>
          </a:p>
        </p:txBody>
      </p:sp>
      <p:pic>
        <p:nvPicPr>
          <p:cNvPr id="9" name="Inhaltsplatzhalter 3">
            <a:extLst>
              <a:ext uri="{FF2B5EF4-FFF2-40B4-BE49-F238E27FC236}">
                <a16:creationId xmlns:a16="http://schemas.microsoft.com/office/drawing/2014/main" id="{684F2921-F8E3-4875-A5E8-593EDCD8867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7627" t="287" r="-17627" b="287"/>
          <a:stretch/>
        </p:blipFill>
        <p:spPr>
          <a:xfrm>
            <a:off x="587375" y="2133600"/>
            <a:ext cx="6334125" cy="4140200"/>
          </a:xfrm>
          <a:prstGeom prst="rect">
            <a:avLst/>
          </a:prstGeom>
        </p:spPr>
      </p:pic>
    </p:spTree>
    <p:extLst>
      <p:ext uri="{BB962C8B-B14F-4D97-AF65-F5344CB8AC3E}">
        <p14:creationId xmlns:p14="http://schemas.microsoft.com/office/powerpoint/2010/main" val="1635910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2C912-1478-4282-9C06-A2B6DA5766FE}"/>
              </a:ext>
            </a:extLst>
          </p:cNvPr>
          <p:cNvSpPr>
            <a:spLocks noGrp="1"/>
          </p:cNvSpPr>
          <p:nvPr>
            <p:ph type="title"/>
          </p:nvPr>
        </p:nvSpPr>
        <p:spPr/>
        <p:txBody>
          <a:bodyPr/>
          <a:lstStyle/>
          <a:p>
            <a:r>
              <a:rPr lang="de-DE" dirty="0"/>
              <a:t>Gute Handwerksarbeit…</a:t>
            </a:r>
          </a:p>
        </p:txBody>
      </p:sp>
      <p:sp>
        <p:nvSpPr>
          <p:cNvPr id="5" name="Inhaltsplatzhalter 4">
            <a:extLst>
              <a:ext uri="{FF2B5EF4-FFF2-40B4-BE49-F238E27FC236}">
                <a16:creationId xmlns:a16="http://schemas.microsoft.com/office/drawing/2014/main" id="{01C1308F-D541-4758-BCB3-D191A2C5E4C1}"/>
              </a:ext>
            </a:extLst>
          </p:cNvPr>
          <p:cNvSpPr>
            <a:spLocks noGrp="1"/>
          </p:cNvSpPr>
          <p:nvPr>
            <p:ph idx="1"/>
          </p:nvPr>
        </p:nvSpPr>
        <p:spPr/>
        <p:txBody>
          <a:bodyPr/>
          <a:lstStyle/>
          <a:p>
            <a:endParaRPr lang="de-DE"/>
          </a:p>
        </p:txBody>
      </p:sp>
      <p:pic>
        <p:nvPicPr>
          <p:cNvPr id="6" name="Inhaltsplatzhalter 3">
            <a:extLst>
              <a:ext uri="{FF2B5EF4-FFF2-40B4-BE49-F238E27FC236}">
                <a16:creationId xmlns:a16="http://schemas.microsoft.com/office/drawing/2014/main" id="{E3BFA848-DFDE-4EDB-A64A-B474CB2782D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020" r="7020"/>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178516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DE52B-8381-4C19-BD80-1B27F4D2A07D}"/>
              </a:ext>
            </a:extLst>
          </p:cNvPr>
          <p:cNvSpPr>
            <a:spLocks noGrp="1"/>
          </p:cNvSpPr>
          <p:nvPr>
            <p:ph type="title"/>
          </p:nvPr>
        </p:nvSpPr>
        <p:spPr/>
        <p:txBody>
          <a:bodyPr/>
          <a:lstStyle/>
          <a:p>
            <a:r>
              <a:rPr lang="de-DE" dirty="0"/>
              <a:t>… vom Fachmann</a:t>
            </a:r>
          </a:p>
        </p:txBody>
      </p:sp>
      <p:sp>
        <p:nvSpPr>
          <p:cNvPr id="5" name="Inhaltsplatzhalter 4">
            <a:extLst>
              <a:ext uri="{FF2B5EF4-FFF2-40B4-BE49-F238E27FC236}">
                <a16:creationId xmlns:a16="http://schemas.microsoft.com/office/drawing/2014/main" id="{4170F362-AC94-4339-A5E8-614CFF7A5387}"/>
              </a:ext>
            </a:extLst>
          </p:cNvPr>
          <p:cNvSpPr>
            <a:spLocks noGrp="1"/>
          </p:cNvSpPr>
          <p:nvPr>
            <p:ph idx="1"/>
          </p:nvPr>
        </p:nvSpPr>
        <p:spPr/>
        <p:txBody>
          <a:bodyPr/>
          <a:lstStyle/>
          <a:p>
            <a:endParaRPr lang="de-DE"/>
          </a:p>
        </p:txBody>
      </p:sp>
      <p:pic>
        <p:nvPicPr>
          <p:cNvPr id="6" name="Inhaltsplatzhalter 3">
            <a:extLst>
              <a:ext uri="{FF2B5EF4-FFF2-40B4-BE49-F238E27FC236}">
                <a16:creationId xmlns:a16="http://schemas.microsoft.com/office/drawing/2014/main" id="{A3D5A582-77A9-4A40-B719-D48400BA489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020" r="7020"/>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08707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3511D-7182-458E-B0FE-C0085AD90EC4}"/>
              </a:ext>
            </a:extLst>
          </p:cNvPr>
          <p:cNvSpPr>
            <a:spLocks noGrp="1"/>
          </p:cNvSpPr>
          <p:nvPr>
            <p:ph type="title"/>
          </p:nvPr>
        </p:nvSpPr>
        <p:spPr/>
        <p:txBody>
          <a:bodyPr/>
          <a:lstStyle/>
          <a:p>
            <a:r>
              <a:rPr lang="de-DE" dirty="0"/>
              <a:t>Module auf Dach bringen</a:t>
            </a:r>
          </a:p>
        </p:txBody>
      </p:sp>
      <p:sp>
        <p:nvSpPr>
          <p:cNvPr id="5" name="Inhaltsplatzhalter 4">
            <a:extLst>
              <a:ext uri="{FF2B5EF4-FFF2-40B4-BE49-F238E27FC236}">
                <a16:creationId xmlns:a16="http://schemas.microsoft.com/office/drawing/2014/main" id="{ECB771A5-48FD-4D9A-854A-E7245262B5A9}"/>
              </a:ext>
            </a:extLst>
          </p:cNvPr>
          <p:cNvSpPr>
            <a:spLocks noGrp="1"/>
          </p:cNvSpPr>
          <p:nvPr>
            <p:ph idx="1"/>
          </p:nvPr>
        </p:nvSpPr>
        <p:spPr/>
        <p:txBody>
          <a:bodyPr/>
          <a:lstStyle/>
          <a:p>
            <a:r>
              <a:rPr lang="de-DE" dirty="0"/>
              <a:t>Module werden montiert und verkabelt</a:t>
            </a:r>
          </a:p>
          <a:p>
            <a:r>
              <a:rPr lang="de-DE" dirty="0"/>
              <a:t>Fitness und frische Luft</a:t>
            </a:r>
          </a:p>
          <a:p>
            <a:endParaRPr lang="de-DE" dirty="0"/>
          </a:p>
          <a:p>
            <a:endParaRPr lang="de-DE" dirty="0"/>
          </a:p>
        </p:txBody>
      </p:sp>
      <p:pic>
        <p:nvPicPr>
          <p:cNvPr id="7" name="Inhaltsplatzhalter 3">
            <a:extLst>
              <a:ext uri="{FF2B5EF4-FFF2-40B4-BE49-F238E27FC236}">
                <a16:creationId xmlns:a16="http://schemas.microsoft.com/office/drawing/2014/main" id="{DA61C7C3-611B-491F-90D3-79BDFE32B76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836656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66443-39A7-4714-A8A8-2E57B4615C7F}"/>
              </a:ext>
            </a:extLst>
          </p:cNvPr>
          <p:cNvSpPr>
            <a:spLocks noGrp="1"/>
          </p:cNvSpPr>
          <p:nvPr>
            <p:ph type="title"/>
          </p:nvPr>
        </p:nvSpPr>
        <p:spPr/>
        <p:txBody>
          <a:bodyPr/>
          <a:lstStyle/>
          <a:p>
            <a:r>
              <a:rPr lang="de-DE" dirty="0"/>
              <a:t>Es wächst und wächst…</a:t>
            </a:r>
          </a:p>
        </p:txBody>
      </p:sp>
      <p:sp>
        <p:nvSpPr>
          <p:cNvPr id="5" name="Inhaltsplatzhalter 4">
            <a:extLst>
              <a:ext uri="{FF2B5EF4-FFF2-40B4-BE49-F238E27FC236}">
                <a16:creationId xmlns:a16="http://schemas.microsoft.com/office/drawing/2014/main" id="{95E69216-ADDB-415B-81A1-79108F77EE69}"/>
              </a:ext>
            </a:extLst>
          </p:cNvPr>
          <p:cNvSpPr>
            <a:spLocks noGrp="1"/>
          </p:cNvSpPr>
          <p:nvPr>
            <p:ph idx="1"/>
          </p:nvPr>
        </p:nvSpPr>
        <p:spPr/>
        <p:txBody>
          <a:bodyPr/>
          <a:lstStyle/>
          <a:p>
            <a:r>
              <a:rPr lang="de-DE" dirty="0"/>
              <a:t>Montage dauert 2-3 Tage</a:t>
            </a:r>
          </a:p>
          <a:p>
            <a:r>
              <a:rPr lang="de-DE" dirty="0"/>
              <a:t>Reservedachziegel wichtig</a:t>
            </a:r>
          </a:p>
        </p:txBody>
      </p:sp>
      <p:pic>
        <p:nvPicPr>
          <p:cNvPr id="7" name="Inhaltsplatzhalter 3">
            <a:extLst>
              <a:ext uri="{FF2B5EF4-FFF2-40B4-BE49-F238E27FC236}">
                <a16:creationId xmlns:a16="http://schemas.microsoft.com/office/drawing/2014/main" id="{98752C75-A480-4CD0-88FC-23B6B45C771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67487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20CA7-48BD-482E-AEF0-0490A1D50C0A}"/>
              </a:ext>
            </a:extLst>
          </p:cNvPr>
          <p:cNvSpPr>
            <a:spLocks noGrp="1"/>
          </p:cNvSpPr>
          <p:nvPr>
            <p:ph type="title"/>
          </p:nvPr>
        </p:nvSpPr>
        <p:spPr/>
        <p:txBody>
          <a:bodyPr/>
          <a:lstStyle/>
          <a:p>
            <a:r>
              <a:rPr lang="de-DE" dirty="0"/>
              <a:t>Kabel – Strom ins Haus bringen</a:t>
            </a:r>
          </a:p>
        </p:txBody>
      </p:sp>
      <p:sp>
        <p:nvSpPr>
          <p:cNvPr id="5" name="Inhaltsplatzhalter 4">
            <a:extLst>
              <a:ext uri="{FF2B5EF4-FFF2-40B4-BE49-F238E27FC236}">
                <a16:creationId xmlns:a16="http://schemas.microsoft.com/office/drawing/2014/main" id="{3CE0BE41-533F-41F3-8E60-814AE51851C7}"/>
              </a:ext>
            </a:extLst>
          </p:cNvPr>
          <p:cNvSpPr>
            <a:spLocks noGrp="1"/>
          </p:cNvSpPr>
          <p:nvPr>
            <p:ph idx="1"/>
          </p:nvPr>
        </p:nvSpPr>
        <p:spPr/>
        <p:txBody>
          <a:bodyPr/>
          <a:lstStyle/>
          <a:p>
            <a:r>
              <a:rPr lang="de-DE" dirty="0"/>
              <a:t>Geräteverbindung vom Elektriker</a:t>
            </a:r>
          </a:p>
          <a:p>
            <a:r>
              <a:rPr lang="de-DE" dirty="0"/>
              <a:t>Auch ein Nadelöhr</a:t>
            </a:r>
          </a:p>
        </p:txBody>
      </p:sp>
      <p:pic>
        <p:nvPicPr>
          <p:cNvPr id="7" name="Inhaltsplatzhalter 3">
            <a:extLst>
              <a:ext uri="{FF2B5EF4-FFF2-40B4-BE49-F238E27FC236}">
                <a16:creationId xmlns:a16="http://schemas.microsoft.com/office/drawing/2014/main" id="{99C9FBE7-CF75-493B-AE2E-104017641D1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510206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9FBCD-953F-4471-B497-0C604C4E29A0}"/>
              </a:ext>
            </a:extLst>
          </p:cNvPr>
          <p:cNvSpPr>
            <a:spLocks noGrp="1"/>
          </p:cNvSpPr>
          <p:nvPr>
            <p:ph type="title"/>
          </p:nvPr>
        </p:nvSpPr>
        <p:spPr/>
        <p:txBody>
          <a:bodyPr/>
          <a:lstStyle/>
          <a:p>
            <a:r>
              <a:rPr lang="de-DE" dirty="0"/>
              <a:t>Mein Kellerkraftwerk</a:t>
            </a:r>
          </a:p>
        </p:txBody>
      </p:sp>
      <p:pic>
        <p:nvPicPr>
          <p:cNvPr id="4" name="Grafik 3">
            <a:extLst>
              <a:ext uri="{FF2B5EF4-FFF2-40B4-BE49-F238E27FC236}">
                <a16:creationId xmlns:a16="http://schemas.microsoft.com/office/drawing/2014/main" id="{DB11F9BA-B70B-44CD-A3CE-D641E0884CEC}"/>
              </a:ext>
            </a:extLst>
          </p:cNvPr>
          <p:cNvPicPr>
            <a:picLocks noChangeAspect="1"/>
          </p:cNvPicPr>
          <p:nvPr/>
        </p:nvPicPr>
        <p:blipFill>
          <a:blip r:embed="rId3"/>
          <a:stretch>
            <a:fillRect/>
          </a:stretch>
        </p:blipFill>
        <p:spPr>
          <a:xfrm>
            <a:off x="6019800" y="3352800"/>
            <a:ext cx="152400" cy="152400"/>
          </a:xfrm>
          <a:prstGeom prst="rect">
            <a:avLst/>
          </a:prstGeom>
        </p:spPr>
      </p:pic>
      <p:sp>
        <p:nvSpPr>
          <p:cNvPr id="6" name="Inhaltsplatzhalter 5">
            <a:extLst>
              <a:ext uri="{FF2B5EF4-FFF2-40B4-BE49-F238E27FC236}">
                <a16:creationId xmlns:a16="http://schemas.microsoft.com/office/drawing/2014/main" id="{8899BC87-6D5B-45A3-9A9C-39824EE86736}"/>
              </a:ext>
            </a:extLst>
          </p:cNvPr>
          <p:cNvSpPr>
            <a:spLocks noGrp="1"/>
          </p:cNvSpPr>
          <p:nvPr>
            <p:ph idx="1"/>
          </p:nvPr>
        </p:nvSpPr>
        <p:spPr/>
        <p:txBody>
          <a:bodyPr/>
          <a:lstStyle/>
          <a:p>
            <a:r>
              <a:rPr lang="de-DE" dirty="0"/>
              <a:t>Gerätepark Keller: Wechselrichter, Batterie, Energiemanager, Zählerkasten</a:t>
            </a:r>
          </a:p>
          <a:p>
            <a:r>
              <a:rPr lang="de-DE" dirty="0"/>
              <a:t>Kühle Räume verbessern die Ausbeute</a:t>
            </a:r>
          </a:p>
        </p:txBody>
      </p:sp>
      <p:pic>
        <p:nvPicPr>
          <p:cNvPr id="9" name="Inhaltsplatzhalter 4">
            <a:extLst>
              <a:ext uri="{FF2B5EF4-FFF2-40B4-BE49-F238E27FC236}">
                <a16:creationId xmlns:a16="http://schemas.microsoft.com/office/drawing/2014/main" id="{84325F15-E774-441D-9CC1-4AC54201B80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272857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86209-85F8-46A7-B025-B6986A4E59F3}"/>
              </a:ext>
            </a:extLst>
          </p:cNvPr>
          <p:cNvSpPr>
            <a:spLocks noGrp="1"/>
          </p:cNvSpPr>
          <p:nvPr>
            <p:ph type="title"/>
          </p:nvPr>
        </p:nvSpPr>
        <p:spPr/>
        <p:txBody>
          <a:bodyPr/>
          <a:lstStyle/>
          <a:p>
            <a:r>
              <a:rPr lang="de-DE" dirty="0"/>
              <a:t>Batterie – ja oder nein</a:t>
            </a:r>
          </a:p>
        </p:txBody>
      </p:sp>
      <p:sp>
        <p:nvSpPr>
          <p:cNvPr id="5" name="Inhaltsplatzhalter 4">
            <a:extLst>
              <a:ext uri="{FF2B5EF4-FFF2-40B4-BE49-F238E27FC236}">
                <a16:creationId xmlns:a16="http://schemas.microsoft.com/office/drawing/2014/main" id="{EF89BD7C-B56A-4FB7-98E2-764D94775730}"/>
              </a:ext>
            </a:extLst>
          </p:cNvPr>
          <p:cNvSpPr>
            <a:spLocks noGrp="1"/>
          </p:cNvSpPr>
          <p:nvPr>
            <p:ph idx="1"/>
          </p:nvPr>
        </p:nvSpPr>
        <p:spPr/>
        <p:txBody>
          <a:bodyPr/>
          <a:lstStyle/>
          <a:p>
            <a:r>
              <a:rPr lang="de-DE" dirty="0"/>
              <a:t>Erhöht den Autarkiegrad deutlich</a:t>
            </a:r>
          </a:p>
          <a:p>
            <a:r>
              <a:rPr lang="de-DE" dirty="0"/>
              <a:t>Stetige Verbesserungen, moderate Preisentwicklung</a:t>
            </a:r>
          </a:p>
        </p:txBody>
      </p:sp>
      <p:pic>
        <p:nvPicPr>
          <p:cNvPr id="7" name="Inhaltsplatzhalter 3">
            <a:extLst>
              <a:ext uri="{FF2B5EF4-FFF2-40B4-BE49-F238E27FC236}">
                <a16:creationId xmlns:a16="http://schemas.microsoft.com/office/drawing/2014/main" id="{11760718-0E84-49B6-9823-65FF82D712D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573255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9B53E-C412-4F4A-B6BE-F47C257443CF}"/>
              </a:ext>
            </a:extLst>
          </p:cNvPr>
          <p:cNvSpPr>
            <a:spLocks noGrp="1"/>
          </p:cNvSpPr>
          <p:nvPr>
            <p:ph type="title"/>
          </p:nvPr>
        </p:nvSpPr>
        <p:spPr/>
        <p:txBody>
          <a:bodyPr/>
          <a:lstStyle/>
          <a:p>
            <a:r>
              <a:rPr lang="de-DE" dirty="0"/>
              <a:t>Notwendige Anmeldungen</a:t>
            </a:r>
          </a:p>
        </p:txBody>
      </p:sp>
      <p:pic>
        <p:nvPicPr>
          <p:cNvPr id="4" name="Grafik 3">
            <a:extLst>
              <a:ext uri="{FF2B5EF4-FFF2-40B4-BE49-F238E27FC236}">
                <a16:creationId xmlns:a16="http://schemas.microsoft.com/office/drawing/2014/main" id="{A8666A1F-DAAB-4AA9-B3E2-97B34288782F}"/>
              </a:ext>
            </a:extLst>
          </p:cNvPr>
          <p:cNvPicPr>
            <a:picLocks noChangeAspect="1"/>
          </p:cNvPicPr>
          <p:nvPr/>
        </p:nvPicPr>
        <p:blipFill>
          <a:blip r:embed="rId3"/>
          <a:stretch>
            <a:fillRect/>
          </a:stretch>
        </p:blipFill>
        <p:spPr>
          <a:xfrm>
            <a:off x="6019800" y="3352800"/>
            <a:ext cx="152400" cy="152400"/>
          </a:xfrm>
          <a:prstGeom prst="rect">
            <a:avLst/>
          </a:prstGeom>
        </p:spPr>
      </p:pic>
      <p:sp>
        <p:nvSpPr>
          <p:cNvPr id="5" name="Inhaltsplatzhalter 4">
            <a:extLst>
              <a:ext uri="{FF2B5EF4-FFF2-40B4-BE49-F238E27FC236}">
                <a16:creationId xmlns:a16="http://schemas.microsoft.com/office/drawing/2014/main" id="{C65945E5-BEB9-4E24-B22C-158717C5EBA5}"/>
              </a:ext>
            </a:extLst>
          </p:cNvPr>
          <p:cNvSpPr>
            <a:spLocks noGrp="1"/>
          </p:cNvSpPr>
          <p:nvPr>
            <p:ph idx="1"/>
          </p:nvPr>
        </p:nvSpPr>
        <p:spPr/>
        <p:txBody>
          <a:bodyPr/>
          <a:lstStyle/>
          <a:p>
            <a:r>
              <a:rPr lang="de-DE" dirty="0"/>
              <a:t>Abnahme durch Energieversorger/ Netzanschluss</a:t>
            </a:r>
          </a:p>
          <a:p>
            <a:r>
              <a:rPr lang="de-DE" dirty="0"/>
              <a:t>Anmeldung Marktstammdatenregister PV-Anlage + Speicher (separat)</a:t>
            </a:r>
          </a:p>
        </p:txBody>
      </p:sp>
      <p:pic>
        <p:nvPicPr>
          <p:cNvPr id="9" name="Inhaltsplatzhalter 5">
            <a:extLst>
              <a:ext uri="{FF2B5EF4-FFF2-40B4-BE49-F238E27FC236}">
                <a16:creationId xmlns:a16="http://schemas.microsoft.com/office/drawing/2014/main" id="{C36BAD6A-3FE0-4C4C-A973-3D0EBF2D4875}"/>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l="-24764" t="1131" r="-24764" b="1131"/>
          <a:stretch/>
        </p:blipFill>
        <p:spPr>
          <a:xfrm>
            <a:off x="587375" y="2133600"/>
            <a:ext cx="6334125" cy="4140200"/>
          </a:xfrm>
        </p:spPr>
      </p:pic>
    </p:spTree>
    <p:extLst>
      <p:ext uri="{BB962C8B-B14F-4D97-AF65-F5344CB8AC3E}">
        <p14:creationId xmlns:p14="http://schemas.microsoft.com/office/powerpoint/2010/main" val="2785952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849C7-B048-4EF0-846D-E2D53698691D}"/>
              </a:ext>
            </a:extLst>
          </p:cNvPr>
          <p:cNvSpPr>
            <a:spLocks noGrp="1"/>
          </p:cNvSpPr>
          <p:nvPr>
            <p:ph type="title"/>
          </p:nvPr>
        </p:nvSpPr>
        <p:spPr/>
        <p:txBody>
          <a:bodyPr/>
          <a:lstStyle/>
          <a:p>
            <a:r>
              <a:rPr lang="de-DE" dirty="0"/>
              <a:t>Bewirtschaftung – Finanzamt</a:t>
            </a:r>
          </a:p>
        </p:txBody>
      </p:sp>
      <p:sp>
        <p:nvSpPr>
          <p:cNvPr id="4" name="Inhaltsplatzhalter 3">
            <a:extLst>
              <a:ext uri="{FF2B5EF4-FFF2-40B4-BE49-F238E27FC236}">
                <a16:creationId xmlns:a16="http://schemas.microsoft.com/office/drawing/2014/main" id="{7FF6FA30-8896-49E9-A40F-A2A35900B300}"/>
              </a:ext>
            </a:extLst>
          </p:cNvPr>
          <p:cNvSpPr>
            <a:spLocks noGrp="1"/>
          </p:cNvSpPr>
          <p:nvPr>
            <p:ph idx="1"/>
          </p:nvPr>
        </p:nvSpPr>
        <p:spPr/>
        <p:txBody>
          <a:bodyPr/>
          <a:lstStyle/>
          <a:p>
            <a:r>
              <a:rPr lang="de-DE" dirty="0"/>
              <a:t>Klärung: Kleinunternehmer oder Liebhaber</a:t>
            </a:r>
          </a:p>
          <a:p>
            <a:r>
              <a:rPr lang="de-DE" dirty="0"/>
              <a:t>Beratung macht hier Sinn</a:t>
            </a:r>
          </a:p>
          <a:p>
            <a:endParaRPr lang="de-DE" dirty="0"/>
          </a:p>
        </p:txBody>
      </p:sp>
      <p:pic>
        <p:nvPicPr>
          <p:cNvPr id="7" name="Inhaltsplatzhalter 5">
            <a:extLst>
              <a:ext uri="{FF2B5EF4-FFF2-40B4-BE49-F238E27FC236}">
                <a16:creationId xmlns:a16="http://schemas.microsoft.com/office/drawing/2014/main" id="{95C287CF-F2A5-4304-9A95-658D8AF7CB2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230614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68437-3FAC-4052-A6A7-DD2022D22944}"/>
              </a:ext>
            </a:extLst>
          </p:cNvPr>
          <p:cNvSpPr>
            <a:spLocks noGrp="1"/>
          </p:cNvSpPr>
          <p:nvPr>
            <p:ph type="title"/>
          </p:nvPr>
        </p:nvSpPr>
        <p:spPr/>
        <p:txBody>
          <a:bodyPr/>
          <a:lstStyle/>
          <a:p>
            <a:r>
              <a:rPr lang="de-DE" dirty="0"/>
              <a:t>Wenn Mieter im Haus sind…</a:t>
            </a:r>
          </a:p>
        </p:txBody>
      </p:sp>
      <p:sp>
        <p:nvSpPr>
          <p:cNvPr id="5" name="Inhaltsplatzhalter 4">
            <a:extLst>
              <a:ext uri="{FF2B5EF4-FFF2-40B4-BE49-F238E27FC236}">
                <a16:creationId xmlns:a16="http://schemas.microsoft.com/office/drawing/2014/main" id="{5141ADF5-6F95-45CC-A598-5D53D4DE2AEB}"/>
              </a:ext>
            </a:extLst>
          </p:cNvPr>
          <p:cNvSpPr>
            <a:spLocks noGrp="1"/>
          </p:cNvSpPr>
          <p:nvPr>
            <p:ph idx="1"/>
          </p:nvPr>
        </p:nvSpPr>
        <p:spPr/>
        <p:txBody>
          <a:bodyPr/>
          <a:lstStyle/>
          <a:p>
            <a:r>
              <a:rPr lang="de-DE" dirty="0"/>
              <a:t>PV für Mieter im eigenen  Haus nun vereinfacht</a:t>
            </a:r>
          </a:p>
          <a:p>
            <a:r>
              <a:rPr lang="de-DE" dirty="0"/>
              <a:t>Pauschale Nebenkosten prüfen</a:t>
            </a:r>
          </a:p>
        </p:txBody>
      </p:sp>
      <p:pic>
        <p:nvPicPr>
          <p:cNvPr id="7" name="Inhaltsplatzhalter 3">
            <a:extLst>
              <a:ext uri="{FF2B5EF4-FFF2-40B4-BE49-F238E27FC236}">
                <a16:creationId xmlns:a16="http://schemas.microsoft.com/office/drawing/2014/main" id="{0E13B91B-410A-4EDD-A2EA-717C1D24F6F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379" b="637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77733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9DE9F-427A-4FF7-9A4A-2666A411C601}"/>
              </a:ext>
            </a:extLst>
          </p:cNvPr>
          <p:cNvSpPr>
            <a:spLocks noGrp="1"/>
          </p:cNvSpPr>
          <p:nvPr>
            <p:ph type="title"/>
          </p:nvPr>
        </p:nvSpPr>
        <p:spPr/>
        <p:txBody>
          <a:bodyPr/>
          <a:lstStyle/>
          <a:p>
            <a:r>
              <a:rPr lang="de-DE" dirty="0"/>
              <a:t>Gedanken zum Sonnenstrom</a:t>
            </a:r>
          </a:p>
        </p:txBody>
      </p:sp>
      <p:pic>
        <p:nvPicPr>
          <p:cNvPr id="7" name="Inhaltsplatzhalter 6">
            <a:extLst>
              <a:ext uri="{FF2B5EF4-FFF2-40B4-BE49-F238E27FC236}">
                <a16:creationId xmlns:a16="http://schemas.microsoft.com/office/drawing/2014/main" id="{0A8BA7A6-954E-46AE-B2A0-0A3B4F36371A}"/>
              </a:ext>
            </a:extLst>
          </p:cNvPr>
          <p:cNvPicPr>
            <a:picLocks noGrp="1" noChangeAspect="1"/>
          </p:cNvPicPr>
          <p:nvPr>
            <p:ph idx="1"/>
          </p:nvPr>
        </p:nvPicPr>
        <p:blipFill>
          <a:blip r:embed="rId3"/>
          <a:stretch>
            <a:fillRect/>
          </a:stretch>
        </p:blipFill>
        <p:spPr>
          <a:xfrm>
            <a:off x="3027673" y="2060575"/>
            <a:ext cx="6136653" cy="4213225"/>
          </a:xfrm>
          <a:prstGeom prst="rect">
            <a:avLst/>
          </a:prstGeom>
        </p:spPr>
      </p:pic>
    </p:spTree>
    <p:extLst>
      <p:ext uri="{BB962C8B-B14F-4D97-AF65-F5344CB8AC3E}">
        <p14:creationId xmlns:p14="http://schemas.microsoft.com/office/powerpoint/2010/main" val="1498205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69102-91FE-4D17-9C34-3096FFE9A2C9}"/>
              </a:ext>
            </a:extLst>
          </p:cNvPr>
          <p:cNvSpPr>
            <a:spLocks noGrp="1"/>
          </p:cNvSpPr>
          <p:nvPr>
            <p:ph type="title"/>
          </p:nvPr>
        </p:nvSpPr>
        <p:spPr/>
        <p:txBody>
          <a:bodyPr/>
          <a:lstStyle/>
          <a:p>
            <a:r>
              <a:rPr lang="de-DE" dirty="0"/>
              <a:t>Balkon-Module</a:t>
            </a:r>
          </a:p>
        </p:txBody>
      </p:sp>
      <p:sp>
        <p:nvSpPr>
          <p:cNvPr id="5" name="Inhaltsplatzhalter 4">
            <a:extLst>
              <a:ext uri="{FF2B5EF4-FFF2-40B4-BE49-F238E27FC236}">
                <a16:creationId xmlns:a16="http://schemas.microsoft.com/office/drawing/2014/main" id="{CDAF1FB9-7C06-4AC0-BFFA-EBE603C2DA4B}"/>
              </a:ext>
            </a:extLst>
          </p:cNvPr>
          <p:cNvSpPr>
            <a:spLocks noGrp="1"/>
          </p:cNvSpPr>
          <p:nvPr>
            <p:ph idx="1"/>
          </p:nvPr>
        </p:nvSpPr>
        <p:spPr/>
        <p:txBody>
          <a:bodyPr/>
          <a:lstStyle/>
          <a:p>
            <a:r>
              <a:rPr lang="de-DE" dirty="0"/>
              <a:t> Steckermodule für Steckdose</a:t>
            </a:r>
          </a:p>
          <a:p>
            <a:r>
              <a:rPr lang="de-DE" dirty="0"/>
              <a:t>Fachmännische Anbringung sinnvoll (Versicherungsschutz)</a:t>
            </a:r>
          </a:p>
          <a:p>
            <a:r>
              <a:rPr lang="de-DE" dirty="0"/>
              <a:t>Anmeldung nicht mehr notwendig</a:t>
            </a:r>
          </a:p>
          <a:p>
            <a:endParaRPr lang="de-DE" dirty="0"/>
          </a:p>
        </p:txBody>
      </p:sp>
      <p:pic>
        <p:nvPicPr>
          <p:cNvPr id="7" name="Inhaltsplatzhalter 3">
            <a:extLst>
              <a:ext uri="{FF2B5EF4-FFF2-40B4-BE49-F238E27FC236}">
                <a16:creationId xmlns:a16="http://schemas.microsoft.com/office/drawing/2014/main" id="{E530D2AD-3219-4481-A892-E14FB2CAF8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472005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D7F9-2727-45C2-B637-27AEF8FCD127}"/>
              </a:ext>
            </a:extLst>
          </p:cNvPr>
          <p:cNvSpPr>
            <a:spLocks noGrp="1"/>
          </p:cNvSpPr>
          <p:nvPr>
            <p:ph type="title"/>
          </p:nvPr>
        </p:nvSpPr>
        <p:spPr/>
        <p:txBody>
          <a:bodyPr/>
          <a:lstStyle/>
          <a:p>
            <a:r>
              <a:rPr lang="de-DE" dirty="0"/>
              <a:t>Zukunftsoption Wärmepumpe</a:t>
            </a:r>
          </a:p>
        </p:txBody>
      </p:sp>
      <p:sp>
        <p:nvSpPr>
          <p:cNvPr id="5" name="Inhaltsplatzhalter 4">
            <a:extLst>
              <a:ext uri="{FF2B5EF4-FFF2-40B4-BE49-F238E27FC236}">
                <a16:creationId xmlns:a16="http://schemas.microsoft.com/office/drawing/2014/main" id="{A1139944-3658-42B3-AD0B-A1233E4B6EF4}"/>
              </a:ext>
            </a:extLst>
          </p:cNvPr>
          <p:cNvSpPr>
            <a:spLocks noGrp="1"/>
          </p:cNvSpPr>
          <p:nvPr>
            <p:ph idx="1"/>
          </p:nvPr>
        </p:nvSpPr>
        <p:spPr/>
        <p:txBody>
          <a:bodyPr/>
          <a:lstStyle/>
          <a:p>
            <a:r>
              <a:rPr lang="de-DE" dirty="0"/>
              <a:t>Sinnvolle Stromversorgung (Übergangszeiten)</a:t>
            </a:r>
          </a:p>
          <a:p>
            <a:r>
              <a:rPr lang="de-DE" dirty="0"/>
              <a:t>Reduzierung teuren Stromeinkaufs</a:t>
            </a:r>
          </a:p>
        </p:txBody>
      </p:sp>
      <p:pic>
        <p:nvPicPr>
          <p:cNvPr id="7" name="Inhaltsplatzhalter 3">
            <a:extLst>
              <a:ext uri="{FF2B5EF4-FFF2-40B4-BE49-F238E27FC236}">
                <a16:creationId xmlns:a16="http://schemas.microsoft.com/office/drawing/2014/main" id="{7697B37E-5177-4AB8-B028-463D550E130A}"/>
              </a:ext>
            </a:extLst>
          </p:cNvPr>
          <p:cNvPicPr>
            <a:picLocks noGrp="1" noChangeAspect="1"/>
          </p:cNvPicPr>
          <p:nvPr>
            <p:ph type="pic" sz="quarter" idx="10"/>
          </p:nvPr>
        </p:nvPicPr>
        <p:blipFill>
          <a:blip r:embed="rId3"/>
          <a:srcRect t="936" b="936"/>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532776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D7F9-2727-45C2-B637-27AEF8FCD127}"/>
              </a:ext>
            </a:extLst>
          </p:cNvPr>
          <p:cNvSpPr>
            <a:spLocks noGrp="1"/>
          </p:cNvSpPr>
          <p:nvPr>
            <p:ph type="title"/>
          </p:nvPr>
        </p:nvSpPr>
        <p:spPr/>
        <p:txBody>
          <a:bodyPr/>
          <a:lstStyle/>
          <a:p>
            <a:r>
              <a:rPr lang="de-DE" dirty="0"/>
              <a:t>Zukunftsoption E-Fahrzeuge</a:t>
            </a:r>
          </a:p>
        </p:txBody>
      </p:sp>
      <p:sp>
        <p:nvSpPr>
          <p:cNvPr id="4" name="Inhaltsplatzhalter 3">
            <a:extLst>
              <a:ext uri="{FF2B5EF4-FFF2-40B4-BE49-F238E27FC236}">
                <a16:creationId xmlns:a16="http://schemas.microsoft.com/office/drawing/2014/main" id="{C2CAADBF-6E10-45BD-B97C-54CCEDBA4B64}"/>
              </a:ext>
            </a:extLst>
          </p:cNvPr>
          <p:cNvSpPr>
            <a:spLocks noGrp="1"/>
          </p:cNvSpPr>
          <p:nvPr>
            <p:ph idx="1"/>
          </p:nvPr>
        </p:nvSpPr>
        <p:spPr/>
        <p:txBody>
          <a:bodyPr/>
          <a:lstStyle/>
          <a:p>
            <a:r>
              <a:rPr lang="de-DE" dirty="0"/>
              <a:t>Wallbox mit montieren lassen</a:t>
            </a:r>
          </a:p>
          <a:p>
            <a:r>
              <a:rPr lang="de-DE" dirty="0"/>
              <a:t>Überschussstrom fürs E-Auto</a:t>
            </a:r>
          </a:p>
          <a:p>
            <a:endParaRPr lang="de-DE" dirty="0"/>
          </a:p>
          <a:p>
            <a:endParaRPr lang="de-DE" dirty="0"/>
          </a:p>
        </p:txBody>
      </p:sp>
      <p:pic>
        <p:nvPicPr>
          <p:cNvPr id="12" name="Inhaltsplatzhalter 4">
            <a:extLst>
              <a:ext uri="{FF2B5EF4-FFF2-40B4-BE49-F238E27FC236}">
                <a16:creationId xmlns:a16="http://schemas.microsoft.com/office/drawing/2014/main" id="{0AA7B190-A51C-4ABA-85E7-6C9D5EC2F94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bwMode="gray">
          <a:xfrm>
            <a:off x="587375" y="2133600"/>
            <a:ext cx="6334125" cy="4140200"/>
          </a:xfrm>
          <a:prstGeom prst="rect">
            <a:avLst/>
          </a:prstGeom>
        </p:spPr>
      </p:pic>
    </p:spTree>
    <p:extLst>
      <p:ext uri="{BB962C8B-B14F-4D97-AF65-F5344CB8AC3E}">
        <p14:creationId xmlns:p14="http://schemas.microsoft.com/office/powerpoint/2010/main" val="100932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9668E-240F-4ADE-B1C9-9F6173D90D55}"/>
              </a:ext>
            </a:extLst>
          </p:cNvPr>
          <p:cNvSpPr>
            <a:spLocks noGrp="1"/>
          </p:cNvSpPr>
          <p:nvPr>
            <p:ph type="title"/>
          </p:nvPr>
        </p:nvSpPr>
        <p:spPr/>
        <p:txBody>
          <a:bodyPr/>
          <a:lstStyle/>
          <a:p>
            <a:r>
              <a:rPr lang="de-DE" dirty="0"/>
              <a:t>Spielerei – meine Solar-App</a:t>
            </a:r>
          </a:p>
        </p:txBody>
      </p:sp>
      <p:sp>
        <p:nvSpPr>
          <p:cNvPr id="4" name="Inhaltsplatzhalter 3">
            <a:extLst>
              <a:ext uri="{FF2B5EF4-FFF2-40B4-BE49-F238E27FC236}">
                <a16:creationId xmlns:a16="http://schemas.microsoft.com/office/drawing/2014/main" id="{D3F0C0B1-FFA3-48A7-8DE3-3169D1F1D611}"/>
              </a:ext>
            </a:extLst>
          </p:cNvPr>
          <p:cNvSpPr>
            <a:spLocks noGrp="1"/>
          </p:cNvSpPr>
          <p:nvPr>
            <p:ph idx="1"/>
          </p:nvPr>
        </p:nvSpPr>
        <p:spPr/>
        <p:txBody>
          <a:bodyPr/>
          <a:lstStyle/>
          <a:p>
            <a:r>
              <a:rPr lang="de-DE" dirty="0"/>
              <a:t>Freude, wenn die Sonne scheint</a:t>
            </a:r>
          </a:p>
          <a:p>
            <a:r>
              <a:rPr lang="de-DE" dirty="0"/>
              <a:t>Suchtgefahr! ;-) </a:t>
            </a:r>
          </a:p>
        </p:txBody>
      </p:sp>
      <p:pic>
        <p:nvPicPr>
          <p:cNvPr id="8" name="Inhaltsplatzhalter 6">
            <a:extLst>
              <a:ext uri="{FF2B5EF4-FFF2-40B4-BE49-F238E27FC236}">
                <a16:creationId xmlns:a16="http://schemas.microsoft.com/office/drawing/2014/main" id="{AD91AF8D-5985-4C2F-8464-9DD07EEFC751}"/>
              </a:ext>
            </a:extLst>
          </p:cNvPr>
          <p:cNvPicPr>
            <a:picLocks noGrp="1" noChangeAspect="1"/>
          </p:cNvPicPr>
          <p:nvPr>
            <p:ph type="pic" sz="quarter" idx="10"/>
          </p:nvPr>
        </p:nvPicPr>
        <p:blipFill>
          <a:blip r:embed="rId3"/>
          <a:srcRect l="572" r="572"/>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116760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8D7C5-7FE9-48AB-99C5-271FA881FFDA}"/>
              </a:ext>
            </a:extLst>
          </p:cNvPr>
          <p:cNvSpPr>
            <a:spLocks noGrp="1"/>
          </p:cNvSpPr>
          <p:nvPr>
            <p:ph type="title"/>
          </p:nvPr>
        </p:nvSpPr>
        <p:spPr/>
        <p:txBody>
          <a:bodyPr/>
          <a:lstStyle/>
          <a:p>
            <a:r>
              <a:rPr lang="de-DE" dirty="0"/>
              <a:t>Zum Solarstammtisch </a:t>
            </a:r>
          </a:p>
        </p:txBody>
      </p:sp>
      <p:sp>
        <p:nvSpPr>
          <p:cNvPr id="3" name="Inhaltsplatzhalter 2">
            <a:extLst>
              <a:ext uri="{FF2B5EF4-FFF2-40B4-BE49-F238E27FC236}">
                <a16:creationId xmlns:a16="http://schemas.microsoft.com/office/drawing/2014/main" id="{F8B6191C-FF22-41E7-B005-81D13A573D53}"/>
              </a:ext>
            </a:extLst>
          </p:cNvPr>
          <p:cNvSpPr>
            <a:spLocks noGrp="1"/>
          </p:cNvSpPr>
          <p:nvPr>
            <p:ph idx="1"/>
          </p:nvPr>
        </p:nvSpPr>
        <p:spPr/>
        <p:txBody>
          <a:bodyPr/>
          <a:lstStyle/>
          <a:p>
            <a:r>
              <a:rPr lang="de-DE" dirty="0"/>
              <a:t>Austausch macht Spaß</a:t>
            </a:r>
          </a:p>
          <a:p>
            <a:r>
              <a:rPr lang="de-DE" dirty="0"/>
              <a:t>Nachbarn überzeugen</a:t>
            </a:r>
          </a:p>
          <a:p>
            <a:endParaRPr lang="de-DE" dirty="0"/>
          </a:p>
        </p:txBody>
      </p:sp>
      <p:pic>
        <p:nvPicPr>
          <p:cNvPr id="7" name="Bildplatzhalter 6">
            <a:extLst>
              <a:ext uri="{FF2B5EF4-FFF2-40B4-BE49-F238E27FC236}">
                <a16:creationId xmlns:a16="http://schemas.microsoft.com/office/drawing/2014/main" id="{29484B6C-648B-4E5B-AA66-179A27F2886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39" b="643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219911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A632B-3126-4A2F-A09A-77B4365BB169}"/>
              </a:ext>
            </a:extLst>
          </p:cNvPr>
          <p:cNvSpPr>
            <a:spLocks noGrp="1"/>
          </p:cNvSpPr>
          <p:nvPr>
            <p:ph type="title"/>
          </p:nvPr>
        </p:nvSpPr>
        <p:spPr/>
        <p:txBody>
          <a:bodyPr/>
          <a:lstStyle/>
          <a:p>
            <a:r>
              <a:rPr lang="de-DE" dirty="0"/>
              <a:t>Werde Solarberater </a:t>
            </a:r>
          </a:p>
        </p:txBody>
      </p:sp>
      <p:sp>
        <p:nvSpPr>
          <p:cNvPr id="5" name="Inhaltsplatzhalter 4">
            <a:extLst>
              <a:ext uri="{FF2B5EF4-FFF2-40B4-BE49-F238E27FC236}">
                <a16:creationId xmlns:a16="http://schemas.microsoft.com/office/drawing/2014/main" id="{0A4BE6EB-7C01-46C0-B7AC-351C6A26ADE6}"/>
              </a:ext>
            </a:extLst>
          </p:cNvPr>
          <p:cNvSpPr>
            <a:spLocks noGrp="1"/>
          </p:cNvSpPr>
          <p:nvPr>
            <p:ph idx="1"/>
          </p:nvPr>
        </p:nvSpPr>
        <p:spPr/>
        <p:txBody>
          <a:bodyPr/>
          <a:lstStyle/>
          <a:p>
            <a:r>
              <a:rPr lang="de-DE" dirty="0"/>
              <a:t>Wissen weiter geben</a:t>
            </a:r>
          </a:p>
          <a:p>
            <a:r>
              <a:rPr lang="de-DE" dirty="0"/>
              <a:t>Gemeinsam ist alles möglich!</a:t>
            </a:r>
          </a:p>
        </p:txBody>
      </p:sp>
      <p:pic>
        <p:nvPicPr>
          <p:cNvPr id="7" name="Inhaltsplatzhalter 3">
            <a:extLst>
              <a:ext uri="{FF2B5EF4-FFF2-40B4-BE49-F238E27FC236}">
                <a16:creationId xmlns:a16="http://schemas.microsoft.com/office/drawing/2014/main" id="{0D64E7D4-7F28-463C-ADC6-2FE96F237CE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939053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0A3A1-28E2-4422-85C4-F0A3B3193DBE}"/>
              </a:ext>
            </a:extLst>
          </p:cNvPr>
          <p:cNvSpPr>
            <a:spLocks noGrp="1"/>
          </p:cNvSpPr>
          <p:nvPr>
            <p:ph type="title"/>
          </p:nvPr>
        </p:nvSpPr>
        <p:spPr/>
        <p:txBody>
          <a:bodyPr/>
          <a:lstStyle/>
          <a:p>
            <a:r>
              <a:rPr lang="de-DE" dirty="0"/>
              <a:t>Meine Stadt beim Wattbewerb</a:t>
            </a:r>
          </a:p>
        </p:txBody>
      </p:sp>
      <p:sp>
        <p:nvSpPr>
          <p:cNvPr id="5" name="Inhaltsplatzhalter 4">
            <a:extLst>
              <a:ext uri="{FF2B5EF4-FFF2-40B4-BE49-F238E27FC236}">
                <a16:creationId xmlns:a16="http://schemas.microsoft.com/office/drawing/2014/main" id="{CC1EA2BC-6886-4AED-8C40-6D1265927F8F}"/>
              </a:ext>
            </a:extLst>
          </p:cNvPr>
          <p:cNvSpPr>
            <a:spLocks noGrp="1"/>
          </p:cNvSpPr>
          <p:nvPr>
            <p:ph idx="1"/>
          </p:nvPr>
        </p:nvSpPr>
        <p:spPr/>
        <p:txBody>
          <a:bodyPr/>
          <a:lstStyle/>
          <a:p>
            <a:r>
              <a:rPr lang="de-DE" dirty="0"/>
              <a:t>Kommune wird Solarstadt</a:t>
            </a:r>
          </a:p>
          <a:p>
            <a:r>
              <a:rPr lang="de-DE" dirty="0"/>
              <a:t>Meine PV-Anlage macht mit</a:t>
            </a:r>
          </a:p>
          <a:p>
            <a:endParaRPr lang="de-DE" dirty="0"/>
          </a:p>
        </p:txBody>
      </p:sp>
      <p:pic>
        <p:nvPicPr>
          <p:cNvPr id="7" name="Inhaltsplatzhalter 3">
            <a:extLst>
              <a:ext uri="{FF2B5EF4-FFF2-40B4-BE49-F238E27FC236}">
                <a16:creationId xmlns:a16="http://schemas.microsoft.com/office/drawing/2014/main" id="{AEEC56C6-E199-433C-986E-C4FBDDF7C41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551" b="12297"/>
          <a:stretch/>
        </p:blipFill>
        <p:spPr>
          <a:xfrm>
            <a:off x="587375" y="2133600"/>
            <a:ext cx="6334125" cy="4140200"/>
          </a:xfrm>
          <a:prstGeom prst="rect">
            <a:avLst/>
          </a:prstGeom>
        </p:spPr>
      </p:pic>
    </p:spTree>
    <p:extLst>
      <p:ext uri="{BB962C8B-B14F-4D97-AF65-F5344CB8AC3E}">
        <p14:creationId xmlns:p14="http://schemas.microsoft.com/office/powerpoint/2010/main" val="881499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CA7F8-E7F4-456E-8B40-7BB617D76A7D}"/>
              </a:ext>
            </a:extLst>
          </p:cNvPr>
          <p:cNvSpPr>
            <a:spLocks noGrp="1"/>
          </p:cNvSpPr>
          <p:nvPr>
            <p:ph type="title"/>
          </p:nvPr>
        </p:nvSpPr>
        <p:spPr/>
        <p:txBody>
          <a:bodyPr/>
          <a:lstStyle/>
          <a:p>
            <a:r>
              <a:rPr lang="de-DE" dirty="0"/>
              <a:t>Wattbewerb – Tabellen</a:t>
            </a:r>
          </a:p>
        </p:txBody>
      </p:sp>
      <p:sp>
        <p:nvSpPr>
          <p:cNvPr id="5" name="Inhaltsplatzhalter 4">
            <a:extLst>
              <a:ext uri="{FF2B5EF4-FFF2-40B4-BE49-F238E27FC236}">
                <a16:creationId xmlns:a16="http://schemas.microsoft.com/office/drawing/2014/main" id="{489CB195-795B-4998-8EB8-3458BB86FD21}"/>
              </a:ext>
            </a:extLst>
          </p:cNvPr>
          <p:cNvSpPr>
            <a:spLocks noGrp="1"/>
          </p:cNvSpPr>
          <p:nvPr>
            <p:ph idx="1"/>
          </p:nvPr>
        </p:nvSpPr>
        <p:spPr/>
        <p:txBody>
          <a:bodyPr/>
          <a:lstStyle/>
          <a:p>
            <a:r>
              <a:rPr lang="de-DE" dirty="0"/>
              <a:t>Wo stehen wir in der Liga?</a:t>
            </a:r>
          </a:p>
        </p:txBody>
      </p:sp>
      <p:pic>
        <p:nvPicPr>
          <p:cNvPr id="7" name="Inhaltsplatzhalter 3">
            <a:extLst>
              <a:ext uri="{FF2B5EF4-FFF2-40B4-BE49-F238E27FC236}">
                <a16:creationId xmlns:a16="http://schemas.microsoft.com/office/drawing/2014/main" id="{5AEEE5B3-5386-45A7-81C6-85716550000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454" t="-406" r="5168" b="406"/>
          <a:stretch/>
        </p:blipFill>
        <p:spPr>
          <a:xfrm>
            <a:off x="587375" y="2133600"/>
            <a:ext cx="6334125" cy="4140200"/>
          </a:xfrm>
          <a:prstGeom prst="rect">
            <a:avLst/>
          </a:prstGeom>
        </p:spPr>
      </p:pic>
    </p:spTree>
    <p:extLst>
      <p:ext uri="{BB962C8B-B14F-4D97-AF65-F5344CB8AC3E}">
        <p14:creationId xmlns:p14="http://schemas.microsoft.com/office/powerpoint/2010/main" val="4175779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A2C34-A4C2-463F-80AF-409F4BE4ADF0}"/>
              </a:ext>
            </a:extLst>
          </p:cNvPr>
          <p:cNvSpPr>
            <a:spLocks noGrp="1"/>
          </p:cNvSpPr>
          <p:nvPr>
            <p:ph type="title"/>
          </p:nvPr>
        </p:nvSpPr>
        <p:spPr/>
        <p:txBody>
          <a:bodyPr/>
          <a:lstStyle/>
          <a:p>
            <a:r>
              <a:rPr lang="de-DE" dirty="0"/>
              <a:t>Werde Energiegenosse </a:t>
            </a:r>
          </a:p>
        </p:txBody>
      </p:sp>
      <p:sp>
        <p:nvSpPr>
          <p:cNvPr id="5" name="Inhaltsplatzhalter 4">
            <a:extLst>
              <a:ext uri="{FF2B5EF4-FFF2-40B4-BE49-F238E27FC236}">
                <a16:creationId xmlns:a16="http://schemas.microsoft.com/office/drawing/2014/main" id="{9AC4D942-B4DC-49E6-9CB9-09366F62C2C3}"/>
              </a:ext>
            </a:extLst>
          </p:cNvPr>
          <p:cNvSpPr>
            <a:spLocks noGrp="1"/>
          </p:cNvSpPr>
          <p:nvPr>
            <p:ph idx="1"/>
          </p:nvPr>
        </p:nvSpPr>
        <p:spPr/>
        <p:txBody>
          <a:bodyPr/>
          <a:lstStyle/>
          <a:p>
            <a:r>
              <a:rPr lang="de-DE" dirty="0"/>
              <a:t>Denken an den Winter</a:t>
            </a:r>
          </a:p>
          <a:p>
            <a:r>
              <a:rPr lang="de-DE" dirty="0"/>
              <a:t>Auch in Wind investieren</a:t>
            </a:r>
          </a:p>
          <a:p>
            <a:endParaRPr lang="de-DE" dirty="0"/>
          </a:p>
          <a:p>
            <a:endParaRPr lang="de-DE" dirty="0"/>
          </a:p>
        </p:txBody>
      </p:sp>
      <p:pic>
        <p:nvPicPr>
          <p:cNvPr id="7" name="Inhaltsplatzhalter 3">
            <a:extLst>
              <a:ext uri="{FF2B5EF4-FFF2-40B4-BE49-F238E27FC236}">
                <a16:creationId xmlns:a16="http://schemas.microsoft.com/office/drawing/2014/main" id="{2FB6DAE1-D422-44A4-BE89-05A50D430C7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32" b="932"/>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536841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9A194-91F2-4289-BA3F-1FED5CDAD25E}"/>
              </a:ext>
            </a:extLst>
          </p:cNvPr>
          <p:cNvSpPr>
            <a:spLocks noGrp="1"/>
          </p:cNvSpPr>
          <p:nvPr>
            <p:ph type="title"/>
          </p:nvPr>
        </p:nvSpPr>
        <p:spPr/>
        <p:txBody>
          <a:bodyPr/>
          <a:lstStyle/>
          <a:p>
            <a:r>
              <a:rPr lang="de-DE" dirty="0"/>
              <a:t>100% Erneuerbaren Strom </a:t>
            </a:r>
          </a:p>
        </p:txBody>
      </p:sp>
      <p:pic>
        <p:nvPicPr>
          <p:cNvPr id="4" name="Inhaltsplatzhalter 3">
            <a:extLst>
              <a:ext uri="{FF2B5EF4-FFF2-40B4-BE49-F238E27FC236}">
                <a16:creationId xmlns:a16="http://schemas.microsoft.com/office/drawing/2014/main" id="{B1C6DFBB-0DD7-4E1B-BD67-DD1A02466D73}"/>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5571744" y="1748314"/>
            <a:ext cx="6032881" cy="4525486"/>
          </a:xfrm>
          <a:prstGeom prst="rect">
            <a:avLst/>
          </a:prstGeom>
        </p:spPr>
      </p:pic>
      <p:pic>
        <p:nvPicPr>
          <p:cNvPr id="6" name="Grafik 5">
            <a:extLst>
              <a:ext uri="{FF2B5EF4-FFF2-40B4-BE49-F238E27FC236}">
                <a16:creationId xmlns:a16="http://schemas.microsoft.com/office/drawing/2014/main" id="{A8EC49D3-DB36-49CA-861B-8E6C43C79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226" y="2139221"/>
            <a:ext cx="5512773" cy="4134580"/>
          </a:xfrm>
          <a:prstGeom prst="rect">
            <a:avLst/>
          </a:prstGeom>
        </p:spPr>
      </p:pic>
    </p:spTree>
    <p:extLst>
      <p:ext uri="{BB962C8B-B14F-4D97-AF65-F5344CB8AC3E}">
        <p14:creationId xmlns:p14="http://schemas.microsoft.com/office/powerpoint/2010/main" val="1468288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Warum Photovoltaik? Sie lohnt sich!</a:t>
            </a:r>
          </a:p>
        </p:txBody>
      </p:sp>
      <p:sp>
        <p:nvSpPr>
          <p:cNvPr id="6" name="Textfeld 5"/>
          <p:cNvSpPr txBox="1"/>
          <p:nvPr/>
        </p:nvSpPr>
        <p:spPr bwMode="auto">
          <a:xfrm>
            <a:off x="556095" y="3140968"/>
            <a:ext cx="2036350" cy="461665"/>
          </a:xfrm>
          <a:prstGeom prst="rect">
            <a:avLst/>
          </a:prstGeom>
          <a:noFill/>
        </p:spPr>
        <p:txBody>
          <a:bodyPr wrap="square" rtlCol="0">
            <a:spAutoFit/>
          </a:bodyPr>
          <a:lstStyle/>
          <a:p>
            <a:pPr algn="ctr">
              <a:defRPr/>
            </a:pPr>
            <a:r>
              <a:rPr lang="de-DE" sz="2000" dirty="0">
                <a:latin typeface="Calibri" panose="020F0502020204030204" pitchFamily="34" charset="0"/>
              </a:rPr>
              <a:t>Klimaschutz</a:t>
            </a:r>
            <a:r>
              <a:rPr lang="de-DE" sz="2400" dirty="0">
                <a:latin typeface="Calibri" panose="020F0502020204030204" pitchFamily="34" charset="0"/>
              </a:rPr>
              <a:t>!</a:t>
            </a:r>
            <a:endParaRPr dirty="0">
              <a:latin typeface="Calibri" panose="020F0502020204030204" pitchFamily="34" charset="0"/>
            </a:endParaRPr>
          </a:p>
        </p:txBody>
      </p:sp>
      <p:sp>
        <p:nvSpPr>
          <p:cNvPr id="7" name="Textfeld 6"/>
          <p:cNvSpPr txBox="1"/>
          <p:nvPr/>
        </p:nvSpPr>
        <p:spPr bwMode="auto">
          <a:xfrm>
            <a:off x="2817592" y="3128657"/>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Unabhängigkeit von Energieimporten</a:t>
            </a:r>
            <a:endParaRPr dirty="0">
              <a:latin typeface="Calibri" panose="020F0502020204030204" pitchFamily="34" charset="0"/>
            </a:endParaRPr>
          </a:p>
        </p:txBody>
      </p:sp>
      <p:sp>
        <p:nvSpPr>
          <p:cNvPr id="8" name="Textfeld 7"/>
          <p:cNvSpPr txBox="1"/>
          <p:nvPr/>
        </p:nvSpPr>
        <p:spPr bwMode="auto">
          <a:xfrm>
            <a:off x="5776077" y="3150782"/>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Energiewende „selbst“ in die Hand nehmen</a:t>
            </a:r>
            <a:endParaRPr dirty="0">
              <a:latin typeface="Calibri" panose="020F0502020204030204" pitchFamily="34" charset="0"/>
            </a:endParaRPr>
          </a:p>
        </p:txBody>
      </p:sp>
      <p:sp>
        <p:nvSpPr>
          <p:cNvPr id="9" name="Textfeld 8"/>
          <p:cNvSpPr txBox="1"/>
          <p:nvPr/>
        </p:nvSpPr>
        <p:spPr bwMode="auto">
          <a:xfrm>
            <a:off x="1126340" y="5315977"/>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Die Sonne schickt keine Preiserhöhungen</a:t>
            </a:r>
            <a:endParaRPr dirty="0">
              <a:latin typeface="Calibri" panose="020F0502020204030204" pitchFamily="34" charset="0"/>
            </a:endParaRPr>
          </a:p>
        </p:txBody>
      </p:sp>
      <p:sp>
        <p:nvSpPr>
          <p:cNvPr id="10" name="Textfeld 9"/>
          <p:cNvSpPr txBox="1"/>
          <p:nvPr/>
        </p:nvSpPr>
        <p:spPr bwMode="auto">
          <a:xfrm>
            <a:off x="4341606" y="5298773"/>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Weniger Hitze im Dachgeschoss</a:t>
            </a:r>
            <a:endParaRPr dirty="0">
              <a:latin typeface="Calibri" panose="020F0502020204030204" pitchFamily="34" charset="0"/>
            </a:endParaRPr>
          </a:p>
        </p:txBody>
      </p:sp>
      <p:sp>
        <p:nvSpPr>
          <p:cNvPr id="11" name="Textfeld 10"/>
          <p:cNvSpPr txBox="1"/>
          <p:nvPr/>
        </p:nvSpPr>
        <p:spPr bwMode="auto">
          <a:xfrm>
            <a:off x="7590359" y="5315977"/>
            <a:ext cx="3150125" cy="707886"/>
          </a:xfrm>
          <a:prstGeom prst="rect">
            <a:avLst/>
          </a:prstGeom>
          <a:noFill/>
        </p:spPr>
        <p:txBody>
          <a:bodyPr wrap="square" rtlCol="0">
            <a:spAutoFit/>
          </a:bodyPr>
          <a:lstStyle/>
          <a:p>
            <a:pPr algn="ctr">
              <a:defRPr/>
            </a:pPr>
            <a:r>
              <a:rPr lang="de-DE" sz="2000" dirty="0">
                <a:latin typeface="Calibri" panose="020F0502020204030204" pitchFamily="34" charset="0"/>
              </a:rPr>
              <a:t>Bewährtes, langlebiges und robustes Produkt</a:t>
            </a:r>
            <a:endParaRPr dirty="0">
              <a:latin typeface="Calibri" panose="020F0502020204030204" pitchFamily="34" charset="0"/>
            </a:endParaRPr>
          </a:p>
        </p:txBody>
      </p:sp>
      <p:sp>
        <p:nvSpPr>
          <p:cNvPr id="12" name="Textfeld 11"/>
          <p:cNvSpPr txBox="1"/>
          <p:nvPr/>
        </p:nvSpPr>
        <p:spPr bwMode="auto">
          <a:xfrm>
            <a:off x="8963655" y="3176352"/>
            <a:ext cx="2825357" cy="707886"/>
          </a:xfrm>
          <a:prstGeom prst="rect">
            <a:avLst/>
          </a:prstGeom>
          <a:noFill/>
        </p:spPr>
        <p:txBody>
          <a:bodyPr wrap="square" rtlCol="0">
            <a:spAutoFit/>
          </a:bodyPr>
          <a:lstStyle/>
          <a:p>
            <a:pPr algn="ctr">
              <a:defRPr/>
            </a:pPr>
            <a:r>
              <a:rPr lang="de-DE" sz="2000" dirty="0">
                <a:latin typeface="Calibri" panose="020F0502020204030204" pitchFamily="34" charset="0"/>
              </a:rPr>
              <a:t>Leise und dezentrale Energieerzeugung</a:t>
            </a:r>
            <a:endParaRPr dirty="0">
              <a:latin typeface="Calibri" panose="020F0502020204030204" pitchFamily="34" charset="0"/>
            </a:endParaRPr>
          </a:p>
        </p:txBody>
      </p:sp>
      <p:pic>
        <p:nvPicPr>
          <p:cNvPr id="13" name="Grafik 12" descr="Erdkugel: Amerika mit einfarbiger Füllung"/>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814243" y="1777124"/>
            <a:ext cx="1289772" cy="1289772"/>
          </a:xfrm>
          <a:prstGeom prst="rect">
            <a:avLst/>
          </a:prstGeom>
        </p:spPr>
      </p:pic>
      <p:pic>
        <p:nvPicPr>
          <p:cNvPr id="14" name="Grafik 13" descr="Fracht mit einfarbiger Füllung"/>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3633328" y="1628800"/>
            <a:ext cx="1518653" cy="1518653"/>
          </a:xfrm>
          <a:prstGeom prst="rect">
            <a:avLst/>
          </a:prstGeom>
        </p:spPr>
      </p:pic>
      <p:pic>
        <p:nvPicPr>
          <p:cNvPr id="15" name="Grafik 14" descr="Solarmodule mit einfarbiger Füllung"/>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6600056" y="1680662"/>
            <a:ext cx="1303747" cy="1303747"/>
          </a:xfrm>
          <a:prstGeom prst="rect">
            <a:avLst/>
          </a:prstGeom>
        </p:spPr>
      </p:pic>
      <p:pic>
        <p:nvPicPr>
          <p:cNvPr id="16" name="Grafik 15" descr="Lautsprecher stummschalten mit einfarbiger Füllung"/>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9433116" y="1701293"/>
            <a:ext cx="1239764" cy="1239764"/>
          </a:xfrm>
          <a:prstGeom prst="rect">
            <a:avLst/>
          </a:prstGeom>
        </p:spPr>
      </p:pic>
      <p:pic>
        <p:nvPicPr>
          <p:cNvPr id="17" name="Grafik 16" descr="Sparschwein mit einfarbiger Füllung"/>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2050868" y="4031096"/>
            <a:ext cx="1378449" cy="1378449"/>
          </a:xfrm>
          <a:prstGeom prst="rect">
            <a:avLst/>
          </a:prstGeom>
        </p:spPr>
      </p:pic>
      <p:pic>
        <p:nvPicPr>
          <p:cNvPr id="18" name="Grafik 17" descr="Renoviertes Haus funkelnd mit einfarbiger Füllung"/>
          <p:cNvPicPr>
            <a:picLocks noChangeAspect="1"/>
          </p:cNvPicPr>
          <p:nvPr/>
        </p:nvPicPr>
        <p:blipFill>
          <a:blip r:embed="rId8"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5321012" y="4124662"/>
            <a:ext cx="1191315" cy="1191315"/>
          </a:xfrm>
          <a:prstGeom prst="rect">
            <a:avLst/>
          </a:prstGeom>
        </p:spPr>
      </p:pic>
      <p:pic>
        <p:nvPicPr>
          <p:cNvPr id="19" name="Grafik 18" descr="Seilknoten mit einfarbiger Füllung"/>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p:blipFill>
        <p:spPr bwMode="auto">
          <a:xfrm>
            <a:off x="8574619" y="4217074"/>
            <a:ext cx="942386" cy="942386"/>
          </a:xfrm>
          <a:prstGeom prst="rect">
            <a:avLst/>
          </a:prstGeom>
        </p:spPr>
      </p:pic>
      <p:sp>
        <p:nvSpPr>
          <p:cNvPr id="20" name="Textfeld 19"/>
          <p:cNvSpPr txBox="1"/>
          <p:nvPr/>
        </p:nvSpPr>
        <p:spPr>
          <a:xfrm>
            <a:off x="9433116" y="6256488"/>
            <a:ext cx="2458220" cy="307777"/>
          </a:xfrm>
          <a:prstGeom prst="rect">
            <a:avLst/>
          </a:prstGeom>
          <a:noFill/>
        </p:spPr>
        <p:txBody>
          <a:bodyPr wrap="square" rtlCol="0">
            <a:spAutoFit/>
          </a:bodyPr>
          <a:lstStyle/>
          <a:p>
            <a:r>
              <a:rPr lang="de-DE" sz="1400" dirty="0"/>
              <a:t>Quelle: www.packsdrauf.de</a:t>
            </a:r>
          </a:p>
        </p:txBody>
      </p:sp>
    </p:spTree>
    <p:extLst>
      <p:ext uri="{BB962C8B-B14F-4D97-AF65-F5344CB8AC3E}">
        <p14:creationId xmlns:p14="http://schemas.microsoft.com/office/powerpoint/2010/main" val="4073016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9C704-AF7D-4B7F-BB76-DBED07319F57}"/>
              </a:ext>
            </a:extLst>
          </p:cNvPr>
          <p:cNvSpPr>
            <a:spLocks noGrp="1"/>
          </p:cNvSpPr>
          <p:nvPr>
            <p:ph type="title"/>
          </p:nvPr>
        </p:nvSpPr>
        <p:spPr/>
        <p:txBody>
          <a:bodyPr/>
          <a:lstStyle/>
          <a:p>
            <a:r>
              <a:rPr lang="de-DE" dirty="0"/>
              <a:t>Ausblick – Taten statt warten!</a:t>
            </a:r>
          </a:p>
        </p:txBody>
      </p:sp>
      <p:sp>
        <p:nvSpPr>
          <p:cNvPr id="5" name="Inhaltsplatzhalter 4">
            <a:extLst>
              <a:ext uri="{FF2B5EF4-FFF2-40B4-BE49-F238E27FC236}">
                <a16:creationId xmlns:a16="http://schemas.microsoft.com/office/drawing/2014/main" id="{51607D75-7479-4F46-AC80-387A645BC931}"/>
              </a:ext>
            </a:extLst>
          </p:cNvPr>
          <p:cNvSpPr>
            <a:spLocks noGrp="1"/>
          </p:cNvSpPr>
          <p:nvPr>
            <p:ph idx="1"/>
          </p:nvPr>
        </p:nvSpPr>
        <p:spPr/>
        <p:txBody>
          <a:bodyPr/>
          <a:lstStyle/>
          <a:p>
            <a:r>
              <a:rPr lang="de-DE" dirty="0"/>
              <a:t>Wir starten unsere Energiewende</a:t>
            </a:r>
          </a:p>
          <a:p>
            <a:r>
              <a:rPr lang="de-DE" dirty="0"/>
              <a:t>Wir packen an</a:t>
            </a:r>
          </a:p>
          <a:p>
            <a:r>
              <a:rPr lang="de-DE" dirty="0"/>
              <a:t>Wir werden unabhängig</a:t>
            </a:r>
          </a:p>
        </p:txBody>
      </p:sp>
      <p:pic>
        <p:nvPicPr>
          <p:cNvPr id="7" name="Inhaltsplatzhalter 3">
            <a:extLst>
              <a:ext uri="{FF2B5EF4-FFF2-40B4-BE49-F238E27FC236}">
                <a16:creationId xmlns:a16="http://schemas.microsoft.com/office/drawing/2014/main" id="{07018470-2519-43CD-8392-47DDB0BA4117}"/>
              </a:ext>
            </a:extLst>
          </p:cNvPr>
          <p:cNvPicPr>
            <a:picLocks noGrp="1" noChangeAspect="1"/>
          </p:cNvPicPr>
          <p:nvPr>
            <p:ph type="pic" sz="quarter" idx="10"/>
          </p:nvPr>
        </p:nvPicPr>
        <p:blipFill>
          <a:blip r:embed="rId3"/>
          <a:srcRect t="6470" b="6470"/>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954562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5B028-EC7D-446F-A614-38748EEC543A}"/>
              </a:ext>
            </a:extLst>
          </p:cNvPr>
          <p:cNvSpPr>
            <a:spLocks noGrp="1"/>
          </p:cNvSpPr>
          <p:nvPr>
            <p:ph type="title"/>
          </p:nvPr>
        </p:nvSpPr>
        <p:spPr/>
        <p:txBody>
          <a:bodyPr/>
          <a:lstStyle/>
          <a:p>
            <a:r>
              <a:rPr lang="de-DE" dirty="0"/>
              <a:t>Abschluss</a:t>
            </a:r>
          </a:p>
        </p:txBody>
      </p:sp>
      <p:sp>
        <p:nvSpPr>
          <p:cNvPr id="6" name="Inhaltsplatzhalter 5">
            <a:extLst>
              <a:ext uri="{FF2B5EF4-FFF2-40B4-BE49-F238E27FC236}">
                <a16:creationId xmlns:a16="http://schemas.microsoft.com/office/drawing/2014/main" id="{B74DD30B-7EB2-43C0-ACC0-035005FF19D0}"/>
              </a:ext>
            </a:extLst>
          </p:cNvPr>
          <p:cNvSpPr>
            <a:spLocks noGrp="1"/>
          </p:cNvSpPr>
          <p:nvPr>
            <p:ph idx="1"/>
          </p:nvPr>
        </p:nvSpPr>
        <p:spPr/>
        <p:txBody>
          <a:bodyPr/>
          <a:lstStyle/>
          <a:p>
            <a:r>
              <a:rPr lang="de-DE" dirty="0"/>
              <a:t>Die solare Zukunft ist schön!</a:t>
            </a:r>
          </a:p>
          <a:p>
            <a:r>
              <a:rPr lang="de-DE" dirty="0"/>
              <a:t>Lassen Sie uns gemeinsam auf den Weg machen!</a:t>
            </a:r>
          </a:p>
        </p:txBody>
      </p:sp>
      <p:pic>
        <p:nvPicPr>
          <p:cNvPr id="7" name="Inhaltsplatzhalter 3">
            <a:extLst>
              <a:ext uri="{FF2B5EF4-FFF2-40B4-BE49-F238E27FC236}">
                <a16:creationId xmlns:a16="http://schemas.microsoft.com/office/drawing/2014/main" id="{65F5F5FE-FBCA-49CB-82CF-D4CB878E27C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67" b="6467"/>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823665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2E1B8-B77D-4056-B787-26D519075E3E}"/>
              </a:ext>
            </a:extLst>
          </p:cNvPr>
          <p:cNvSpPr>
            <a:spLocks noGrp="1"/>
          </p:cNvSpPr>
          <p:nvPr>
            <p:ph type="title"/>
          </p:nvPr>
        </p:nvSpPr>
        <p:spPr/>
        <p:txBody>
          <a:bodyPr/>
          <a:lstStyle/>
          <a:p>
            <a:r>
              <a:rPr lang="de-DE" dirty="0"/>
              <a:t>Was ist noch offen…?</a:t>
            </a:r>
          </a:p>
        </p:txBody>
      </p:sp>
      <p:sp>
        <p:nvSpPr>
          <p:cNvPr id="5" name="Inhaltsplatzhalter 4">
            <a:extLst>
              <a:ext uri="{FF2B5EF4-FFF2-40B4-BE49-F238E27FC236}">
                <a16:creationId xmlns:a16="http://schemas.microsoft.com/office/drawing/2014/main" id="{1052ADF1-6873-4158-A95F-9AF8DAF3CC68}"/>
              </a:ext>
            </a:extLst>
          </p:cNvPr>
          <p:cNvSpPr>
            <a:spLocks noGrp="1"/>
          </p:cNvSpPr>
          <p:nvPr>
            <p:ph idx="1"/>
          </p:nvPr>
        </p:nvSpPr>
        <p:spPr/>
        <p:txBody>
          <a:bodyPr/>
          <a:lstStyle/>
          <a:p>
            <a:r>
              <a:rPr lang="de-DE" dirty="0"/>
              <a:t>Fragen?</a:t>
            </a:r>
          </a:p>
          <a:p>
            <a:endParaRPr lang="de-DE" dirty="0"/>
          </a:p>
          <a:p>
            <a:r>
              <a:rPr lang="de-DE" dirty="0"/>
              <a:t>Nun ist Zeit für den Austausch</a:t>
            </a:r>
          </a:p>
        </p:txBody>
      </p:sp>
      <p:pic>
        <p:nvPicPr>
          <p:cNvPr id="7" name="Inhaltsplatzhalter 3">
            <a:extLst>
              <a:ext uri="{FF2B5EF4-FFF2-40B4-BE49-F238E27FC236}">
                <a16:creationId xmlns:a16="http://schemas.microsoft.com/office/drawing/2014/main" id="{00BF7A06-C29B-41B5-A4EC-03FCD92504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074291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F0911-1ED2-43AD-84E0-2CB8B3AEC7D1}"/>
              </a:ext>
            </a:extLst>
          </p:cNvPr>
          <p:cNvSpPr>
            <a:spLocks noGrp="1"/>
          </p:cNvSpPr>
          <p:nvPr>
            <p:ph type="title"/>
          </p:nvPr>
        </p:nvSpPr>
        <p:spPr/>
        <p:txBody>
          <a:bodyPr/>
          <a:lstStyle/>
          <a:p>
            <a:r>
              <a:rPr lang="de-DE" dirty="0"/>
              <a:t>Vielen Dank!</a:t>
            </a:r>
          </a:p>
        </p:txBody>
      </p:sp>
    </p:spTree>
    <p:extLst>
      <p:ext uri="{BB962C8B-B14F-4D97-AF65-F5344CB8AC3E}">
        <p14:creationId xmlns:p14="http://schemas.microsoft.com/office/powerpoint/2010/main" val="80608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CDBEE-ABB6-4D6A-88E7-5781B6CB5E78}"/>
              </a:ext>
            </a:extLst>
          </p:cNvPr>
          <p:cNvSpPr>
            <a:spLocks noGrp="1"/>
          </p:cNvSpPr>
          <p:nvPr>
            <p:ph type="title"/>
          </p:nvPr>
        </p:nvSpPr>
        <p:spPr/>
        <p:txBody>
          <a:bodyPr/>
          <a:lstStyle/>
          <a:p>
            <a:r>
              <a:rPr lang="de-DE" dirty="0"/>
              <a:t>Ich und meine PV-Anlage</a:t>
            </a:r>
          </a:p>
        </p:txBody>
      </p:sp>
      <p:sp>
        <p:nvSpPr>
          <p:cNvPr id="5" name="Inhaltsplatzhalter 4">
            <a:extLst>
              <a:ext uri="{FF2B5EF4-FFF2-40B4-BE49-F238E27FC236}">
                <a16:creationId xmlns:a16="http://schemas.microsoft.com/office/drawing/2014/main" id="{260A4DEB-EDEA-48BC-9512-4625A574F846}"/>
              </a:ext>
            </a:extLst>
          </p:cNvPr>
          <p:cNvSpPr>
            <a:spLocks noGrp="1"/>
          </p:cNvSpPr>
          <p:nvPr>
            <p:ph idx="1"/>
          </p:nvPr>
        </p:nvSpPr>
        <p:spPr/>
        <p:txBody>
          <a:bodyPr/>
          <a:lstStyle/>
          <a:p>
            <a:pPr lvl="1"/>
            <a:r>
              <a:rPr lang="de-DE" dirty="0"/>
              <a:t>Positive Beziehung aufbauen </a:t>
            </a:r>
          </a:p>
          <a:p>
            <a:pPr lvl="1"/>
            <a:r>
              <a:rPr lang="de-DE" dirty="0"/>
              <a:t>PV-Anlage mit anfassen</a:t>
            </a:r>
          </a:p>
          <a:p>
            <a:pPr lvl="1"/>
            <a:r>
              <a:rPr lang="de-DE" dirty="0"/>
              <a:t>Ich, unser Dach, unsere Anlage</a:t>
            </a:r>
          </a:p>
        </p:txBody>
      </p:sp>
      <p:pic>
        <p:nvPicPr>
          <p:cNvPr id="7" name="Inhaltsplatzhalter 3">
            <a:extLst>
              <a:ext uri="{FF2B5EF4-FFF2-40B4-BE49-F238E27FC236}">
                <a16:creationId xmlns:a16="http://schemas.microsoft.com/office/drawing/2014/main" id="{F8DF6F36-39BC-4E0F-BF77-567E1A84CFF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09" b="640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49973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Basiswissen – Komponenten einer PV-Anlage - vereinfacht</a:t>
            </a:r>
          </a:p>
        </p:txBody>
      </p:sp>
      <p:pic>
        <p:nvPicPr>
          <p:cNvPr id="5"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p:blipFill>
        <p:spPr bwMode="auto">
          <a:xfrm>
            <a:off x="587375" y="1857410"/>
            <a:ext cx="7868468" cy="4430182"/>
          </a:xfrm>
          <a:prstGeom prst="rect">
            <a:avLst/>
          </a:prstGeom>
          <a:noFill/>
          <a:ln>
            <a:noFill/>
          </a:ln>
        </p:spPr>
      </p:pic>
      <p:sp>
        <p:nvSpPr>
          <p:cNvPr id="6" name="Ellipse 5"/>
          <p:cNvSpPr>
            <a:spLocks noGrp="1" noRot="1" noMove="1" noResize="1" noEditPoints="1" noAdjustHandles="1" noChangeArrowheads="1" noChangeShapeType="1"/>
          </p:cNvSpPr>
          <p:nvPr/>
        </p:nvSpPr>
        <p:spPr bwMode="auto">
          <a:xfrm>
            <a:off x="8925143" y="1699089"/>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1</a:t>
            </a:r>
            <a:endParaRPr dirty="0">
              <a:latin typeface="Calibri" panose="020F0502020204030204" pitchFamily="34" charset="0"/>
            </a:endParaRPr>
          </a:p>
        </p:txBody>
      </p:sp>
      <p:sp>
        <p:nvSpPr>
          <p:cNvPr id="7" name="Textfeld 6"/>
          <p:cNvSpPr txBox="1">
            <a:spLocks noGrp="1" noRot="1" noMove="1" noResize="1" noEditPoints="1" noAdjustHandles="1" noChangeArrowheads="1" noChangeShapeType="1"/>
          </p:cNvSpPr>
          <p:nvPr/>
        </p:nvSpPr>
        <p:spPr bwMode="auto">
          <a:xfrm>
            <a:off x="9352383" y="1683286"/>
            <a:ext cx="2792288" cy="4708981"/>
          </a:xfrm>
          <a:prstGeom prst="rect">
            <a:avLst/>
          </a:prstGeom>
          <a:noFill/>
        </p:spPr>
        <p:txBody>
          <a:bodyPr wrap="square" rtlCol="0">
            <a:spAutoFit/>
          </a:bodyPr>
          <a:lstStyle/>
          <a:p>
            <a:pPr>
              <a:defRPr/>
            </a:pPr>
            <a:r>
              <a:rPr lang="de-DE" sz="2000" dirty="0">
                <a:latin typeface="Calibri" panose="020F0502020204030204" pitchFamily="34" charset="0"/>
              </a:rPr>
              <a:t>Solargenerator</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Wechselrichter (am besten im Keller)</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Batteriespeicher</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Ladestation für </a:t>
            </a:r>
            <a:endParaRPr dirty="0">
              <a:latin typeface="Calibri" panose="020F0502020204030204" pitchFamily="34" charset="0"/>
            </a:endParaRPr>
          </a:p>
          <a:p>
            <a:pPr>
              <a:defRPr/>
            </a:pPr>
            <a:r>
              <a:rPr lang="de-DE" sz="2000" dirty="0">
                <a:latin typeface="Calibri" panose="020F0502020204030204" pitchFamily="34" charset="0"/>
              </a:rPr>
              <a:t>das E-Auto</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Stromzähler für </a:t>
            </a:r>
            <a:endParaRPr dirty="0">
              <a:latin typeface="Calibri" panose="020F0502020204030204" pitchFamily="34" charset="0"/>
            </a:endParaRPr>
          </a:p>
          <a:p>
            <a:pPr>
              <a:defRPr/>
            </a:pPr>
            <a:r>
              <a:rPr lang="de-DE" sz="2000" dirty="0">
                <a:latin typeface="Calibri" panose="020F0502020204030204" pitchFamily="34" charset="0"/>
              </a:rPr>
              <a:t>Bezug u. Einspeisung</a:t>
            </a:r>
            <a:endParaRPr dirty="0">
              <a:latin typeface="Calibri" panose="020F0502020204030204" pitchFamily="34" charset="0"/>
            </a:endParaRPr>
          </a:p>
          <a:p>
            <a:pPr>
              <a:defRPr/>
            </a:pPr>
            <a:endParaRPr lang="de-DE" sz="2000" dirty="0">
              <a:latin typeface="Calibri" panose="020F0502020204030204" pitchFamily="34" charset="0"/>
            </a:endParaRPr>
          </a:p>
          <a:p>
            <a:pPr>
              <a:defRPr/>
            </a:pPr>
            <a:r>
              <a:rPr lang="de-DE" sz="2000" dirty="0">
                <a:latin typeface="Calibri" panose="020F0502020204030204" pitchFamily="34" charset="0"/>
              </a:rPr>
              <a:t>Anschluss an das öffentliche Netz</a:t>
            </a:r>
            <a:endParaRPr dirty="0">
              <a:latin typeface="Calibri" panose="020F0502020204030204" pitchFamily="34" charset="0"/>
            </a:endParaRPr>
          </a:p>
        </p:txBody>
      </p:sp>
      <p:sp>
        <p:nvSpPr>
          <p:cNvPr id="8" name="Ellipse 7"/>
          <p:cNvSpPr>
            <a:spLocks noGrp="1" noRot="1" noMove="1" noResize="1" noEditPoints="1" noAdjustHandles="1" noChangeArrowheads="1" noChangeShapeType="1"/>
          </p:cNvSpPr>
          <p:nvPr/>
        </p:nvSpPr>
        <p:spPr bwMode="auto">
          <a:xfrm>
            <a:off x="8922863" y="2315157"/>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2</a:t>
            </a:r>
            <a:endParaRPr dirty="0">
              <a:latin typeface="Calibri" panose="020F0502020204030204" pitchFamily="34" charset="0"/>
            </a:endParaRPr>
          </a:p>
        </p:txBody>
      </p:sp>
      <p:sp>
        <p:nvSpPr>
          <p:cNvPr id="9" name="Ellipse 8"/>
          <p:cNvSpPr>
            <a:spLocks noGrp="1" noRot="1" noMove="1" noResize="1" noEditPoints="1" noAdjustHandles="1" noChangeArrowheads="1" noChangeShapeType="1"/>
          </p:cNvSpPr>
          <p:nvPr/>
        </p:nvSpPr>
        <p:spPr bwMode="auto">
          <a:xfrm>
            <a:off x="8933706" y="3233555"/>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3</a:t>
            </a:r>
            <a:endParaRPr dirty="0">
              <a:latin typeface="Calibri" panose="020F0502020204030204" pitchFamily="34" charset="0"/>
            </a:endParaRPr>
          </a:p>
        </p:txBody>
      </p:sp>
      <p:sp>
        <p:nvSpPr>
          <p:cNvPr id="10" name="Ellipse 9"/>
          <p:cNvSpPr>
            <a:spLocks noGrp="1" noRot="1" noMove="1" noResize="1" noEditPoints="1" noAdjustHandles="1" noChangeArrowheads="1" noChangeShapeType="1"/>
          </p:cNvSpPr>
          <p:nvPr/>
        </p:nvSpPr>
        <p:spPr bwMode="auto">
          <a:xfrm>
            <a:off x="8942269" y="3880579"/>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4</a:t>
            </a:r>
            <a:endParaRPr dirty="0">
              <a:latin typeface="Calibri" panose="020F0502020204030204" pitchFamily="34" charset="0"/>
            </a:endParaRPr>
          </a:p>
        </p:txBody>
      </p:sp>
      <p:sp>
        <p:nvSpPr>
          <p:cNvPr id="11" name="Ellipse 10"/>
          <p:cNvSpPr>
            <a:spLocks noGrp="1" noRot="1" noMove="1" noResize="1" noEditPoints="1" noAdjustHandles="1" noChangeArrowheads="1" noChangeShapeType="1"/>
          </p:cNvSpPr>
          <p:nvPr/>
        </p:nvSpPr>
        <p:spPr bwMode="auto">
          <a:xfrm>
            <a:off x="8942269" y="4808642"/>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5</a:t>
            </a:r>
            <a:endParaRPr dirty="0">
              <a:latin typeface="Calibri" panose="020F0502020204030204" pitchFamily="34" charset="0"/>
            </a:endParaRPr>
          </a:p>
        </p:txBody>
      </p:sp>
      <p:sp>
        <p:nvSpPr>
          <p:cNvPr id="12" name="Ellipse 11"/>
          <p:cNvSpPr>
            <a:spLocks noGrp="1" noRot="1" noMove="1" noResize="1" noEditPoints="1" noAdjustHandles="1" noChangeArrowheads="1" noChangeShapeType="1"/>
          </p:cNvSpPr>
          <p:nvPr/>
        </p:nvSpPr>
        <p:spPr bwMode="auto">
          <a:xfrm>
            <a:off x="8942269" y="5723024"/>
            <a:ext cx="349322" cy="365125"/>
          </a:xfrm>
          <a:prstGeom prst="ellipse">
            <a:avLst/>
          </a:prstGeom>
          <a:solidFill>
            <a:srgbClr val="F0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200" b="1" dirty="0">
                <a:latin typeface="Calibri" panose="020F0502020204030204" pitchFamily="34" charset="0"/>
                <a:cs typeface="Calibri"/>
              </a:rPr>
              <a:t>6</a:t>
            </a:r>
            <a:endParaRPr dirty="0">
              <a:latin typeface="Calibri" panose="020F0502020204030204" pitchFamily="34" charset="0"/>
            </a:endParaRPr>
          </a:p>
        </p:txBody>
      </p:sp>
      <p:sp>
        <p:nvSpPr>
          <p:cNvPr id="14" name="Textfeld 13"/>
          <p:cNvSpPr txBox="1"/>
          <p:nvPr/>
        </p:nvSpPr>
        <p:spPr>
          <a:xfrm>
            <a:off x="5967285" y="6312630"/>
            <a:ext cx="2909804" cy="307777"/>
          </a:xfrm>
          <a:prstGeom prst="rect">
            <a:avLst/>
          </a:prstGeom>
          <a:noFill/>
        </p:spPr>
        <p:txBody>
          <a:bodyPr wrap="square" rtlCol="0">
            <a:spAutoFit/>
          </a:bodyPr>
          <a:lstStyle/>
          <a:p>
            <a:r>
              <a:rPr lang="de-DE" sz="1400" dirty="0"/>
              <a:t>Quelle: Verbraucherzentrale NRW</a:t>
            </a:r>
          </a:p>
        </p:txBody>
      </p:sp>
    </p:spTree>
    <p:extLst>
      <p:ext uri="{BB962C8B-B14F-4D97-AF65-F5344CB8AC3E}">
        <p14:creationId xmlns:p14="http://schemas.microsoft.com/office/powerpoint/2010/main" val="360747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C6D99-F6A7-4E24-8827-08B2BC45F324}"/>
              </a:ext>
            </a:extLst>
          </p:cNvPr>
          <p:cNvSpPr>
            <a:spLocks noGrp="1"/>
          </p:cNvSpPr>
          <p:nvPr>
            <p:ph type="title"/>
          </p:nvPr>
        </p:nvSpPr>
        <p:spPr/>
        <p:txBody>
          <a:bodyPr/>
          <a:lstStyle/>
          <a:p>
            <a:r>
              <a:rPr lang="de-DE" dirty="0"/>
              <a:t>Ja, es lohnt sich!</a:t>
            </a:r>
          </a:p>
        </p:txBody>
      </p:sp>
      <p:sp>
        <p:nvSpPr>
          <p:cNvPr id="3" name="Inhaltsplatzhalter 2">
            <a:extLst>
              <a:ext uri="{FF2B5EF4-FFF2-40B4-BE49-F238E27FC236}">
                <a16:creationId xmlns:a16="http://schemas.microsoft.com/office/drawing/2014/main" id="{DABE171E-0B12-4166-8AD2-B80FF767658D}"/>
              </a:ext>
            </a:extLst>
          </p:cNvPr>
          <p:cNvSpPr>
            <a:spLocks noGrp="1"/>
          </p:cNvSpPr>
          <p:nvPr>
            <p:ph idx="1"/>
          </p:nvPr>
        </p:nvSpPr>
        <p:spPr/>
        <p:txBody>
          <a:bodyPr/>
          <a:lstStyle/>
          <a:p>
            <a:r>
              <a:rPr lang="de-DE" dirty="0"/>
              <a:t>Wir investieren in die Zukunft</a:t>
            </a:r>
          </a:p>
          <a:p>
            <a:r>
              <a:rPr lang="de-DE" dirty="0"/>
              <a:t>Es rechnet sich (moralisch, finanziell)</a:t>
            </a:r>
          </a:p>
          <a:p>
            <a:r>
              <a:rPr lang="de-DE" dirty="0"/>
              <a:t>Wir tun was fürs Klima (uns) </a:t>
            </a:r>
          </a:p>
          <a:p>
            <a:endParaRPr lang="de-DE" dirty="0"/>
          </a:p>
          <a:p>
            <a:endParaRPr lang="de-DE" dirty="0"/>
          </a:p>
        </p:txBody>
      </p:sp>
      <p:pic>
        <p:nvPicPr>
          <p:cNvPr id="8" name="Bildplatzhalter 7">
            <a:extLst>
              <a:ext uri="{FF2B5EF4-FFF2-40B4-BE49-F238E27FC236}">
                <a16:creationId xmlns:a16="http://schemas.microsoft.com/office/drawing/2014/main" id="{CE8FAECF-3D4B-423E-80DB-DDCAED5EF6C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002" b="1002"/>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690128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4204B-5A0A-4AEB-9652-6A9F551570B3}"/>
              </a:ext>
            </a:extLst>
          </p:cNvPr>
          <p:cNvSpPr>
            <a:spLocks noGrp="1"/>
          </p:cNvSpPr>
          <p:nvPr>
            <p:ph type="title"/>
          </p:nvPr>
        </p:nvSpPr>
        <p:spPr/>
        <p:txBody>
          <a:bodyPr/>
          <a:lstStyle/>
          <a:p>
            <a:r>
              <a:rPr lang="de-DE" dirty="0"/>
              <a:t>Was ist Photovoltaik?</a:t>
            </a:r>
          </a:p>
        </p:txBody>
      </p:sp>
      <p:sp>
        <p:nvSpPr>
          <p:cNvPr id="5" name="Inhaltsplatzhalter 4">
            <a:extLst>
              <a:ext uri="{FF2B5EF4-FFF2-40B4-BE49-F238E27FC236}">
                <a16:creationId xmlns:a16="http://schemas.microsoft.com/office/drawing/2014/main" id="{3A663979-E8C6-47AB-9B4E-A3FB6CA6D7C8}"/>
              </a:ext>
            </a:extLst>
          </p:cNvPr>
          <p:cNvSpPr>
            <a:spLocks noGrp="1"/>
          </p:cNvSpPr>
          <p:nvPr>
            <p:ph idx="1"/>
          </p:nvPr>
        </p:nvSpPr>
        <p:spPr/>
        <p:txBody>
          <a:bodyPr/>
          <a:lstStyle/>
          <a:p>
            <a:r>
              <a:rPr lang="de-DE" dirty="0"/>
              <a:t>Umwandlung von Licht in Strom</a:t>
            </a:r>
          </a:p>
          <a:p>
            <a:r>
              <a:rPr lang="de-DE" dirty="0"/>
              <a:t>über Solarzellen in PV-Modulen</a:t>
            </a:r>
          </a:p>
          <a:p>
            <a:r>
              <a:rPr lang="de-DE" dirty="0"/>
              <a:t>in Silizium-Solarzellen wird Elektronen-Fluss angeregt</a:t>
            </a:r>
          </a:p>
        </p:txBody>
      </p:sp>
      <p:pic>
        <p:nvPicPr>
          <p:cNvPr id="7" name="Inhaltsplatzhalter 3">
            <a:extLst>
              <a:ext uri="{FF2B5EF4-FFF2-40B4-BE49-F238E27FC236}">
                <a16:creationId xmlns:a16="http://schemas.microsoft.com/office/drawing/2014/main" id="{347B3694-D3C4-4056-947D-3802A8F1395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558878587"/>
      </p:ext>
    </p:extLst>
  </p:cSld>
  <p:clrMapOvr>
    <a:masterClrMapping/>
  </p:clrMapOvr>
</p:sld>
</file>

<file path=ppt/theme/theme1.xml><?xml version="1.0" encoding="utf-8"?>
<a:theme xmlns:a="http://schemas.openxmlformats.org/drawingml/2006/main" name="DBU Zukunkft Zuhause">
  <a:themeElements>
    <a:clrScheme name="DBU">
      <a:dk1>
        <a:sysClr val="windowText" lastClr="000000"/>
      </a:dk1>
      <a:lt1>
        <a:sysClr val="window" lastClr="FFFFFF"/>
      </a:lt1>
      <a:dk2>
        <a:srgbClr val="8DBE48"/>
      </a:dk2>
      <a:lt2>
        <a:srgbClr val="00A4DD"/>
      </a:lt2>
      <a:accent1>
        <a:srgbClr val="00A4DD"/>
      </a:accent1>
      <a:accent2>
        <a:srgbClr val="4C882A"/>
      </a:accent2>
      <a:accent3>
        <a:srgbClr val="8DBE48"/>
      </a:accent3>
      <a:accent4>
        <a:srgbClr val="3D3C3F"/>
      </a:accent4>
      <a:accent5>
        <a:srgbClr val="87858B"/>
      </a:accent5>
      <a:accent6>
        <a:srgbClr val="CBCACC"/>
      </a:accent6>
      <a:hlink>
        <a:srgbClr val="0563C1"/>
      </a:hlink>
      <a:folHlink>
        <a:srgbClr val="954F72"/>
      </a:folHlink>
    </a:clrScheme>
    <a:fontScheme name="DBU">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ster_DBU_Zukunft_Zuhause_v1.potx" id="{17662916-59C2-4A17-9D29-DF37BC9B54FD}" vid="{558EA078-232D-465A-9641-CF53F0692A9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1886</Words>
  <Application>Microsoft Office PowerPoint</Application>
  <PresentationFormat>Breitbild</PresentationFormat>
  <Paragraphs>311</Paragraphs>
  <Slides>53</Slides>
  <Notes>51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53</vt:i4>
      </vt:variant>
    </vt:vector>
  </HeadingPairs>
  <TitlesOfParts>
    <vt:vector size="58" baseType="lpstr">
      <vt:lpstr>Arial</vt:lpstr>
      <vt:lpstr>Calibri</vt:lpstr>
      <vt:lpstr>Open Sans</vt:lpstr>
      <vt:lpstr>Wingdings</vt:lpstr>
      <vt:lpstr>DBU Zukunkft Zuhause</vt:lpstr>
      <vt:lpstr>Solarstrom vom eigenen Dach Wir setzen auf die Sonne! </vt:lpstr>
      <vt:lpstr>PowerPoint-Präsentation</vt:lpstr>
      <vt:lpstr>Mein Beitrag zur Energiewende</vt:lpstr>
      <vt:lpstr>Gedanken zum Sonnenstrom</vt:lpstr>
      <vt:lpstr>Warum Photovoltaik? Sie lohnt sich!</vt:lpstr>
      <vt:lpstr>Ich und meine PV-Anlage</vt:lpstr>
      <vt:lpstr>Basiswissen – Komponenten einer PV-Anlage - vereinfacht</vt:lpstr>
      <vt:lpstr>Ja, es lohnt sich!</vt:lpstr>
      <vt:lpstr>Was ist Photovoltaik?</vt:lpstr>
      <vt:lpstr>Was ist mit Solarwärme?</vt:lpstr>
      <vt:lpstr>Was ist denn mit dem Wirkungsgrad?</vt:lpstr>
      <vt:lpstr>Wechselrichter und Speicher</vt:lpstr>
      <vt:lpstr>Dacheignung – Erträge bei Ausrichtung</vt:lpstr>
      <vt:lpstr>Fokus Süd-Dach war einmal</vt:lpstr>
      <vt:lpstr>Vorteil Ost-West-Dächer</vt:lpstr>
      <vt:lpstr>Was tun bei Beschattung</vt:lpstr>
      <vt:lpstr>Bäume müssen weichen….</vt:lpstr>
      <vt:lpstr>Warum Dach ganz voll machen</vt:lpstr>
      <vt:lpstr>Winter, Schnee – tut nicht weh!</vt:lpstr>
      <vt:lpstr>Mieten statt kaufen? </vt:lpstr>
      <vt:lpstr>Beratung – Firma finden</vt:lpstr>
      <vt:lpstr>Anlage planen Schritt für Schritt</vt:lpstr>
      <vt:lpstr>Solardachkataster und - rechner</vt:lpstr>
      <vt:lpstr>Förderung und Zuschüsse</vt:lpstr>
      <vt:lpstr>Was könnte meine Anlage</vt:lpstr>
      <vt:lpstr>Meine optimale Anlage </vt:lpstr>
      <vt:lpstr>Vorbereitungen - Baustelle</vt:lpstr>
      <vt:lpstr>Baugerüst</vt:lpstr>
      <vt:lpstr>Befestigungen auf dem Dach</vt:lpstr>
      <vt:lpstr>Gute Handwerksarbeit…</vt:lpstr>
      <vt:lpstr>… vom Fachmann</vt:lpstr>
      <vt:lpstr>Module auf Dach bringen</vt:lpstr>
      <vt:lpstr>Es wächst und wächst…</vt:lpstr>
      <vt:lpstr>Kabel – Strom ins Haus bringen</vt:lpstr>
      <vt:lpstr>Mein Kellerkraftwerk</vt:lpstr>
      <vt:lpstr>Batterie – ja oder nein</vt:lpstr>
      <vt:lpstr>Notwendige Anmeldungen</vt:lpstr>
      <vt:lpstr>Bewirtschaftung – Finanzamt</vt:lpstr>
      <vt:lpstr>Wenn Mieter im Haus sind…</vt:lpstr>
      <vt:lpstr>Balkon-Module</vt:lpstr>
      <vt:lpstr>Zukunftsoption Wärmepumpe</vt:lpstr>
      <vt:lpstr>Zukunftsoption E-Fahrzeuge</vt:lpstr>
      <vt:lpstr>Spielerei – meine Solar-App</vt:lpstr>
      <vt:lpstr>Zum Solarstammtisch </vt:lpstr>
      <vt:lpstr>Werde Solarberater </vt:lpstr>
      <vt:lpstr>Meine Stadt beim Wattbewerb</vt:lpstr>
      <vt:lpstr>Wattbewerb – Tabellen</vt:lpstr>
      <vt:lpstr>Werde Energiegenosse </vt:lpstr>
      <vt:lpstr>100% Erneuerbaren Strom </vt:lpstr>
      <vt:lpstr>Ausblick – Taten statt warten!</vt:lpstr>
      <vt:lpstr>Abschluss</vt:lpstr>
      <vt:lpstr>Was ist noch offen…?</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Mehr PV auf die Dächer!</dc:title>
  <dc:creator>Moser, Dr. Peter</dc:creator>
  <cp:lastModifiedBy>Skrypietz, Andreas</cp:lastModifiedBy>
  <cp:revision>185</cp:revision>
  <dcterms:created xsi:type="dcterms:W3CDTF">2022-03-01T08:47:08Z</dcterms:created>
  <dcterms:modified xsi:type="dcterms:W3CDTF">2024-07-12T06:20:52Z</dcterms:modified>
</cp:coreProperties>
</file>