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007" r:id="rId2"/>
    <p:sldId id="1896" r:id="rId3"/>
    <p:sldId id="1916" r:id="rId4"/>
    <p:sldId id="1917" r:id="rId5"/>
    <p:sldId id="1892" r:id="rId6"/>
    <p:sldId id="1920" r:id="rId7"/>
    <p:sldId id="2083" r:id="rId8"/>
    <p:sldId id="2025" r:id="rId9"/>
    <p:sldId id="2012" r:id="rId10"/>
    <p:sldId id="270" r:id="rId11"/>
    <p:sldId id="2071" r:id="rId12"/>
    <p:sldId id="271" r:id="rId13"/>
    <p:sldId id="272" r:id="rId14"/>
    <p:sldId id="273" r:id="rId15"/>
    <p:sldId id="274" r:id="rId16"/>
    <p:sldId id="1915" r:id="rId17"/>
    <p:sldId id="2021" r:id="rId18"/>
    <p:sldId id="2022" r:id="rId19"/>
    <p:sldId id="2026" r:id="rId20"/>
    <p:sldId id="281" r:id="rId21"/>
    <p:sldId id="2100" r:id="rId22"/>
    <p:sldId id="2015" r:id="rId23"/>
    <p:sldId id="2020" r:id="rId24"/>
    <p:sldId id="2027" r:id="rId25"/>
    <p:sldId id="275" r:id="rId26"/>
    <p:sldId id="277" r:id="rId27"/>
    <p:sldId id="278" r:id="rId28"/>
    <p:sldId id="276" r:id="rId29"/>
    <p:sldId id="1901" r:id="rId30"/>
    <p:sldId id="2101" r:id="rId31"/>
    <p:sldId id="2102" r:id="rId32"/>
    <p:sldId id="2103" r:id="rId33"/>
    <p:sldId id="1900" r:id="rId34"/>
    <p:sldId id="292" r:id="rId35"/>
    <p:sldId id="2010" r:id="rId36"/>
    <p:sldId id="267" r:id="rId37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5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61" autoAdjust="0"/>
    <p:restoredTop sz="73200" autoAdjust="0"/>
  </p:normalViewPr>
  <p:slideViewPr>
    <p:cSldViewPr showGuides="1">
      <p:cViewPr varScale="1">
        <p:scale>
          <a:sx n="83" d="100"/>
          <a:sy n="83" d="100"/>
        </p:scale>
        <p:origin x="2184" y="84"/>
      </p:cViewPr>
      <p:guideLst>
        <p:guide orient="horz" pos="3952"/>
        <p:guide pos="3840"/>
      </p:guideLst>
    </p:cSldViewPr>
  </p:slideViewPr>
  <p:outlineViewPr>
    <p:cViewPr>
      <p:scale>
        <a:sx n="33" d="100"/>
        <a:sy n="33" d="100"/>
      </p:scale>
      <p:origin x="0" y="-201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howGuides="1">
      <p:cViewPr varScale="1">
        <p:scale>
          <a:sx n="80" d="100"/>
          <a:sy n="80" d="100"/>
        </p:scale>
        <p:origin x="401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7433B55F-E008-40F9-B6B6-0F100B2A83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187D7B0-6367-4FB8-9498-354B7C696C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FE70B8-4154-41F8-8E77-099A231CA755}" type="datetimeFigureOut">
              <a:rPr lang="de-DE" smtClean="0"/>
              <a:t>08.07.2024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290E17A-3907-419B-9794-DF04254595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35E0504-99FB-4D0A-8B52-3F6620BFAD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031767-3ED1-485F-8882-569E445D08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89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2A3069-429E-4978-9BA8-5F1E753C5CA3}" type="datetimeFigureOut">
              <a:rPr lang="de-DE" smtClean="0"/>
              <a:t>08.07.2024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9525">
            <a:solidFill>
              <a:schemeClr val="accent6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5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506C3-1E1F-446C-AAEF-F2A52B6D779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3951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92075" indent="-92075" algn="l" defTabSz="914400" rtl="0" eaLnBrk="1" latinLnBrk="0" hangingPunct="1">
      <a:buFont typeface="Wingdings" panose="05000000000000000000" pitchFamily="2" charset="2"/>
      <a:buChar char=" "/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182563" indent="-90488" algn="l" defTabSz="914400" rtl="0" eaLnBrk="1" latinLnBrk="0" hangingPunct="1">
      <a:buFont typeface="Wingdings" panose="05000000000000000000" pitchFamily="2" charset="2"/>
      <a:buChar char=" "/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266700" indent="-84138" algn="l" defTabSz="914400" rtl="0" eaLnBrk="1" latinLnBrk="0" hangingPunct="1">
      <a:buFont typeface="Wingdings" panose="05000000000000000000" pitchFamily="2" charset="2"/>
      <a:buChar char=" "/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357188" indent="-90488" algn="l" defTabSz="914400" rtl="0" eaLnBrk="1" latinLnBrk="0" hangingPunct="1">
      <a:buFont typeface="Wingdings" panose="05000000000000000000" pitchFamily="2" charset="2"/>
      <a:buChar char=" "/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449263" indent="-92075" algn="l" defTabSz="914400" rtl="0" eaLnBrk="1" latinLnBrk="0" hangingPunct="1">
      <a:buFont typeface="Wingdings" panose="05000000000000000000" pitchFamily="2" charset="2"/>
      <a:buChar char=" "/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dirty="0"/>
              <a:t>Vom offenen Feuer der Steinzeit zu den ersten Formen von gezielter Beheizung</a:t>
            </a:r>
          </a:p>
          <a:p>
            <a:r>
              <a:rPr lang="de-DE" b="0" dirty="0"/>
              <a:t>Hypokaustum bei Griechen und Römern</a:t>
            </a:r>
          </a:p>
          <a:p>
            <a:r>
              <a:rPr lang="de-DE" dirty="0"/>
              <a:t>Erster Kamin vor ca. 1.000 Jahren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4609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Erdwärmepumpen nutzen das Erdreich als Wärmequelle</a:t>
            </a:r>
          </a:p>
          <a:p>
            <a:r>
              <a:rPr lang="de-DE" dirty="0"/>
              <a:t>Zwei Varianten: Kollektoren zur Wärmeaufnahme oder Sonden, die tiefer eingelassen werden.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5524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Wärmequelle: oberflächennahes Erdreich</a:t>
            </a:r>
          </a:p>
          <a:p>
            <a:r>
              <a:rPr lang="de-DE" dirty="0"/>
              <a:t>Übers Jahr gespeicherte Sonnenwärme wird genutzt</a:t>
            </a:r>
          </a:p>
          <a:p>
            <a:r>
              <a:rPr lang="de-DE" dirty="0"/>
              <a:t>Fläche darf nicht verschattet sein </a:t>
            </a:r>
          </a:p>
          <a:p>
            <a:r>
              <a:rPr lang="de-DE" dirty="0"/>
              <a:t>Keine großen Bäume oder andere Pflanzen</a:t>
            </a:r>
          </a:p>
          <a:p>
            <a:r>
              <a:rPr lang="de-DE" dirty="0"/>
              <a:t>Große Fläche benötigt: ca. 1,5 – 2fache der zu beheizenden Fläche</a:t>
            </a:r>
          </a:p>
          <a:p>
            <a:r>
              <a:rPr lang="de-DE" dirty="0"/>
              <a:t>Verschiebung der Vegetationsperiode möglich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18088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Wärmequelle: tieferes Erdreich bis max. 100 Meter</a:t>
            </a:r>
          </a:p>
          <a:p>
            <a:r>
              <a:rPr lang="de-DE" dirty="0"/>
              <a:t>Ganzjährig stabile Temperaturen um 10°C – 12°C </a:t>
            </a:r>
          </a:p>
          <a:p>
            <a:r>
              <a:rPr lang="de-DE" dirty="0"/>
              <a:t>Teurer als Luftwärmepumpe, aber effizienter</a:t>
            </a:r>
          </a:p>
          <a:p>
            <a:r>
              <a:rPr lang="de-DE" dirty="0"/>
              <a:t>Je nach Region muss eine Genehmigung der örtlichen Behörden eingeholt werden</a:t>
            </a:r>
          </a:p>
          <a:p>
            <a:r>
              <a:rPr lang="de-DE" dirty="0"/>
              <a:t>Fachbüro / Fachfirma für Planung und Ausführung erforderlich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24242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Wärmequelle: Grundwasser</a:t>
            </a:r>
          </a:p>
          <a:p>
            <a:r>
              <a:rPr lang="de-DE" dirty="0"/>
              <a:t>Ähnliche Temperaturverhältnisse 10°C – 12°C ganzjährig</a:t>
            </a:r>
          </a:p>
          <a:p>
            <a:r>
              <a:rPr lang="de-DE" dirty="0"/>
              <a:t>Bohrung oft oberflächennah</a:t>
            </a:r>
          </a:p>
          <a:p>
            <a:r>
              <a:rPr lang="de-DE" dirty="0"/>
              <a:t>Wärmequelle von bester Qualität – effizienteste Variante von Wärmepumpe</a:t>
            </a:r>
          </a:p>
          <a:p>
            <a:r>
              <a:rPr lang="de-DE" dirty="0"/>
              <a:t>Genehmigungspflichtig! 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7671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i="0" dirty="0">
                <a:solidFill>
                  <a:srgbClr val="555555"/>
                </a:solidFill>
                <a:effectLst/>
                <a:latin typeface="Univers45"/>
              </a:rPr>
              <a:t>Sonderfolie - Reserve</a:t>
            </a:r>
          </a:p>
          <a:p>
            <a:r>
              <a:rPr lang="de-DE" b="0" i="0" dirty="0">
                <a:solidFill>
                  <a:srgbClr val="555555"/>
                </a:solidFill>
                <a:effectLst/>
                <a:latin typeface="Univers45"/>
              </a:rPr>
              <a:t>Eine besondere Variante der Wärmequelle für eine Wärmpumpe</a:t>
            </a:r>
          </a:p>
          <a:p>
            <a:r>
              <a:rPr lang="de-DE" b="0" i="0" dirty="0">
                <a:solidFill>
                  <a:srgbClr val="555555"/>
                </a:solidFill>
                <a:effectLst/>
                <a:latin typeface="Univers45"/>
              </a:rPr>
              <a:t>Beim Abkühlen und Einfrieren von Wasser und anderen Dingen wird Wärme freigesetzt – Siehe Rückseite Kühlschrank</a:t>
            </a:r>
          </a:p>
          <a:p>
            <a:r>
              <a:rPr lang="de-DE" b="0" i="0" dirty="0">
                <a:solidFill>
                  <a:srgbClr val="555555"/>
                </a:solidFill>
                <a:effectLst/>
                <a:latin typeface="Univers45"/>
              </a:rPr>
              <a:t>Diese Wärme nutzt die Wärmepumpe als Wärmequelle</a:t>
            </a:r>
          </a:p>
          <a:p>
            <a:r>
              <a:rPr lang="de-DE" b="0" i="0" dirty="0">
                <a:solidFill>
                  <a:srgbClr val="555555"/>
                </a:solidFill>
                <a:effectLst/>
                <a:latin typeface="Univers45"/>
              </a:rPr>
              <a:t>Das Wasser befindet sich in einer speziellen Zisterne</a:t>
            </a:r>
          </a:p>
          <a:p>
            <a:r>
              <a:rPr lang="de-DE" b="0" i="0" dirty="0">
                <a:solidFill>
                  <a:srgbClr val="555555"/>
                </a:solidFill>
                <a:effectLst/>
                <a:latin typeface="Univers45"/>
              </a:rPr>
              <a:t>Am Ende des Winters ist alles gefroren</a:t>
            </a:r>
          </a:p>
          <a:p>
            <a:r>
              <a:rPr lang="de-DE" b="0" i="0" dirty="0">
                <a:solidFill>
                  <a:srgbClr val="555555"/>
                </a:solidFill>
                <a:effectLst/>
                <a:latin typeface="Univers45"/>
              </a:rPr>
              <a:t>Beim Kühlen im Sommer taut es wieder auf, da Wärme zugeführt wird</a:t>
            </a:r>
          </a:p>
          <a:p>
            <a:r>
              <a:rPr lang="de-DE" b="0" i="0" dirty="0">
                <a:solidFill>
                  <a:srgbClr val="555555"/>
                </a:solidFill>
                <a:effectLst/>
                <a:latin typeface="Univers45"/>
              </a:rPr>
              <a:t>Lösung für effiziente Neubauten oder sehr gut modernisierte Bestandsgebäude</a:t>
            </a:r>
          </a:p>
          <a:p>
            <a:r>
              <a:rPr lang="de-DE" b="0" i="0" dirty="0">
                <a:solidFill>
                  <a:srgbClr val="555555"/>
                </a:solidFill>
                <a:effectLst/>
                <a:latin typeface="Univers45"/>
              </a:rPr>
              <a:t>10m³ Wasser entsprechen ungefähr 110 Liter Heizöl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93815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Dieser WP Typ kombiniert als Wärmequelle ein PV-Modul mit einem Luft-Wärmetauscher an der Unterseite des Moduls</a:t>
            </a:r>
          </a:p>
          <a:p>
            <a:r>
              <a:rPr lang="de-DE" dirty="0"/>
              <a:t>2,25 m² PV auf der Oberseite, Unterseite 19m² Oberfläche für den Luftwärmetauscher</a:t>
            </a:r>
          </a:p>
          <a:p>
            <a:r>
              <a:rPr lang="de-DE" dirty="0"/>
              <a:t>Kühlung durch den Luft-Wärmetauscher steigert die Stromausbeute um bis zu 10%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54970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Eine mögliche Anwendung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99648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Wichtige Voraussetzung: Vorlauftemperatur max. 50°C – 55°C</a:t>
            </a:r>
          </a:p>
          <a:p>
            <a:r>
              <a:rPr lang="de-DE" dirty="0"/>
              <a:t>Ausprobieren im kommenden Winter!</a:t>
            </a:r>
          </a:p>
          <a:p>
            <a:r>
              <a:rPr lang="de-DE" dirty="0"/>
              <a:t>Januar – Februar Vorlauftemperatur auf 50°C einstellen – schauen, ob es warm genug wird</a:t>
            </a:r>
          </a:p>
          <a:p>
            <a:r>
              <a:rPr lang="de-DE" dirty="0"/>
              <a:t>Besser: Vorher energetisch möglichst umfassend sanieren!</a:t>
            </a:r>
          </a:p>
          <a:p>
            <a:r>
              <a:rPr lang="de-DE" dirty="0"/>
              <a:t>Geringer Energiebedarf – einfachere Lösung möglich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35291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Durchschnittstemperaturen 2022</a:t>
            </a:r>
          </a:p>
          <a:p>
            <a:r>
              <a:rPr lang="de-DE" dirty="0"/>
              <a:t>Wetterstation Bad Rothenfelde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506C3-1E1F-446C-AAEF-F2A52B6D7791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13491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Wärmepumpe im Bestand:</a:t>
            </a:r>
            <a:br>
              <a:rPr lang="de-DE" dirty="0"/>
            </a:br>
            <a:r>
              <a:rPr lang="de-DE" dirty="0"/>
              <a:t>Entscheidend: Vorlauf der Heizung max. 55°C</a:t>
            </a:r>
          </a:p>
          <a:p>
            <a:r>
              <a:rPr lang="de-DE" dirty="0"/>
              <a:t>Testen! Januar u. Februar Vorlauf auf 55°C oder 50°C einstellen, schauen, ob es warm genug wird</a:t>
            </a:r>
          </a:p>
          <a:p>
            <a:r>
              <a:rPr lang="de-DE" dirty="0"/>
              <a:t>Besser: Gebäude dämmen – dann Wärmepumpe (wird einfacher, kostengünstiger, Wärmepumpe muss weniger arbeiten)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3529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Erste Heizung für Gewächshäuser entwickelt von </a:t>
            </a:r>
            <a:r>
              <a:rPr lang="de-DE" dirty="0" err="1"/>
              <a:t>Mårten</a:t>
            </a:r>
            <a:r>
              <a:rPr lang="de-DE" dirty="0"/>
              <a:t> </a:t>
            </a:r>
            <a:r>
              <a:rPr lang="de-DE" dirty="0" err="1"/>
              <a:t>Triewald</a:t>
            </a:r>
            <a:endParaRPr lang="de-DE" dirty="0"/>
          </a:p>
          <a:p>
            <a:r>
              <a:rPr lang="de-DE" dirty="0"/>
              <a:t>Einsatz im gewerblichen Bereich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63209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Für alle Arten von Wärmepumpen gibt es Regeln für die Aufstellung</a:t>
            </a:r>
          </a:p>
          <a:p>
            <a:r>
              <a:rPr lang="de-DE" dirty="0"/>
              <a:t>Je nach Wärmequelle müssen Genehmigungen vor Ort eingeholt werden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506C3-1E1F-446C-AAEF-F2A52B6D7791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16269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Strom vom eigenen Dach</a:t>
            </a:r>
          </a:p>
          <a:p>
            <a:r>
              <a:rPr lang="de-DE" dirty="0"/>
              <a:t>Das eigene Dach zur Energieversorgung nutzen</a:t>
            </a:r>
          </a:p>
          <a:p>
            <a:r>
              <a:rPr lang="de-DE" dirty="0"/>
              <a:t>Speicher dazu </a:t>
            </a:r>
          </a:p>
          <a:p>
            <a:r>
              <a:rPr lang="de-DE" dirty="0"/>
              <a:t>Pufferspeicher mit Heizstab nachrüsten!</a:t>
            </a:r>
          </a:p>
          <a:p>
            <a:r>
              <a:rPr lang="de-DE" dirty="0"/>
              <a:t>Ein guter Beitrag zur Energiewende und zur Entlastung des eigenen Geldbeutels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8651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Blockheizkraftwerke – BHKW: gleichzeitige Bereitstellung von Strom und Wärme</a:t>
            </a:r>
          </a:p>
          <a:p>
            <a:r>
              <a:rPr lang="de-DE" dirty="0"/>
              <a:t>Interessant bei großem Wärmebedarf – Wärmenetze / große Wohnanlagen</a:t>
            </a:r>
          </a:p>
          <a:p>
            <a:r>
              <a:rPr lang="de-DE" dirty="0"/>
              <a:t>Brennstoffzellen BHKW: aus Wasserstoff und Luft wird Wasser: dabei fließt Strom und Wärme wird freigesetzt. Anspruchsvolle Technik, kostspielig</a:t>
            </a:r>
          </a:p>
          <a:p>
            <a:r>
              <a:rPr lang="de-DE" dirty="0"/>
              <a:t>Woher kommt der Wasserstoff?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36016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Solarthermie: warmes Wasser vom eigenen Dach</a:t>
            </a:r>
          </a:p>
          <a:p>
            <a:r>
              <a:rPr lang="de-DE" dirty="0"/>
              <a:t>Sinnvoll bei großem Bedarf an warmen Wasser</a:t>
            </a:r>
          </a:p>
          <a:p>
            <a:r>
              <a:rPr lang="de-DE" dirty="0"/>
              <a:t>Anspruchsvolle Installation und Wartung</a:t>
            </a:r>
          </a:p>
          <a:p>
            <a:r>
              <a:rPr lang="de-DE" dirty="0"/>
              <a:t>Sinnvoll in Kombination mit einem großen Pufferspeicher</a:t>
            </a:r>
          </a:p>
          <a:p>
            <a:r>
              <a:rPr lang="de-DE" dirty="0"/>
              <a:t>PV und Strom vielfältiger einsetzbar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43710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Biogasanlagen: Wärme sinnvoll für </a:t>
            </a:r>
            <a:r>
              <a:rPr lang="de-DE" dirty="0" err="1"/>
              <a:t>Prozeßwärme</a:t>
            </a:r>
            <a:r>
              <a:rPr lang="de-DE" dirty="0"/>
              <a:t> und Wärmenetze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 "/>
              <a:tabLst/>
              <a:defRPr/>
            </a:pPr>
            <a:r>
              <a:rPr lang="de-DE" dirty="0"/>
              <a:t>Neue Biogasanlagen ab 1.1.2024 nur noch max. 40% Mais- oder Getreideanteile in der Vergärung</a:t>
            </a:r>
          </a:p>
          <a:p>
            <a:endParaRPr lang="de-DE" dirty="0"/>
          </a:p>
          <a:p>
            <a:r>
              <a:rPr lang="de-DE" dirty="0"/>
              <a:t>Holz: zu wertvoll zum Verheizen – CO2 Speicher!</a:t>
            </a:r>
          </a:p>
          <a:p>
            <a:r>
              <a:rPr lang="de-DE" dirty="0"/>
              <a:t>Besser: Zum Bauen verwenden</a:t>
            </a:r>
          </a:p>
          <a:p>
            <a:r>
              <a:rPr lang="de-DE" dirty="0"/>
              <a:t>Anforderungen: </a:t>
            </a:r>
          </a:p>
          <a:p>
            <a:pPr lvl="1"/>
            <a:r>
              <a:rPr lang="de-DE" dirty="0"/>
              <a:t>Pufferspeicher, dimensioniert nach DIN V 18599: 2018-09</a:t>
            </a:r>
          </a:p>
          <a:p>
            <a:pPr lvl="1"/>
            <a:r>
              <a:rPr lang="de-DE" dirty="0"/>
              <a:t>Solarthermische Anlage mit mindestens 0,03 m² Kollektorfläche pro m² Nutzfläche </a:t>
            </a:r>
          </a:p>
          <a:p>
            <a:pPr lvl="1"/>
            <a:r>
              <a:rPr lang="de-DE" dirty="0"/>
              <a:t>Oder PV-Anlage mit mindestens 0,03facher kWh Nennleistung der Nutzfläche; Alternative: die Dachfläche ist zu 100% mit PV belegt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30381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de-DE" dirty="0"/>
              <a:t>Wärmeplanung:</a:t>
            </a:r>
          </a:p>
          <a:p>
            <a:pPr marL="228600" indent="-228600">
              <a:buAutoNum type="arabicPeriod"/>
            </a:pPr>
            <a:r>
              <a:rPr lang="de-DE" dirty="0"/>
              <a:t>Wichtig für Kommunen</a:t>
            </a:r>
          </a:p>
          <a:p>
            <a:pPr marL="228600" indent="-228600">
              <a:buAutoNum type="arabicPeriod"/>
            </a:pPr>
            <a:r>
              <a:rPr lang="de-DE" dirty="0"/>
              <a:t>Sinnvoll, um zu schauen, wo ist was wie umsetzbar</a:t>
            </a:r>
          </a:p>
          <a:p>
            <a:pPr marL="228600" indent="-228600">
              <a:buAutoNum type="arabicPeriod"/>
            </a:pPr>
            <a:r>
              <a:rPr lang="de-DE" dirty="0"/>
              <a:t>Wo gehen Wärmenetze?</a:t>
            </a:r>
          </a:p>
          <a:p>
            <a:pPr marL="228600" indent="-228600">
              <a:buAutoNum type="arabicPeriod"/>
            </a:pPr>
            <a:r>
              <a:rPr lang="de-DE" dirty="0"/>
              <a:t>Wo gehen Wärmepumpen besser?</a:t>
            </a:r>
            <a:br>
              <a:rPr lang="de-DE" dirty="0"/>
            </a:br>
            <a:r>
              <a:rPr lang="de-DE" dirty="0"/>
              <a:t>Wo gibt es Abwärme</a:t>
            </a:r>
          </a:p>
          <a:p>
            <a:pPr marL="228600" indent="-228600">
              <a:buAutoNum type="arabicPeriod"/>
            </a:pPr>
            <a:r>
              <a:rPr lang="de-DE" dirty="0"/>
              <a:t>Etc.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75514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506C3-1E1F-446C-AAEF-F2A52B6D7791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00397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Vom eingesetzten Strom zwischen 20 – 40% Verluste im Elektrolyseur, ca. 15% Verluste für Verdichten oder bis zu 25% fürs Verflüssigen!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10115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Komfortgewinn versus Stromverbrauch</a:t>
            </a:r>
          </a:p>
          <a:p>
            <a:r>
              <a:rPr lang="de-DE" dirty="0"/>
              <a:t>Sinnvolle Anwendungen im Bereich Heizungssteuerung und </a:t>
            </a:r>
            <a:r>
              <a:rPr lang="de-DE"/>
              <a:t>Gebäudeautomation vorhanden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90745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Raumtemperatur absenken – 20°C sollten reichen</a:t>
            </a:r>
          </a:p>
          <a:p>
            <a:pPr lvl="1"/>
            <a:r>
              <a:rPr lang="de-DE" dirty="0"/>
              <a:t>Jedes Grad weniger ~ 6% Energieeinsparung</a:t>
            </a:r>
          </a:p>
          <a:p>
            <a:r>
              <a:rPr lang="de-DE" dirty="0"/>
              <a:t>Räume nach Nutzung heizen</a:t>
            </a:r>
          </a:p>
          <a:p>
            <a:r>
              <a:rPr lang="de-DE" dirty="0"/>
              <a:t>Zugriff auf die Heizung:</a:t>
            </a:r>
          </a:p>
          <a:p>
            <a:pPr lvl="1"/>
            <a:r>
              <a:rPr lang="de-DE" dirty="0"/>
              <a:t>Vorlauftemperatur senken</a:t>
            </a:r>
          </a:p>
          <a:p>
            <a:pPr lvl="1"/>
            <a:r>
              <a:rPr lang="de-DE" dirty="0"/>
              <a:t>Warmwassertemperatur senken, bitte entsprechende Rahmenbedingungen </a:t>
            </a:r>
          </a:p>
          <a:p>
            <a:r>
              <a:rPr lang="de-DE" dirty="0"/>
              <a:t>Effizient lüften:</a:t>
            </a:r>
          </a:p>
          <a:p>
            <a:pPr lvl="1"/>
            <a:r>
              <a:rPr lang="de-DE" dirty="0"/>
              <a:t>Keine Kippstellung der Fenster!</a:t>
            </a:r>
          </a:p>
          <a:p>
            <a:pPr lvl="1"/>
            <a:r>
              <a:rPr lang="de-DE" dirty="0"/>
              <a:t>Querlüftung mit offenen Fenstern – im Winter max. 10 – 15 Minuten!</a:t>
            </a:r>
          </a:p>
          <a:p>
            <a:r>
              <a:rPr lang="de-DE" dirty="0"/>
              <a:t>Wärmeverteilung / Luftzirkulation im Raum nicht behindern</a:t>
            </a:r>
          </a:p>
          <a:p>
            <a:r>
              <a:rPr lang="de-DE" dirty="0"/>
              <a:t>Kurz duschen statt baden</a:t>
            </a:r>
          </a:p>
          <a:p>
            <a:r>
              <a:rPr lang="de-DE" dirty="0"/>
              <a:t>Strom: alles richtig ausschalten! Auch das Licht!</a:t>
            </a:r>
          </a:p>
          <a:p>
            <a:r>
              <a:rPr lang="de-DE" dirty="0"/>
              <a:t>Kühlschrank: wie warm wird er? Evtl. Standort ändern? Temperatur: 5°C reichen aus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5790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dirty="0"/>
              <a:t>Erst ab ca. 1900 erste Zentralheizungen in Wohngebäuden</a:t>
            </a:r>
          </a:p>
          <a:p>
            <a:r>
              <a:rPr lang="de-DE" b="0" dirty="0"/>
              <a:t>Schwerkraftheizungen, Zirkulation nur über das aufsteigende warme Wasser, träge und hohe Temperaturen erforderlich</a:t>
            </a:r>
          </a:p>
          <a:p>
            <a:r>
              <a:rPr lang="de-DE" b="0" dirty="0"/>
              <a:t>1928: erste Umwälzpumpe</a:t>
            </a:r>
          </a:p>
          <a:p>
            <a:r>
              <a:rPr lang="de-DE" b="0" dirty="0"/>
              <a:t>Ab 1970 in D: Zentralheizungen setzen sich durch</a:t>
            </a:r>
          </a:p>
          <a:p>
            <a:r>
              <a:rPr lang="de-DE" b="0" dirty="0"/>
              <a:t>Beginn Ausbau Fernwärme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71175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506C3-1E1F-446C-AAEF-F2A52B6D7791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397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Beheizung: bisher Verbrennung fossiler Energieträger mit hoher Energiedichte und hohen Temperaturen</a:t>
            </a:r>
          </a:p>
          <a:p>
            <a:r>
              <a:rPr lang="de-DE" dirty="0"/>
              <a:t>In Zukunft: Wärmebereitstellung näher an den Temperaturen bei denen wir uns wohlfühlen auf Basis erneuerbarer Energien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1602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Verschiedene Quellen und Techniken stehen zur Verfügung, um unsere Wohngebäude mit Wärme aus erneuerbaren Quellen zu versorgen</a:t>
            </a:r>
          </a:p>
          <a:p>
            <a:r>
              <a:rPr lang="de-DE" dirty="0"/>
              <a:t>Wärmepumpen, angetrieben mit Strom aus Wind und Sonne</a:t>
            </a:r>
          </a:p>
          <a:p>
            <a:r>
              <a:rPr lang="de-DE" dirty="0"/>
              <a:t>Öfen mit Holzbefeuerung</a:t>
            </a:r>
          </a:p>
          <a:p>
            <a:r>
              <a:rPr lang="de-DE" dirty="0"/>
              <a:t>Biogasanlagen, die Wärmenetze speisen</a:t>
            </a:r>
          </a:p>
          <a:p>
            <a:r>
              <a:rPr lang="de-DE" dirty="0"/>
              <a:t>Brennstoffzellen, der Wasserstoff aus Biogas gewonnen wird</a:t>
            </a:r>
          </a:p>
          <a:p>
            <a:r>
              <a:rPr lang="de-DE" dirty="0"/>
              <a:t>…dazu kommen wir jetzt im einzelnen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2986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dirty="0"/>
              <a:t>Für neue Wärmenetze gilt die 65% Pflicht, für bestehende entsprechende Übergangsfristen</a:t>
            </a:r>
          </a:p>
          <a:p>
            <a:r>
              <a:rPr lang="de-DE" b="0" dirty="0"/>
              <a:t>sollte kein Wärmeplan vorliegen: zwischen 01.01.2024 und dem 30.06.2028 darf noch eine fossile Heizung eingebaut werden, Beratungspflicht über mögl. Unwirtschaftlichkeit u. Kosten CO2 Bepreisung! </a:t>
            </a:r>
          </a:p>
          <a:p>
            <a:r>
              <a:rPr lang="de-DE" b="0" dirty="0"/>
              <a:t>ACHTUNG: Wer fossilen Kessel einbaut, muss nachweisen, dass bis 1.1.2029 15%, bis 1.1.2035 30% und ab 1.1.2040 Energie aus 60% </a:t>
            </a:r>
            <a:r>
              <a:rPr lang="de-DE" b="0"/>
              <a:t>EE stammt! </a:t>
            </a:r>
            <a:endParaRPr lang="de-DE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7117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Wärmepumpe – Vermehrungsmaschine</a:t>
            </a:r>
          </a:p>
          <a:p>
            <a:r>
              <a:rPr lang="de-DE" dirty="0"/>
              <a:t>Aus der Umwelt – Luft / Erdreich / Wasser – wird Wärme aufgenommen</a:t>
            </a:r>
          </a:p>
          <a:p>
            <a:r>
              <a:rPr lang="de-DE" dirty="0"/>
              <a:t>Ein Kältemittel erwärmt sich, durch Verdichtung – der Druck wird erhöht – steigt die Temperatur weiter an. </a:t>
            </a:r>
          </a:p>
          <a:p>
            <a:r>
              <a:rPr lang="de-DE" dirty="0"/>
              <a:t>Bis auf das Niveau, was im Haus benötigt wird</a:t>
            </a:r>
          </a:p>
          <a:p>
            <a:r>
              <a:rPr lang="de-DE" dirty="0"/>
              <a:t>Der Druck beim Kältemittel wird gesenkt, es kühlt sich ab und kann wieder Umweltwärme aufnehmen</a:t>
            </a:r>
          </a:p>
          <a:p>
            <a:r>
              <a:rPr lang="de-DE" dirty="0"/>
              <a:t>Strom wird benötigt, damit das Ganze läuft</a:t>
            </a:r>
          </a:p>
          <a:p>
            <a:r>
              <a:rPr lang="de-DE" dirty="0"/>
              <a:t>Einem Teil Strom für den Antrieb sollten drei und mehr Teile Wärme auf der anderen Seite gegenüberstehen – effektive Wärmepumpenanlage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1352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Wärmequelle: Umgebungsluft</a:t>
            </a:r>
          </a:p>
          <a:p>
            <a:r>
              <a:rPr lang="de-DE" dirty="0"/>
              <a:t>Rel. kostengünstige Variante</a:t>
            </a:r>
          </a:p>
          <a:p>
            <a:r>
              <a:rPr lang="de-DE" dirty="0"/>
              <a:t>Herausforderung: längere Phase mit tiefen Temperaturen, ab -5°C und weniger</a:t>
            </a:r>
          </a:p>
          <a:p>
            <a:r>
              <a:rPr lang="de-DE" dirty="0"/>
              <a:t>Außengerät macht Geräusche, aber Geräte mittlerweile recht leise </a:t>
            </a:r>
          </a:p>
          <a:p>
            <a:r>
              <a:rPr lang="de-DE" dirty="0"/>
              <a:t>Aufstellregeln, um Beeinträchtigungen zu vermeiden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3054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Luftwärmepumpe: Kostengünstige Variante der Wärmepumpe</a:t>
            </a:r>
          </a:p>
          <a:p>
            <a:r>
              <a:rPr lang="de-DE" dirty="0"/>
              <a:t>Arbeitet auch bei moderat tiefen Außentemperaturen im Winter effektiv</a:t>
            </a:r>
          </a:p>
          <a:p>
            <a:r>
              <a:rPr lang="de-DE" dirty="0"/>
              <a:t>Geräuschentwicklung kann u.U. Herausforderung sein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3054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tro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AFD07C55-59FF-4CF1-A2AC-DB5C37B7D55C}"/>
              </a:ext>
            </a:extLst>
          </p:cNvPr>
          <p:cNvSpPr/>
          <p:nvPr userDrawn="1"/>
        </p:nvSpPr>
        <p:spPr bwMode="gray">
          <a:xfrm>
            <a:off x="587375" y="5877272"/>
            <a:ext cx="11017250" cy="4325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de-DE" sz="1750">
                <a:solidFill>
                  <a:schemeClr val="bg2"/>
                </a:solidFill>
              </a:rPr>
              <a:t>www.zukunft-zuhause.net</a:t>
            </a:r>
            <a:endParaRPr lang="de-DE" sz="1750" dirty="0">
              <a:solidFill>
                <a:schemeClr val="bg2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57C2997-9C30-4927-83D9-5B58F6E2AD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3431704" y="1448780"/>
            <a:ext cx="5328592" cy="29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0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4396E5-0535-43FB-B602-AA3B809271CA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4CFFBF-67C6-476F-999F-104BB9AD1124}"/>
              </a:ext>
            </a:extLst>
          </p:cNvPr>
          <p:cNvSpPr>
            <a:spLocks noGrp="1"/>
          </p:cNvSpPr>
          <p:nvPr>
            <p:ph sz="half" idx="1"/>
          </p:nvPr>
        </p:nvSpPr>
        <p:spPr bwMode="gray">
          <a:xfrm>
            <a:off x="587375" y="2060574"/>
            <a:ext cx="5364609" cy="421322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8489BB2-5AEE-4356-8B4F-0642D880C00D}"/>
              </a:ext>
            </a:extLst>
          </p:cNvPr>
          <p:cNvSpPr>
            <a:spLocks noGrp="1"/>
          </p:cNvSpPr>
          <p:nvPr>
            <p:ph sz="half" idx="2"/>
          </p:nvPr>
        </p:nvSpPr>
        <p:spPr bwMode="gray">
          <a:xfrm>
            <a:off x="6240015" y="2060575"/>
            <a:ext cx="5364609" cy="421322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9678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DD387-56B0-4783-9D93-270801E0E41C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793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rnauss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F16D94-C9E6-4589-AC32-F199E3BC4DD0}"/>
              </a:ext>
            </a:extLst>
          </p:cNvPr>
          <p:cNvSpPr>
            <a:spLocks noGrp="1"/>
          </p:cNvSpPr>
          <p:nvPr>
            <p:ph type="ctrTitle"/>
          </p:nvPr>
        </p:nvSpPr>
        <p:spPr bwMode="invGray">
          <a:xfrm>
            <a:off x="587375" y="2060575"/>
            <a:ext cx="11017249" cy="1548445"/>
          </a:xfrm>
        </p:spPr>
        <p:txBody>
          <a:bodyPr anchor="b" anchorCtr="0"/>
          <a:lstStyle>
            <a:lvl1pPr algn="ctr"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538E252-C47D-4C4D-8B29-8A840D6134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invGray">
          <a:xfrm>
            <a:off x="587375" y="3681586"/>
            <a:ext cx="11017250" cy="12235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227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46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len D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EA7E8DD-A1BA-4151-9229-99FC6DE129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4331804" y="692696"/>
            <a:ext cx="3528392" cy="193112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AFD48CAC-6639-4F89-828F-3A7A4D7B2822}"/>
              </a:ext>
            </a:extLst>
          </p:cNvPr>
          <p:cNvSpPr/>
          <p:nvPr userDrawn="1"/>
        </p:nvSpPr>
        <p:spPr bwMode="gray">
          <a:xfrm>
            <a:off x="587375" y="5877272"/>
            <a:ext cx="11017250" cy="4325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de-DE" sz="1750">
                <a:solidFill>
                  <a:schemeClr val="bg2"/>
                </a:solidFill>
              </a:rPr>
              <a:t>www.zukunft-zuhause.net</a:t>
            </a:r>
            <a:endParaRPr lang="de-DE" sz="1750" dirty="0">
              <a:solidFill>
                <a:schemeClr val="bg2"/>
              </a:solidFill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77F7A14-316E-4D20-A1D7-67D8D6D987B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87375" y="3429000"/>
            <a:ext cx="11017250" cy="1296144"/>
          </a:xfrm>
        </p:spPr>
        <p:txBody>
          <a:bodyPr/>
          <a:lstStyle>
            <a:lvl1pPr algn="ctr">
              <a:defRPr sz="50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645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000" y="190800"/>
            <a:ext cx="8256277" cy="10779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3697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F16D94-C9E6-4589-AC32-F199E3BC4DD0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587375" y="368660"/>
            <a:ext cx="6912781" cy="1152165"/>
          </a:xfrm>
        </p:spPr>
        <p:txBody>
          <a:bodyPr anchor="b"/>
          <a:lstStyle>
            <a:lvl1pPr algn="l">
              <a:defRPr sz="325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D47A41C-5DDD-4F9E-B0AE-A17B2A0932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8256240" y="570330"/>
            <a:ext cx="3348385" cy="950494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DC0F436-6D9D-4C97-98F0-93C8136A1F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gray">
          <a:xfrm>
            <a:off x="0" y="2744788"/>
            <a:ext cx="12192000" cy="4113212"/>
          </a:xfrm>
          <a:solidFill>
            <a:schemeClr val="accent6"/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10365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CD47A41C-5DDD-4F9E-B0AE-A17B2A0932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8256240" y="570330"/>
            <a:ext cx="3348385" cy="950494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DC0F436-6D9D-4C97-98F0-93C8136A1F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gray">
          <a:xfrm>
            <a:off x="0" y="2312876"/>
            <a:ext cx="12192000" cy="4545124"/>
          </a:xfrm>
          <a:solidFill>
            <a:schemeClr val="accent6"/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2704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F16D94-C9E6-4589-AC32-F199E3BC4DD0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587375" y="3501009"/>
            <a:ext cx="11017250" cy="972108"/>
          </a:xfrm>
        </p:spPr>
        <p:txBody>
          <a:bodyPr anchor="t" anchorCtr="0"/>
          <a:lstStyle>
            <a:lvl1pPr algn="ctr">
              <a:defRPr sz="325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D47A41C-5DDD-4F9E-B0AE-A17B2A0932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8256240" y="570330"/>
            <a:ext cx="3348385" cy="95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8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DC0F436-6D9D-4C97-98F0-93C8136A1F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gray">
          <a:xfrm>
            <a:off x="0" y="0"/>
            <a:ext cx="6096000" cy="6858000"/>
          </a:xfrm>
          <a:solidFill>
            <a:schemeClr val="accent6"/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F16D94-C9E6-4589-AC32-F199E3BC4DD0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6672063" y="2996952"/>
            <a:ext cx="4932561" cy="3276848"/>
          </a:xfrm>
        </p:spPr>
        <p:txBody>
          <a:bodyPr anchor="t" anchorCtr="0"/>
          <a:lstStyle>
            <a:lvl1pPr algn="ctr">
              <a:defRPr sz="325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77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6C5FA593-7C76-4168-AF48-25FE6FF3E5AA}"/>
              </a:ext>
            </a:extLst>
          </p:cNvPr>
          <p:cNvSpPr/>
          <p:nvPr userDrawn="1"/>
        </p:nvSpPr>
        <p:spPr bwMode="gray">
          <a:xfrm>
            <a:off x="609600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F16D94-C9E6-4589-AC32-F199E3BC4DD0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6600057" y="584684"/>
            <a:ext cx="5004568" cy="936141"/>
          </a:xfrm>
        </p:spPr>
        <p:txBody>
          <a:bodyPr anchor="t" anchorCtr="0"/>
          <a:lstStyle>
            <a:lvl1pPr algn="l">
              <a:defRPr sz="325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08BAACD-A963-49AB-B7A6-57781E49CC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383704" y="1916832"/>
            <a:ext cx="5328592" cy="29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99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DC0F436-6D9D-4C97-98F0-93C8136A1F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gray">
          <a:xfrm>
            <a:off x="0" y="0"/>
            <a:ext cx="6096000" cy="6858000"/>
          </a:xfrm>
          <a:solidFill>
            <a:schemeClr val="accent6"/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F16D94-C9E6-4589-AC32-F199E3BC4DD0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6600057" y="584684"/>
            <a:ext cx="5004568" cy="936141"/>
          </a:xfrm>
        </p:spPr>
        <p:txBody>
          <a:bodyPr anchor="t" anchorCtr="0"/>
          <a:lstStyle>
            <a:lvl1pPr algn="l">
              <a:defRPr sz="325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383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059EEF-C28C-44DF-AAD0-F445C19C52C9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82D9E2-3EC3-41E0-8B54-E97A82FED1F8}"/>
              </a:ext>
            </a:extLst>
          </p:cNvPr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680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059EEF-C28C-44DF-AAD0-F445C19C52C9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82D9E2-3EC3-41E0-8B54-E97A82FED1F8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4655839" y="2060574"/>
            <a:ext cx="6948785" cy="42132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Bildplatzhalter 10">
            <a:extLst>
              <a:ext uri="{FF2B5EF4-FFF2-40B4-BE49-F238E27FC236}">
                <a16:creationId xmlns:a16="http://schemas.microsoft.com/office/drawing/2014/main" id="{E42CCF8D-51B0-4238-B228-7BADC9C26F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gray">
          <a:xfrm>
            <a:off x="587374" y="2133599"/>
            <a:ext cx="3744429" cy="4140201"/>
          </a:xfrm>
          <a:solidFill>
            <a:schemeClr val="accent6"/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58345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A6D445F-292B-4DC2-AE1B-C466E0508EB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87375" y="944562"/>
            <a:ext cx="11017250" cy="9002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DA09C3C-CEE2-49EB-A5A9-0A78C7CA74C6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587375" y="2060574"/>
            <a:ext cx="11017250" cy="42132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E54110A-0FED-4626-9C83-F87BD0A7C0C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 bwMode="gray">
          <a:xfrm>
            <a:off x="10056440" y="332657"/>
            <a:ext cx="1548185" cy="43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46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49" r:id="rId2"/>
    <p:sldLayoutId id="2147483656" r:id="rId3"/>
    <p:sldLayoutId id="2147483659" r:id="rId4"/>
    <p:sldLayoutId id="2147483657" r:id="rId5"/>
    <p:sldLayoutId id="2147483661" r:id="rId6"/>
    <p:sldLayoutId id="2147483660" r:id="rId7"/>
    <p:sldLayoutId id="2147483650" r:id="rId8"/>
    <p:sldLayoutId id="2147483662" r:id="rId9"/>
    <p:sldLayoutId id="2147483652" r:id="rId10"/>
    <p:sldLayoutId id="2147483654" r:id="rId11"/>
    <p:sldLayoutId id="2147483664" r:id="rId12"/>
    <p:sldLayoutId id="2147483655" r:id="rId13"/>
    <p:sldLayoutId id="2147483665" r:id="rId14"/>
    <p:sldLayoutId id="2147483667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120000"/>
        </a:lnSpc>
        <a:spcBef>
          <a:spcPts val="0"/>
        </a:spcBef>
        <a:buFont typeface="Wingdings" panose="05000000000000000000" pitchFamily="2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4625" algn="l" defTabSz="914400" rtl="0" eaLnBrk="1" latinLnBrk="0" hangingPunct="1">
        <a:lnSpc>
          <a:spcPct val="120000"/>
        </a:lnSpc>
        <a:spcBef>
          <a:spcPts val="0"/>
        </a:spcBef>
        <a:buFont typeface="Wingdings" panose="05000000000000000000" pitchFamily="2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38163" indent="-182563" algn="l" defTabSz="914400" rtl="0" eaLnBrk="1" latinLnBrk="0" hangingPunct="1">
        <a:lnSpc>
          <a:spcPct val="120000"/>
        </a:lnSpc>
        <a:spcBef>
          <a:spcPts val="0"/>
        </a:spcBef>
        <a:buFont typeface="Wingdings" panose="05000000000000000000" pitchFamily="2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719138" indent="-180975" algn="l" defTabSz="914400" rtl="0" eaLnBrk="1" latinLnBrk="0" hangingPunct="1">
        <a:lnSpc>
          <a:spcPct val="120000"/>
        </a:lnSpc>
        <a:spcBef>
          <a:spcPts val="0"/>
        </a:spcBef>
        <a:buFont typeface="Wingdings" panose="05000000000000000000" pitchFamily="2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893763" indent="-174625" algn="l" defTabSz="914400" rtl="0" eaLnBrk="1" latinLnBrk="0" hangingPunct="1">
        <a:lnSpc>
          <a:spcPct val="120000"/>
        </a:lnSpc>
        <a:spcBef>
          <a:spcPts val="0"/>
        </a:spcBef>
        <a:buFont typeface="Wingdings" panose="05000000000000000000" pitchFamily="2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29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70" userDrawn="1">
          <p15:clr>
            <a:srgbClr val="F26B43"/>
          </p15:clr>
        </p15:guide>
        <p15:guide id="4" pos="7310" userDrawn="1">
          <p15:clr>
            <a:srgbClr val="F26B43"/>
          </p15:clr>
        </p15:guide>
        <p15:guide id="5" orient="horz" pos="3952" userDrawn="1">
          <p15:clr>
            <a:srgbClr val="F26B43"/>
          </p15:clr>
        </p15:guide>
        <p15:guide id="6" pos="3749" userDrawn="1">
          <p15:clr>
            <a:srgbClr val="F26B43"/>
          </p15:clr>
        </p15:guide>
        <p15:guide id="7" pos="3931" userDrawn="1">
          <p15:clr>
            <a:srgbClr val="F26B43"/>
          </p15:clr>
        </p15:guide>
        <p15:guide id="8" orient="horz" pos="595" userDrawn="1">
          <p15:clr>
            <a:srgbClr val="F26B43"/>
          </p15:clr>
        </p15:guide>
        <p15:guide id="9" orient="horz" pos="13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innovation4e.de/2021/02/10/waermepumpen-im-bestand-eine-serie-in-12-folgen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441313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FC63B14F-5AEE-45A2-B466-9B1361697F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908720"/>
            <a:ext cx="7308825" cy="1152165"/>
          </a:xfrm>
        </p:spPr>
        <p:txBody>
          <a:bodyPr/>
          <a:lstStyle/>
          <a:p>
            <a:r>
              <a:rPr lang="de-DE" sz="3200" dirty="0">
                <a:solidFill>
                  <a:schemeClr val="bg2"/>
                </a:solidFill>
              </a:rPr>
              <a:t>Heizen mit erneuerbaren Energien</a:t>
            </a:r>
            <a:br>
              <a:rPr lang="de-DE" sz="3200" dirty="0">
                <a:solidFill>
                  <a:schemeClr val="bg2"/>
                </a:solidFill>
              </a:rPr>
            </a:br>
            <a:r>
              <a:rPr lang="de-DE" sz="2400" dirty="0">
                <a:solidFill>
                  <a:schemeClr val="bg2"/>
                </a:solidFill>
              </a:rPr>
              <a:t>Wie wird mein Ein- oder Zweifamilienhaus klimafreundlich warm?</a:t>
            </a:r>
            <a:br>
              <a:rPr lang="de-DE" sz="2400" dirty="0">
                <a:solidFill>
                  <a:schemeClr val="bg2"/>
                </a:solidFill>
              </a:rPr>
            </a:br>
            <a:endParaRPr lang="de-DE" sz="2400" dirty="0">
              <a:solidFill>
                <a:schemeClr val="bg2"/>
              </a:solidFill>
            </a:endParaRP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4B312B67-218D-4BEF-9A2D-E0B15B2B26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6410516C-9544-4D46-A7D1-2C4EF6E5201D}"/>
              </a:ext>
            </a:extLst>
          </p:cNvPr>
          <p:cNvGrpSpPr/>
          <p:nvPr/>
        </p:nvGrpSpPr>
        <p:grpSpPr>
          <a:xfrm>
            <a:off x="3" y="2744786"/>
            <a:ext cx="12191997" cy="4113214"/>
            <a:chOff x="-12987171" y="8906923"/>
            <a:chExt cx="8117781" cy="2738695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F4679528-7B95-4236-A880-AFBAF41AE5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3920" b="24810"/>
            <a:stretch/>
          </p:blipFill>
          <p:spPr>
            <a:xfrm>
              <a:off x="-12987171" y="8906923"/>
              <a:ext cx="5034060" cy="2738694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1E5C536B-6553-4203-A3F4-EB509BC08F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t="14565" r="15936" b="38376"/>
            <a:stretch/>
          </p:blipFill>
          <p:spPr>
            <a:xfrm>
              <a:off x="-9144009" y="8906924"/>
              <a:ext cx="4274619" cy="2738694"/>
            </a:xfrm>
            <a:prstGeom prst="rect">
              <a:avLst/>
            </a:prstGeom>
          </p:spPr>
        </p:pic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6DDD4B6E-30BA-466C-A0AE-6E87B1E89622}"/>
              </a:ext>
            </a:extLst>
          </p:cNvPr>
          <p:cNvSpPr txBox="1"/>
          <p:nvPr/>
        </p:nvSpPr>
        <p:spPr>
          <a:xfrm>
            <a:off x="6096001" y="5843009"/>
            <a:ext cx="6095999" cy="646331"/>
          </a:xfrm>
          <a:prstGeom prst="rect">
            <a:avLst/>
          </a:prstGeom>
          <a:solidFill>
            <a:srgbClr val="00A4DD">
              <a:alpha val="85098"/>
            </a:srgbClr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Referent*in:</a:t>
            </a:r>
          </a:p>
          <a:p>
            <a:r>
              <a:rPr lang="de-DE" dirty="0">
                <a:solidFill>
                  <a:schemeClr val="bg1"/>
                </a:solidFill>
              </a:rPr>
              <a:t>Institution</a:t>
            </a:r>
          </a:p>
        </p:txBody>
      </p:sp>
    </p:spTree>
    <p:extLst>
      <p:ext uri="{BB962C8B-B14F-4D97-AF65-F5344CB8AC3E}">
        <p14:creationId xmlns:p14="http://schemas.microsoft.com/office/powerpoint/2010/main" val="96754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1C121C-8A7A-4F25-BE04-FFB209D6B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Luftwärmepumpe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DE11C8E-5414-4E36-B127-FFE74FD16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672" y="1844824"/>
            <a:ext cx="5450683" cy="394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7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1C121C-8A7A-4F25-BE04-FFB209D6B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Luftwärmepumpe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BCB6E62E-A760-49B4-B48E-29BD922DF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7368" y="1700808"/>
            <a:ext cx="3168352" cy="3168352"/>
          </a:xfr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6622506-3C20-400D-90E0-774FF70F2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8128" y="1268760"/>
            <a:ext cx="4464496" cy="297514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B1502D0-380E-4D57-8070-5F26CF650F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5732" y="3429001"/>
            <a:ext cx="4480258" cy="314207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E96DB82-596D-4350-B665-46044F2DC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2184" y="3957283"/>
            <a:ext cx="4349235" cy="2900717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22B62583-BFA4-4E4C-9EA1-42D7881CCE76}"/>
              </a:ext>
            </a:extLst>
          </p:cNvPr>
          <p:cNvSpPr txBox="1"/>
          <p:nvPr/>
        </p:nvSpPr>
        <p:spPr>
          <a:xfrm>
            <a:off x="119336" y="6309320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Bilder: Bundesverband Wärmepumpe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F8EEA84-D42C-493D-A990-C347C45D57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7755" y="1394693"/>
            <a:ext cx="3210373" cy="23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3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208E58-8EB6-44F5-9F05-2494AEBE7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Erdwärmepumpe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CC2F36BF-7B9B-4370-AFC0-DF89A11C18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20249" y="3301394"/>
            <a:ext cx="3353091" cy="2298391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49991A2-88AD-4E31-AA82-998D9AFC0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2222" y="1606821"/>
            <a:ext cx="2341101" cy="293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D330887-CC9A-48F1-8DD3-318EAE204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556" y="1316665"/>
            <a:ext cx="2225384" cy="290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8">
            <a:extLst>
              <a:ext uri="{FF2B5EF4-FFF2-40B4-BE49-F238E27FC236}">
                <a16:creationId xmlns:a16="http://schemas.microsoft.com/office/drawing/2014/main" id="{679F498D-D9C2-44AD-A9C1-ECE8D5058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556" y="3878263"/>
            <a:ext cx="3408363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2813">
              <a:spcBef>
                <a:spcPct val="50000"/>
              </a:spcBef>
              <a:defRPr/>
            </a:pPr>
            <a:r>
              <a:rPr lang="de-DE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Erdwärmesonden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D2A0EEAC-3CE5-467E-BF8A-CFCDFDDDE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1752" y="4153198"/>
            <a:ext cx="250666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2813">
              <a:spcBef>
                <a:spcPct val="50000"/>
              </a:spcBef>
              <a:defRPr/>
            </a:pPr>
            <a:r>
              <a:rPr lang="de-DE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Kollektoren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C75AB64-8BFA-4770-B104-CCC5D4683835}"/>
              </a:ext>
            </a:extLst>
          </p:cNvPr>
          <p:cNvSpPr txBox="1"/>
          <p:nvPr/>
        </p:nvSpPr>
        <p:spPr>
          <a:xfrm>
            <a:off x="9132773" y="6492875"/>
            <a:ext cx="33962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Quelle: https://www.baunetzwissen.de</a:t>
            </a:r>
          </a:p>
        </p:txBody>
      </p:sp>
    </p:spTree>
    <p:extLst>
      <p:ext uri="{BB962C8B-B14F-4D97-AF65-F5344CB8AC3E}">
        <p14:creationId xmlns:p14="http://schemas.microsoft.com/office/powerpoint/2010/main" val="186715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7A11C2-3294-456F-BB02-A20CA7DC2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Erdwärmepumpe mit Kollektor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A58CD92-5A5D-4CEE-8F00-AFA6A035D4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4893" y="1690688"/>
            <a:ext cx="2859272" cy="316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Quellbild anzeigen">
            <a:extLst>
              <a:ext uri="{FF2B5EF4-FFF2-40B4-BE49-F238E27FC236}">
                <a16:creationId xmlns:a16="http://schemas.microsoft.com/office/drawing/2014/main" id="{FC8997BA-A96E-48EE-A677-0CFF89D6E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1" y="1580225"/>
            <a:ext cx="5770487" cy="432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49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EC477B-349E-4F14-BB72-C186F28A2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Erdwärmenutzung mittels Sonde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1DA7BA8-388D-487E-A922-384C69A2F6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7297" y="1549688"/>
            <a:ext cx="3497263" cy="3899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585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BB039A-15A8-4155-87EB-4CD0D9F0D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Grundwasser als Wärmequelle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58B7435-142C-49DB-ADD2-B47E03BA08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3068" y="2609119"/>
            <a:ext cx="4181474" cy="350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18853BD-BFAE-412A-BA9E-1C2BC9BFB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839" y="1813860"/>
            <a:ext cx="3910574" cy="481918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053BDCF-F63C-4FBE-BFE2-15FD45F4A848}"/>
              </a:ext>
            </a:extLst>
          </p:cNvPr>
          <p:cNvSpPr txBox="1"/>
          <p:nvPr/>
        </p:nvSpPr>
        <p:spPr>
          <a:xfrm>
            <a:off x="7073625" y="3454102"/>
            <a:ext cx="3240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1167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01EB58-5500-402C-8959-0D8FFBEE6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Heizen mit Eis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C94A29B3-A8DB-48F9-82D1-C7A9D7633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990959"/>
            <a:ext cx="7635688" cy="43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5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F28984-6A91-4663-B257-0ECB83E50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PVT Wärmepumpe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8B21390E-2172-4B88-8887-6288D7082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7375" y="1844824"/>
            <a:ext cx="5426150" cy="270455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6D6363B-080C-43DD-B6DB-BCC2489A8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064" y="1685397"/>
            <a:ext cx="4629796" cy="302340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3EC58E1-F46F-4F61-9FD1-63EE90095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7768" y="4549377"/>
            <a:ext cx="4629796" cy="211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9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F28984-6A91-4663-B257-0ECB83E50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PVT Wärmepumpe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71BB4B4-3197-46CD-AA5F-9DA9CB0D5B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7375" y="1677287"/>
            <a:ext cx="9541073" cy="511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5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E2FEBF1-3538-423D-ADA7-7A4553CA24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Bestandsgebäude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B5EF080-76D7-4425-A0DC-0E40EB4714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264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003F4F-AD45-4AA0-A7ED-CAB85841B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Ursprünge, Entwicklungen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F21E67D-B0BA-4476-BE6C-993F08071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6200" y="2060574"/>
            <a:ext cx="3708425" cy="4213225"/>
          </a:xfrm>
        </p:spPr>
        <p:txBody>
          <a:bodyPr/>
          <a:lstStyle/>
          <a:p>
            <a:r>
              <a:rPr lang="de-DE" dirty="0"/>
              <a:t>vor 800.000 Jahren – erste Feuerstelle</a:t>
            </a:r>
          </a:p>
          <a:p>
            <a:r>
              <a:rPr lang="de-DE" dirty="0"/>
              <a:t>vor 2.000 Jahren - „Hypokaustum“ bei Griechen und Römer </a:t>
            </a:r>
          </a:p>
          <a:p>
            <a:r>
              <a:rPr lang="de-DE" dirty="0"/>
              <a:t>Vor 1.000 Jahren – gezielter Rauchabzug / Kamin</a:t>
            </a: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7E04BFD-D365-4AE1-8AC2-AFF73CF6F2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375" y="1988840"/>
            <a:ext cx="6876777" cy="465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0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B9B79D-2800-45F9-BC00-90A7C3326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Wärmepumpe im Bestand?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D5A46E7B-CA8A-403C-9D0B-F7D2819CEC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690688"/>
            <a:ext cx="5342476" cy="435133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AF36CA5-1724-4E3B-90F4-D0A0A93D67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4271" y="1690689"/>
            <a:ext cx="290089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1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5D6F73-1B77-4E20-B359-58E990171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Knackpunkt: Vorlauftemperatur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460F07-4EB3-49D4-879F-59869EF245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F42B36A-F13A-4328-8A96-F93461576415}"/>
              </a:ext>
            </a:extLst>
          </p:cNvPr>
          <p:cNvSpPr txBox="1"/>
          <p:nvPr/>
        </p:nvSpPr>
        <p:spPr>
          <a:xfrm>
            <a:off x="9771348" y="6519945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Quelle: </a:t>
            </a:r>
            <a:r>
              <a:rPr lang="de-DE" sz="1200" dirty="0" err="1"/>
              <a:t>Meteostat</a:t>
            </a:r>
            <a:endParaRPr lang="de-DE" sz="12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5C3ED16-5F4E-4A7C-A42C-5E8127F4E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74" y="1484784"/>
            <a:ext cx="11604625" cy="509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B9B79D-2800-45F9-BC00-90A7C3326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Wärmepumpe im Bestand?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0CC827-5761-4A24-82EC-35A4541C6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0016" y="3429000"/>
            <a:ext cx="5112568" cy="2917081"/>
          </a:xfrm>
        </p:spPr>
        <p:txBody>
          <a:bodyPr/>
          <a:lstStyle/>
          <a:p>
            <a:r>
              <a:rPr lang="de-DE" dirty="0"/>
              <a:t>Es funktioniert!</a:t>
            </a:r>
          </a:p>
          <a:p>
            <a:r>
              <a:rPr lang="de-DE" dirty="0"/>
              <a:t>56 Gebäude untersucht</a:t>
            </a:r>
          </a:p>
          <a:p>
            <a:r>
              <a:rPr lang="de-DE" dirty="0"/>
              <a:t>50°C – 55°C Vorlauftemperatur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6F27B57-FDCA-4CCC-A762-608212618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60" y="1844824"/>
            <a:ext cx="3975672" cy="458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6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5A8463-3881-47D3-BB6B-E55452C6D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Blog: Wärmepumpen im Bestand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DA0F86-CB53-462F-8A0F-B31C74FD4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862" y="1700213"/>
            <a:ext cx="11017250" cy="4213225"/>
          </a:xfrm>
        </p:spPr>
        <p:txBody>
          <a:bodyPr/>
          <a:lstStyle/>
          <a:p>
            <a:r>
              <a:rPr lang="de-DE" dirty="0"/>
              <a:t>Marek Miara, Fraunhofer ISE </a:t>
            </a:r>
          </a:p>
          <a:p>
            <a:r>
              <a:rPr lang="de-DE" dirty="0">
                <a:hlinkClick r:id="rId3"/>
              </a:rPr>
              <a:t>https://blog.innovation4e.de/2021/02/10/waermepumpen-im-bestand-eine-serie-in-12-folgen/</a:t>
            </a:r>
            <a:r>
              <a:rPr lang="de-DE" dirty="0"/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41909BB-3643-4E86-A125-FAC8CA28E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824" y="2665401"/>
            <a:ext cx="7680176" cy="416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5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FDC380F-D6EC-485B-BA44-774E91572E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Alternativen und Ergänzungen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F487750-CB02-4913-9797-8C1A9213B2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443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687222-87FA-41CA-A600-2839E2CDC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Photovoltaik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F3F40E0B-90FC-48F3-ADED-404063EB2C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0703" y="2922973"/>
            <a:ext cx="4289058" cy="266710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7481203-5139-448E-A92C-11C21D1A4D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48136"/>
            <a:ext cx="5620003" cy="374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2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4B425D-9C59-4965-947C-3BA75CE4D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Blockheizkraftwerke - Brennstoffzellen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EA88F98-7B88-4313-B324-08A1D61E1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144" y="1500325"/>
            <a:ext cx="4768638" cy="368774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290B8C7-BDE4-4C03-A421-5F5F9AD056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78" y="2892426"/>
            <a:ext cx="3654650" cy="200614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37433F6-8DE7-413E-B8A8-333FA61371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0228" y="4408239"/>
            <a:ext cx="2992148" cy="219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2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4209FF-4F08-4596-8A8F-4BC108760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Solarthermie</a:t>
            </a:r>
          </a:p>
        </p:txBody>
      </p:sp>
      <p:pic>
        <p:nvPicPr>
          <p:cNvPr id="4" name="Picture 2" descr="\\dbu02-srv\dbu02\ZUK\Projekte\Haus sanieren - profitieren\Modernisierungsbündnisse\Bildmaterial\Solarbilder\IMG_2508.JPG">
            <a:extLst>
              <a:ext uri="{FF2B5EF4-FFF2-40B4-BE49-F238E27FC236}">
                <a16:creationId xmlns:a16="http://schemas.microsoft.com/office/drawing/2014/main" id="{953F4042-2FF2-44CE-A2F9-893C1705D9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83" t="27913" r="68708" b="13544"/>
          <a:stretch/>
        </p:blipFill>
        <p:spPr bwMode="auto">
          <a:xfrm>
            <a:off x="3503712" y="1844824"/>
            <a:ext cx="291004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Inhaltsplatzhalter 5">
            <a:extLst>
              <a:ext uri="{FF2B5EF4-FFF2-40B4-BE49-F238E27FC236}">
                <a16:creationId xmlns:a16="http://schemas.microsoft.com/office/drawing/2014/main" id="{BCEE93B1-8438-4517-AFE0-2336C17B61D7}"/>
              </a:ext>
            </a:extLst>
          </p:cNvPr>
          <p:cNvSpPr txBox="1">
            <a:spLocks/>
          </p:cNvSpPr>
          <p:nvPr/>
        </p:nvSpPr>
        <p:spPr bwMode="gray">
          <a:xfrm>
            <a:off x="7392144" y="1700213"/>
            <a:ext cx="3420393" cy="42132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97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17462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825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Zählt als Quelle für 65% erneuerbarer Energien</a:t>
            </a:r>
          </a:p>
          <a:p>
            <a:r>
              <a:rPr lang="de-DE" dirty="0"/>
              <a:t>Warmwasserbedarf?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82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90CC43-772D-4BB0-897B-E57B060FF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Biomasse und Heizen mit Holz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11EFAE0-07AA-433C-B914-467D52F791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454" y="2575688"/>
            <a:ext cx="4931546" cy="2465773"/>
          </a:xfrm>
        </p:spPr>
      </p:pic>
      <p:pic>
        <p:nvPicPr>
          <p:cNvPr id="6" name="Picture 2" descr="\\dbu02-srv\dbu02\DBU-Projekte-Veroeff\DBU-Bildmaterial\ZUK\Bildverlag_AdobeStock_Fotolia\7_Energie_Strom_Gas_Öl_Heizen_Haus_Bauen\Fotolia_38634310_XL_© Jörg Lantelme - Fotolia.jpg">
            <a:extLst>
              <a:ext uri="{FF2B5EF4-FFF2-40B4-BE49-F238E27FC236}">
                <a16:creationId xmlns:a16="http://schemas.microsoft.com/office/drawing/2014/main" id="{9332EA28-CFB6-4B49-A64A-049DBD5A8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08" r="38768"/>
          <a:stretch/>
        </p:blipFill>
        <p:spPr bwMode="auto">
          <a:xfrm>
            <a:off x="7307649" y="1588824"/>
            <a:ext cx="3204966" cy="475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77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0E6EF2-B818-4620-AA45-753357309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Kommunale Wärmeplanung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3D5C8AD-A4AA-4869-8E79-844BD70E9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1124744"/>
            <a:ext cx="6903076" cy="5324272"/>
          </a:xfrm>
          <a:prstGeom prst="rect">
            <a:avLst/>
          </a:prstGeom>
        </p:spPr>
      </p:pic>
      <p:sp>
        <p:nvSpPr>
          <p:cNvPr id="5" name="Inhaltsplatzhalter 5">
            <a:extLst>
              <a:ext uri="{FF2B5EF4-FFF2-40B4-BE49-F238E27FC236}">
                <a16:creationId xmlns:a16="http://schemas.microsoft.com/office/drawing/2014/main" id="{C27E3B7E-C51A-45FC-B8E6-F4CBB57B13CF}"/>
              </a:ext>
            </a:extLst>
          </p:cNvPr>
          <p:cNvSpPr txBox="1">
            <a:spLocks/>
          </p:cNvSpPr>
          <p:nvPr/>
        </p:nvSpPr>
        <p:spPr bwMode="gray">
          <a:xfrm>
            <a:off x="7680176" y="1322387"/>
            <a:ext cx="4439816" cy="42132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97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17462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825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Ab 100.000 Einwohner*innen bis 30.06.2026</a:t>
            </a:r>
          </a:p>
          <a:p>
            <a:r>
              <a:rPr lang="de-DE" dirty="0"/>
              <a:t>Bis 100.000 Einwohner*innen bis 30.06.2028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807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4D2EE4-CAB9-479E-AA9A-B3166ADF3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4352" y="5877272"/>
            <a:ext cx="2700313" cy="792088"/>
          </a:xfrm>
        </p:spPr>
        <p:txBody>
          <a:bodyPr/>
          <a:lstStyle/>
          <a:p>
            <a:pPr marL="0" indent="0">
              <a:buNone/>
            </a:pPr>
            <a:r>
              <a:rPr lang="de-DE" sz="1050" dirty="0"/>
              <a:t>Quelle: </a:t>
            </a:r>
            <a:r>
              <a:rPr lang="de-DE" sz="1050" dirty="0" err="1"/>
              <a:t>Holger.Ellgaard</a:t>
            </a:r>
            <a:r>
              <a:rPr lang="de-DE" sz="1050" dirty="0"/>
              <a:t> - Eigenes Werk, CC BY-SA 3.0, </a:t>
            </a:r>
            <a:r>
              <a:rPr lang="de-DE" sz="1050" dirty="0">
                <a:hlinkClick r:id="rId3"/>
              </a:rPr>
              <a:t>https://commons.wikimedia.org/w/index.php?curid=4413139</a:t>
            </a:r>
            <a:r>
              <a:rPr lang="de-DE" sz="1050" dirty="0"/>
              <a:t> 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AB82BF8-82E7-4134-ACF0-E76AD4083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dirty="0"/>
              <a:t>Warmwasserheizung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08254C8-CA27-452F-9757-66860D2D35E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400" y="1162366"/>
            <a:ext cx="7777486" cy="569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8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164C37-AF29-45BD-907B-4DCF18158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Hybridheizung 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E1EC1C-C28E-4FAC-837D-7DD27478E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Kombination aus bestehender Heizung (Öl-, Gas- oder Holz) + Wärmepumpe</a:t>
            </a:r>
          </a:p>
          <a:p>
            <a:r>
              <a:rPr lang="de-DE" dirty="0"/>
              <a:t>Wärmepumpe hat Vorrang </a:t>
            </a:r>
          </a:p>
          <a:p>
            <a:r>
              <a:rPr lang="de-DE" dirty="0"/>
              <a:t>Öl- oder Gasgeräte müssen Brennwertgeräte sein</a:t>
            </a:r>
          </a:p>
          <a:p>
            <a:r>
              <a:rPr lang="de-DE" dirty="0"/>
              <a:t>Gemeinsame Steuerung, die von außen – fernansprechbar – gesteuert werden kann</a:t>
            </a:r>
          </a:p>
        </p:txBody>
      </p:sp>
    </p:spTree>
    <p:extLst>
      <p:ext uri="{BB962C8B-B14F-4D97-AF65-F5344CB8AC3E}">
        <p14:creationId xmlns:p14="http://schemas.microsoft.com/office/powerpoint/2010/main" val="160485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164C37-AF29-45BD-907B-4DCF18158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Hybridheizung II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E1EC1C-C28E-4FAC-837D-7DD27478E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Kombination aus solarthermischer Anlage + alte Heizung auf Basis von Öl, Gas oder Holz</a:t>
            </a:r>
          </a:p>
          <a:p>
            <a:r>
              <a:rPr lang="de-DE" dirty="0"/>
              <a:t>Solarthermische Anlage muss mindestens 0,07 m² pro m² Nutzfläche haben: 140 m² Nutzfläche = 9,8m² Kollektorfläche [gilt für Ein- und Zweifamilienhäuser] </a:t>
            </a:r>
          </a:p>
          <a:p>
            <a:r>
              <a:rPr lang="de-DE" dirty="0"/>
              <a:t>Bei Mehrfamilienhäusern: mindestens 0,06m²</a:t>
            </a:r>
          </a:p>
          <a:p>
            <a:r>
              <a:rPr lang="de-DE" dirty="0"/>
              <a:t>Bei Vakuumröhrenkollektoren 20% geringere Fläche erforderlich </a:t>
            </a:r>
          </a:p>
          <a:p>
            <a:r>
              <a:rPr lang="de-DE" u="sng" dirty="0"/>
              <a:t>WICHTIG: Die Öl-, Gas- oder Holzheizung muss 60% der bereitgestellten Wärme aus Biomasse oder Wasserstoff gewinnen!</a:t>
            </a:r>
          </a:p>
        </p:txBody>
      </p:sp>
    </p:spTree>
    <p:extLst>
      <p:ext uri="{BB962C8B-B14F-4D97-AF65-F5344CB8AC3E}">
        <p14:creationId xmlns:p14="http://schemas.microsoft.com/office/powerpoint/2010/main" val="179061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BDD252-7D71-4CF3-92E0-9C637DDFA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Stromdirektheizung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8325ADA-8E8B-4175-ADC9-EA626001B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Stromdirektheizung darf in Bestandsgebäuden eingebaut werden, wenn der Energieverbrauch 30% unter dem eines vergleichbaren Neubaus liegt (KfW 70 Haus)</a:t>
            </a:r>
          </a:p>
          <a:p>
            <a:r>
              <a:rPr lang="de-DE" dirty="0"/>
              <a:t>Bestandsgebäude mit Heizungssystem auf Wasserbasis: Energieverbrauch muss 45% unter dem eines vergleichbaren Neubaus liegen (KfW 55 Haus)</a:t>
            </a:r>
          </a:p>
          <a:p>
            <a:r>
              <a:rPr lang="de-DE" dirty="0"/>
              <a:t>Ausnahmen:</a:t>
            </a:r>
          </a:p>
          <a:p>
            <a:r>
              <a:rPr lang="de-DE" dirty="0"/>
              <a:t>Gebäude wird mit einer Einzelraumstromdirektheizung beheizt</a:t>
            </a:r>
          </a:p>
          <a:p>
            <a:r>
              <a:rPr lang="de-DE" dirty="0"/>
              <a:t>Zweifamilienhaus und Eigentümer*in wohnt im Haus</a:t>
            </a:r>
          </a:p>
        </p:txBody>
      </p:sp>
    </p:spTree>
    <p:extLst>
      <p:ext uri="{BB962C8B-B14F-4D97-AF65-F5344CB8AC3E}">
        <p14:creationId xmlns:p14="http://schemas.microsoft.com/office/powerpoint/2010/main" val="169484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51CCBE-BF3A-49F1-9DC6-EE3926FFF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H</a:t>
            </a:r>
            <a:r>
              <a:rPr lang="de-DE" sz="2400" baseline="-25000" dirty="0"/>
              <a:t>2</a:t>
            </a:r>
            <a:r>
              <a:rPr lang="de-DE" sz="2400"/>
              <a:t> </a:t>
            </a:r>
            <a:r>
              <a:rPr lang="de-DE" dirty="0"/>
              <a:t>in der Wärmeversorgung?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A02ECDE-997C-4087-A115-42A53F061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Hoher Aufwand H</a:t>
            </a:r>
            <a:r>
              <a:rPr lang="de-DE" baseline="-25000" dirty="0"/>
              <a:t>2</a:t>
            </a:r>
            <a:r>
              <a:rPr lang="de-DE" dirty="0"/>
              <a:t> bereitzustellen</a:t>
            </a:r>
          </a:p>
          <a:p>
            <a:r>
              <a:rPr lang="de-DE" dirty="0"/>
              <a:t>Geringere Energiedichte: </a:t>
            </a:r>
          </a:p>
          <a:p>
            <a:pPr lvl="1"/>
            <a:r>
              <a:rPr lang="de-DE" dirty="0"/>
              <a:t>1 m³ H</a:t>
            </a:r>
            <a:r>
              <a:rPr lang="de-DE" baseline="-25000" dirty="0"/>
              <a:t>2</a:t>
            </a:r>
            <a:r>
              <a:rPr lang="de-DE" dirty="0"/>
              <a:t> ~ 3,5 kWh Wärme / 1 m³ Erdgas ~ 10 kWh Wärme</a:t>
            </a:r>
          </a:p>
          <a:p>
            <a:r>
              <a:rPr lang="de-DE" dirty="0"/>
              <a:t>Umrüsten der Gasnetze</a:t>
            </a:r>
          </a:p>
          <a:p>
            <a:r>
              <a:rPr lang="de-DE" dirty="0"/>
              <a:t>Einbau H</a:t>
            </a:r>
            <a:r>
              <a:rPr lang="de-DE" baseline="-25000" dirty="0"/>
              <a:t>2</a:t>
            </a:r>
            <a:r>
              <a:rPr lang="de-DE" dirty="0"/>
              <a:t> Ready Heizungen</a:t>
            </a:r>
          </a:p>
          <a:p>
            <a:r>
              <a:rPr lang="de-DE" dirty="0"/>
              <a:t>Erste Geräte verfügbar – Umrüstbar ab Januar 2026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051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26A016-87B7-4885-B503-F2139EFB9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Smart Home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D4F550-454B-4C90-A9A4-04041A88D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6281" y="2060574"/>
            <a:ext cx="2988344" cy="4213225"/>
          </a:xfrm>
        </p:spPr>
        <p:txBody>
          <a:bodyPr/>
          <a:lstStyle/>
          <a:p>
            <a:r>
              <a:rPr lang="de-DE" dirty="0"/>
              <a:t>Komfort</a:t>
            </a:r>
          </a:p>
          <a:p>
            <a:r>
              <a:rPr lang="de-DE" dirty="0"/>
              <a:t>Energieeinsparung</a:t>
            </a:r>
          </a:p>
          <a:p>
            <a:r>
              <a:rPr lang="de-DE" dirty="0"/>
              <a:t>Bedienung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B2003B1-9928-4D14-9E3C-D005D8732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04" y="2047320"/>
            <a:ext cx="7006734" cy="397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05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A0BDE5-D281-45B9-8A4E-737A2B60F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Energiesparen ohne große Investitionen 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06474EC-09C5-4397-B2F3-93C0DBA77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386" y="1628800"/>
            <a:ext cx="10411158" cy="4320480"/>
          </a:xfrm>
        </p:spPr>
        <p:txBody>
          <a:bodyPr/>
          <a:lstStyle/>
          <a:p>
            <a:r>
              <a:rPr lang="de-DE" dirty="0"/>
              <a:t>20°C Raumtemperatur</a:t>
            </a:r>
          </a:p>
          <a:p>
            <a:r>
              <a:rPr lang="de-DE" dirty="0"/>
              <a:t>Jedes Grad weniger ~ 6% Energieeinsparung</a:t>
            </a:r>
          </a:p>
          <a:p>
            <a:r>
              <a:rPr lang="de-DE" dirty="0"/>
              <a:t>Räume nach Nutzung heizen</a:t>
            </a:r>
          </a:p>
          <a:p>
            <a:r>
              <a:rPr lang="de-DE" dirty="0"/>
              <a:t>Nach Möglichkeit:</a:t>
            </a:r>
          </a:p>
          <a:p>
            <a:pPr lvl="1"/>
            <a:r>
              <a:rPr lang="de-DE" sz="2000" dirty="0"/>
              <a:t>Vorlauftemperatur Heizung absenken</a:t>
            </a:r>
          </a:p>
          <a:p>
            <a:pPr lvl="1"/>
            <a:r>
              <a:rPr lang="de-DE" sz="2000" dirty="0"/>
              <a:t>Evtl. Warmwassertemperatur absenken</a:t>
            </a:r>
          </a:p>
          <a:p>
            <a:pPr lvl="1"/>
            <a:r>
              <a:rPr lang="de-DE" sz="2000" dirty="0"/>
              <a:t>Nachtabschaltung programmieren</a:t>
            </a:r>
          </a:p>
          <a:p>
            <a:r>
              <a:rPr lang="de-DE" dirty="0"/>
              <a:t>Effizient lüften</a:t>
            </a:r>
          </a:p>
          <a:p>
            <a:pPr lvl="1"/>
            <a:r>
              <a:rPr lang="de-DE" sz="2000" dirty="0"/>
              <a:t>Querlüftung mit offenen Fenstern – keine Kippstellung!</a:t>
            </a:r>
          </a:p>
          <a:p>
            <a:pPr lvl="1"/>
            <a:r>
              <a:rPr lang="de-DE" dirty="0"/>
              <a:t>Fenster/Türen Dichtheit überprüfen – bei Bedarf abdichten</a:t>
            </a:r>
            <a:endParaRPr lang="de-DE" sz="2000" dirty="0"/>
          </a:p>
          <a:p>
            <a:r>
              <a:rPr lang="de-DE" dirty="0"/>
              <a:t>Wärmeverteilung / Luftzirkulation nicht behindern</a:t>
            </a:r>
          </a:p>
          <a:p>
            <a:r>
              <a:rPr lang="de-DE" dirty="0"/>
              <a:t>Oberste Geschossdecke dämmen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1250FDA-8975-4667-BFDB-18EAE0274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216" y="1572950"/>
            <a:ext cx="3888432" cy="2574061"/>
          </a:xfrm>
          <a:prstGeom prst="rect">
            <a:avLst/>
          </a:prstGeom>
        </p:spPr>
      </p:pic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9EFBA06E-2FA6-4804-9B88-504900FF717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390733" y="4302100"/>
          <a:ext cx="118739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890">
                  <a:extLst>
                    <a:ext uri="{9D8B030D-6E8A-4147-A177-3AD203B41FA5}">
                      <a16:colId xmlns:a16="http://schemas.microsoft.com/office/drawing/2014/main" val="2164990211"/>
                    </a:ext>
                  </a:extLst>
                </a:gridCol>
                <a:gridCol w="806508">
                  <a:extLst>
                    <a:ext uri="{9D8B030D-6E8A-4147-A177-3AD203B41FA5}">
                      <a16:colId xmlns:a16="http://schemas.microsoft.com/office/drawing/2014/main" val="100842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12°C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415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16°C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781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20°C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1557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24°C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3212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28°C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25317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643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1F0911-1ED2-43AD-84E0-2CB8B3AEC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272356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">
            <a:extLst>
              <a:ext uri="{FF2B5EF4-FFF2-40B4-BE49-F238E27FC236}">
                <a16:creationId xmlns:a16="http://schemas.microsoft.com/office/drawing/2014/main" id="{D6F7C49A-494C-402D-93A0-E10D9B1186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660352"/>
            <a:ext cx="7490048" cy="503347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AEC62AE5-948B-46CA-94C1-4A65ED6EE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dirty="0"/>
              <a:t>Moderne Zentralheizungen</a:t>
            </a:r>
          </a:p>
        </p:txBody>
      </p:sp>
      <p:sp>
        <p:nvSpPr>
          <p:cNvPr id="5" name="Inhaltsplatzhalter 3">
            <a:extLst>
              <a:ext uri="{FF2B5EF4-FFF2-40B4-BE49-F238E27FC236}">
                <a16:creationId xmlns:a16="http://schemas.microsoft.com/office/drawing/2014/main" id="{DAE7B11C-2420-4EE5-B0F6-B07A32267FD8}"/>
              </a:ext>
            </a:extLst>
          </p:cNvPr>
          <p:cNvSpPr txBox="1">
            <a:spLocks/>
          </p:cNvSpPr>
          <p:nvPr/>
        </p:nvSpPr>
        <p:spPr bwMode="gray">
          <a:xfrm>
            <a:off x="8472265" y="1655333"/>
            <a:ext cx="3600400" cy="42132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97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17462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825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Ab 1900 erste Zentralheizungen</a:t>
            </a:r>
          </a:p>
          <a:p>
            <a:r>
              <a:rPr lang="de-DE" dirty="0"/>
              <a:t>1928: Umwälzpumpe Wilhelm </a:t>
            </a:r>
            <a:r>
              <a:rPr lang="de-DE" dirty="0" err="1"/>
              <a:t>Opländer</a:t>
            </a:r>
            <a:r>
              <a:rPr lang="de-DE" dirty="0"/>
              <a:t> </a:t>
            </a:r>
          </a:p>
          <a:p>
            <a:r>
              <a:rPr lang="de-DE" dirty="0"/>
              <a:t>Ab 1970 in Wohngebäuden aller Art </a:t>
            </a:r>
          </a:p>
          <a:p>
            <a:r>
              <a:rPr lang="de-DE" dirty="0"/>
              <a:t>Ausbau der Fernwärme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467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in Zukunft heizen?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A873FC2D-4E09-4AA0-911E-7D8F2C803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4192" y="2752528"/>
            <a:ext cx="5733552" cy="287090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2752529"/>
            <a:ext cx="4799199" cy="287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0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445822-8A14-4C92-956F-5E68DC79D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Erneuerbare Wärmeversorgung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002A8A2B-E5E6-40E5-8DDE-A7A35B8A5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1164" y="1805177"/>
            <a:ext cx="2932430" cy="245690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7132CCA-2660-4375-8013-E8BE51EF5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5722" y="4872489"/>
            <a:ext cx="1067884" cy="1394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108A280-83C4-4910-A6EF-ECA43F6D76D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5449" y="4457333"/>
            <a:ext cx="2387515" cy="148516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24CD464-D503-4038-B3BB-B794E764D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2865101"/>
            <a:ext cx="2819444" cy="139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390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AEC62AE5-948B-46CA-94C1-4A65ED6EE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9301"/>
            <a:ext cx="10515600" cy="1325563"/>
          </a:xfrm>
        </p:spPr>
        <p:txBody>
          <a:bodyPr>
            <a:normAutofit/>
          </a:bodyPr>
          <a:lstStyle/>
          <a:p>
            <a:r>
              <a:rPr lang="de-DE" dirty="0"/>
              <a:t>Wärmenetz</a:t>
            </a:r>
          </a:p>
        </p:txBody>
      </p:sp>
      <p:sp>
        <p:nvSpPr>
          <p:cNvPr id="5" name="Inhaltsplatzhalter 3">
            <a:extLst>
              <a:ext uri="{FF2B5EF4-FFF2-40B4-BE49-F238E27FC236}">
                <a16:creationId xmlns:a16="http://schemas.microsoft.com/office/drawing/2014/main" id="{DAE7B11C-2420-4EE5-B0F6-B07A32267FD8}"/>
              </a:ext>
            </a:extLst>
          </p:cNvPr>
          <p:cNvSpPr txBox="1">
            <a:spLocks/>
          </p:cNvSpPr>
          <p:nvPr/>
        </p:nvSpPr>
        <p:spPr bwMode="gray">
          <a:xfrm>
            <a:off x="7320136" y="1997554"/>
            <a:ext cx="4752529" cy="474381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97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17462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825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Wärme muss zu 65% aus erneuerbaren Quellen stammen</a:t>
            </a:r>
          </a:p>
          <a:p>
            <a:endParaRPr lang="de-DE" sz="2000" dirty="0"/>
          </a:p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  <a:p>
            <a:endParaRPr lang="de-DE" dirty="0"/>
          </a:p>
        </p:txBody>
      </p:sp>
      <p:pic>
        <p:nvPicPr>
          <p:cNvPr id="7" name="Inhaltsplatzhalter 3">
            <a:extLst>
              <a:ext uri="{FF2B5EF4-FFF2-40B4-BE49-F238E27FC236}">
                <a16:creationId xmlns:a16="http://schemas.microsoft.com/office/drawing/2014/main" id="{04697EEB-678D-44B1-9BA8-BE40B422D5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488" y="2096095"/>
            <a:ext cx="5617633" cy="421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9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D2B1363-F169-4BC6-B1EC-16547D00BD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Die Wärmepumpe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B15D06-8926-4EA7-98EE-1203982767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2800" dirty="0"/>
              <a:t>oder</a:t>
            </a:r>
          </a:p>
          <a:p>
            <a:r>
              <a:rPr lang="de-DE" sz="2800" dirty="0"/>
              <a:t>Die Mehrmach-Maschine</a:t>
            </a:r>
          </a:p>
        </p:txBody>
      </p:sp>
    </p:spTree>
    <p:extLst>
      <p:ext uri="{BB962C8B-B14F-4D97-AF65-F5344CB8AC3E}">
        <p14:creationId xmlns:p14="http://schemas.microsoft.com/office/powerpoint/2010/main" val="148147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37D3A83-9A92-495D-BEB2-DA0E1A727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507" y="904991"/>
            <a:ext cx="8204986" cy="583637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3003F4F-AD45-4AA0-A7ED-CAB85841B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937"/>
            <a:ext cx="10515600" cy="893799"/>
          </a:xfrm>
        </p:spPr>
        <p:txBody>
          <a:bodyPr anchor="ctr">
            <a:normAutofit/>
          </a:bodyPr>
          <a:lstStyle/>
          <a:p>
            <a:r>
              <a:rPr lang="de-DE" dirty="0"/>
              <a:t>Wie macht eine Wärmepumpe mehr Wärme? </a:t>
            </a:r>
          </a:p>
        </p:txBody>
      </p:sp>
    </p:spTree>
    <p:extLst>
      <p:ext uri="{BB962C8B-B14F-4D97-AF65-F5344CB8AC3E}">
        <p14:creationId xmlns:p14="http://schemas.microsoft.com/office/powerpoint/2010/main" val="360215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BU Zukunkft Zuhause">
  <a:themeElements>
    <a:clrScheme name="DBU">
      <a:dk1>
        <a:sysClr val="windowText" lastClr="000000"/>
      </a:dk1>
      <a:lt1>
        <a:sysClr val="window" lastClr="FFFFFF"/>
      </a:lt1>
      <a:dk2>
        <a:srgbClr val="8DBE48"/>
      </a:dk2>
      <a:lt2>
        <a:srgbClr val="00A4DD"/>
      </a:lt2>
      <a:accent1>
        <a:srgbClr val="00A4DD"/>
      </a:accent1>
      <a:accent2>
        <a:srgbClr val="4C882A"/>
      </a:accent2>
      <a:accent3>
        <a:srgbClr val="8DBE48"/>
      </a:accent3>
      <a:accent4>
        <a:srgbClr val="3D3C3F"/>
      </a:accent4>
      <a:accent5>
        <a:srgbClr val="87858B"/>
      </a:accent5>
      <a:accent6>
        <a:srgbClr val="CBCACC"/>
      </a:accent6>
      <a:hlink>
        <a:srgbClr val="0563C1"/>
      </a:hlink>
      <a:folHlink>
        <a:srgbClr val="954F72"/>
      </a:folHlink>
    </a:clrScheme>
    <a:fontScheme name="DBU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aster_DBU_Zukunft_Zuhause_v1.potx" id="{17662916-59C2-4A17-9D29-DF37BC9B54FD}" vid="{558EA078-232D-465A-9641-CF53F0692A97}"/>
    </a:ext>
  </a:extLst>
</a:theme>
</file>

<file path=ppt/theme/theme2.xml><?xml version="1.0" encoding="utf-8"?>
<a:theme xmlns:a="http://schemas.openxmlformats.org/drawingml/2006/main" name="Office">
  <a:themeElements>
    <a:clrScheme name="DBU">
      <a:dk1>
        <a:sysClr val="windowText" lastClr="000000"/>
      </a:dk1>
      <a:lt1>
        <a:sysClr val="window" lastClr="FFFFFF"/>
      </a:lt1>
      <a:dk2>
        <a:srgbClr val="8DBE48"/>
      </a:dk2>
      <a:lt2>
        <a:srgbClr val="00A4DD"/>
      </a:lt2>
      <a:accent1>
        <a:srgbClr val="00A4DD"/>
      </a:accent1>
      <a:accent2>
        <a:srgbClr val="4C882A"/>
      </a:accent2>
      <a:accent3>
        <a:srgbClr val="8DBE48"/>
      </a:accent3>
      <a:accent4>
        <a:srgbClr val="3D3C3F"/>
      </a:accent4>
      <a:accent5>
        <a:srgbClr val="87858B"/>
      </a:accent5>
      <a:accent6>
        <a:srgbClr val="CBCACC"/>
      </a:accent6>
      <a:hlink>
        <a:srgbClr val="0563C1"/>
      </a:hlink>
      <a:folHlink>
        <a:srgbClr val="954F72"/>
      </a:folHlink>
    </a:clrScheme>
    <a:fontScheme name="DBU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DBU">
      <a:dk1>
        <a:sysClr val="windowText" lastClr="000000"/>
      </a:dk1>
      <a:lt1>
        <a:sysClr val="window" lastClr="FFFFFF"/>
      </a:lt1>
      <a:dk2>
        <a:srgbClr val="8DBE48"/>
      </a:dk2>
      <a:lt2>
        <a:srgbClr val="00A4DD"/>
      </a:lt2>
      <a:accent1>
        <a:srgbClr val="00A4DD"/>
      </a:accent1>
      <a:accent2>
        <a:srgbClr val="4C882A"/>
      </a:accent2>
      <a:accent3>
        <a:srgbClr val="8DBE48"/>
      </a:accent3>
      <a:accent4>
        <a:srgbClr val="3D3C3F"/>
      </a:accent4>
      <a:accent5>
        <a:srgbClr val="87858B"/>
      </a:accent5>
      <a:accent6>
        <a:srgbClr val="CBCACC"/>
      </a:accent6>
      <a:hlink>
        <a:srgbClr val="0563C1"/>
      </a:hlink>
      <a:folHlink>
        <a:srgbClr val="954F72"/>
      </a:folHlink>
    </a:clrScheme>
    <a:fontScheme name="DBU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PPT_Master_DBU_Zukunft_Zuhause_v1[24]</Template>
  <TotalTime>0</TotalTime>
  <Words>1691</Words>
  <Application>Microsoft Office PowerPoint</Application>
  <PresentationFormat>Breitbild</PresentationFormat>
  <Paragraphs>265</Paragraphs>
  <Slides>36</Slides>
  <Notes>30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1" baseType="lpstr">
      <vt:lpstr>Arial</vt:lpstr>
      <vt:lpstr>Open Sans</vt:lpstr>
      <vt:lpstr>Univers45</vt:lpstr>
      <vt:lpstr>Wingdings</vt:lpstr>
      <vt:lpstr>DBU Zukunkft Zuhause</vt:lpstr>
      <vt:lpstr>Heizen mit erneuerbaren Energien Wie wird mein Ein- oder Zweifamilienhaus klimafreundlich warm? </vt:lpstr>
      <vt:lpstr>Ursprünge, Entwicklungen</vt:lpstr>
      <vt:lpstr>Warmwasserheizung</vt:lpstr>
      <vt:lpstr>Moderne Zentralheizungen</vt:lpstr>
      <vt:lpstr>Wie in Zukunft heizen?</vt:lpstr>
      <vt:lpstr>Erneuerbare Wärmeversorgung</vt:lpstr>
      <vt:lpstr>Wärmenetz</vt:lpstr>
      <vt:lpstr>Die Wärmepumpe</vt:lpstr>
      <vt:lpstr>Wie macht eine Wärmepumpe mehr Wärme? </vt:lpstr>
      <vt:lpstr>Die Luftwärmepumpe</vt:lpstr>
      <vt:lpstr>Die Luftwärmepumpe</vt:lpstr>
      <vt:lpstr>Die Erdwärmepumpe</vt:lpstr>
      <vt:lpstr>Erdwärmepumpe mit Kollektor</vt:lpstr>
      <vt:lpstr>Erdwärmenutzung mittels Sonde</vt:lpstr>
      <vt:lpstr>Grundwasser als Wärmequelle</vt:lpstr>
      <vt:lpstr>Heizen mit Eis</vt:lpstr>
      <vt:lpstr>PVT Wärmepumpe</vt:lpstr>
      <vt:lpstr>PVT Wärmepumpe</vt:lpstr>
      <vt:lpstr>Bestandsgebäude</vt:lpstr>
      <vt:lpstr>Wärmepumpe im Bestand?</vt:lpstr>
      <vt:lpstr>Knackpunkt: Vorlauftemperatur</vt:lpstr>
      <vt:lpstr>Wärmepumpe im Bestand?</vt:lpstr>
      <vt:lpstr>Blog: Wärmepumpen im Bestand</vt:lpstr>
      <vt:lpstr>Alternativen und Ergänzungen</vt:lpstr>
      <vt:lpstr>Photovoltaik</vt:lpstr>
      <vt:lpstr>Blockheizkraftwerke - Brennstoffzellen</vt:lpstr>
      <vt:lpstr>Solarthermie</vt:lpstr>
      <vt:lpstr>Biomasse und Heizen mit Holz</vt:lpstr>
      <vt:lpstr>Kommunale Wärmeplanung</vt:lpstr>
      <vt:lpstr>Hybridheizung I</vt:lpstr>
      <vt:lpstr>Hybridheizung II</vt:lpstr>
      <vt:lpstr>Stromdirektheizung</vt:lpstr>
      <vt:lpstr>H2 in der Wärmeversorgung?</vt:lpstr>
      <vt:lpstr>Smart Home</vt:lpstr>
      <vt:lpstr>Energiesparen ohne große Investitionen </vt:lpstr>
      <vt:lpstr>Vielen Dank!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>Untertitel der Präsentation</dc:subject>
  <dc:creator>Skrypietz, Andreas</dc:creator>
  <cp:lastModifiedBy>Skrypietz, Andreas</cp:lastModifiedBy>
  <cp:revision>185</cp:revision>
  <cp:lastPrinted>2023-11-22T09:53:43Z</cp:lastPrinted>
  <dcterms:created xsi:type="dcterms:W3CDTF">2022-05-23T07:39:14Z</dcterms:created>
  <dcterms:modified xsi:type="dcterms:W3CDTF">2024-07-08T07:59:14Z</dcterms:modified>
</cp:coreProperties>
</file>