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008" r:id="rId2"/>
    <p:sldId id="2033" r:id="rId3"/>
    <p:sldId id="269" r:id="rId4"/>
    <p:sldId id="2079" r:id="rId5"/>
    <p:sldId id="1800" r:id="rId6"/>
    <p:sldId id="2076" r:id="rId7"/>
    <p:sldId id="2072" r:id="rId8"/>
    <p:sldId id="2080" r:id="rId9"/>
    <p:sldId id="1902" r:id="rId10"/>
    <p:sldId id="1998" r:id="rId11"/>
    <p:sldId id="2075" r:id="rId12"/>
    <p:sldId id="2011" r:id="rId13"/>
    <p:sldId id="2013" r:id="rId14"/>
    <p:sldId id="2077" r:id="rId15"/>
    <p:sldId id="2085" r:id="rId16"/>
    <p:sldId id="2086" r:id="rId17"/>
    <p:sldId id="2001" r:id="rId18"/>
    <p:sldId id="280" r:id="rId19"/>
    <p:sldId id="2071" r:id="rId20"/>
    <p:sldId id="271" r:id="rId21"/>
    <p:sldId id="2082" r:id="rId22"/>
    <p:sldId id="273" r:id="rId23"/>
    <p:sldId id="274" r:id="rId24"/>
    <p:sldId id="1915" r:id="rId25"/>
    <p:sldId id="279" r:id="rId26"/>
    <p:sldId id="2021" r:id="rId27"/>
    <p:sldId id="2083" r:id="rId28"/>
    <p:sldId id="2091" r:id="rId29"/>
    <p:sldId id="287" r:id="rId30"/>
    <p:sldId id="1898" r:id="rId31"/>
    <p:sldId id="289" r:id="rId32"/>
    <p:sldId id="291" r:id="rId33"/>
    <p:sldId id="290" r:id="rId34"/>
    <p:sldId id="2087" r:id="rId35"/>
    <p:sldId id="292" r:id="rId36"/>
    <p:sldId id="2015" r:id="rId37"/>
    <p:sldId id="2078" r:id="rId38"/>
    <p:sldId id="2066" r:id="rId39"/>
    <p:sldId id="1797" r:id="rId40"/>
    <p:sldId id="272" r:id="rId41"/>
    <p:sldId id="2067" r:id="rId42"/>
    <p:sldId id="1794" r:id="rId43"/>
    <p:sldId id="278" r:id="rId44"/>
    <p:sldId id="2010" r:id="rId45"/>
    <p:sldId id="267" r:id="rId46"/>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ser, Dr. Peter" initials="MDP" lastIdx="2" clrIdx="0">
    <p:extLst>
      <p:ext uri="{19B8F6BF-5375-455C-9EA6-DF929625EA0E}">
        <p15:presenceInfo xmlns:p15="http://schemas.microsoft.com/office/powerpoint/2012/main" userId="S-1-5-21-136277217-2946112605-2388680706-31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77214" autoAdjust="0"/>
  </p:normalViewPr>
  <p:slideViewPr>
    <p:cSldViewPr showGuides="1">
      <p:cViewPr varScale="1">
        <p:scale>
          <a:sx n="87" d="100"/>
          <a:sy n="87" d="100"/>
        </p:scale>
        <p:origin x="1482" y="96"/>
      </p:cViewPr>
      <p:guideLst>
        <p:guide orient="horz" pos="395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howGuides="1">
      <p:cViewPr varScale="1">
        <p:scale>
          <a:sx n="86" d="100"/>
          <a:sy n="86" d="100"/>
        </p:scale>
        <p:origin x="386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krypietz\Documents\das%20Haus\TGA\Heizen%20Deutschland%20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48"/>
            <c:spPr>
              <a:solidFill>
                <a:schemeClr val="accent1"/>
              </a:solidFill>
              <a:ln>
                <a:noFill/>
              </a:ln>
              <a:effectLst/>
            </c:spPr>
            <c:extLst>
              <c:ext xmlns:c16="http://schemas.microsoft.com/office/drawing/2014/chart" uri="{C3380CC4-5D6E-409C-BE32-E72D297353CC}">
                <c16:uniqueId val="{00000001-B73C-47A7-8D81-4317FB4E7BFB}"/>
              </c:ext>
            </c:extLst>
          </c:dPt>
          <c:dPt>
            <c:idx val="1"/>
            <c:bubble3D val="0"/>
            <c:explosion val="18"/>
            <c:spPr>
              <a:solidFill>
                <a:schemeClr val="accent2"/>
              </a:solidFill>
              <a:ln>
                <a:noFill/>
              </a:ln>
              <a:effectLst/>
            </c:spPr>
            <c:extLst>
              <c:ext xmlns:c16="http://schemas.microsoft.com/office/drawing/2014/chart" uri="{C3380CC4-5D6E-409C-BE32-E72D297353CC}">
                <c16:uniqueId val="{00000003-B73C-47A7-8D81-4317FB4E7BFB}"/>
              </c:ext>
            </c:extLst>
          </c:dPt>
          <c:dPt>
            <c:idx val="2"/>
            <c:bubble3D val="0"/>
            <c:explosion val="14"/>
            <c:spPr>
              <a:solidFill>
                <a:schemeClr val="accent3"/>
              </a:solidFill>
              <a:ln>
                <a:noFill/>
              </a:ln>
              <a:effectLst/>
            </c:spPr>
            <c:extLst>
              <c:ext xmlns:c16="http://schemas.microsoft.com/office/drawing/2014/chart" uri="{C3380CC4-5D6E-409C-BE32-E72D297353CC}">
                <c16:uniqueId val="{00000005-B73C-47A7-8D81-4317FB4E7BFB}"/>
              </c:ext>
            </c:extLst>
          </c:dPt>
          <c:dPt>
            <c:idx val="3"/>
            <c:bubble3D val="0"/>
            <c:explosion val="13"/>
            <c:spPr>
              <a:solidFill>
                <a:schemeClr val="accent4"/>
              </a:solidFill>
              <a:ln>
                <a:noFill/>
              </a:ln>
              <a:effectLst/>
            </c:spPr>
            <c:extLst>
              <c:ext xmlns:c16="http://schemas.microsoft.com/office/drawing/2014/chart" uri="{C3380CC4-5D6E-409C-BE32-E72D297353CC}">
                <c16:uniqueId val="{00000007-B73C-47A7-8D81-4317FB4E7BFB}"/>
              </c:ext>
            </c:extLst>
          </c:dPt>
          <c:dPt>
            <c:idx val="4"/>
            <c:bubble3D val="0"/>
            <c:explosion val="12"/>
            <c:spPr>
              <a:solidFill>
                <a:schemeClr val="accent5"/>
              </a:solidFill>
              <a:ln>
                <a:noFill/>
              </a:ln>
              <a:effectLst/>
            </c:spPr>
            <c:extLst>
              <c:ext xmlns:c16="http://schemas.microsoft.com/office/drawing/2014/chart" uri="{C3380CC4-5D6E-409C-BE32-E72D297353CC}">
                <c16:uniqueId val="{00000009-B73C-47A7-8D81-4317FB4E7BFB}"/>
              </c:ext>
            </c:extLst>
          </c:dPt>
          <c:dPt>
            <c:idx val="5"/>
            <c:bubble3D val="0"/>
            <c:explosion val="10"/>
            <c:spPr>
              <a:solidFill>
                <a:schemeClr val="accent6"/>
              </a:solidFill>
              <a:ln>
                <a:noFill/>
              </a:ln>
              <a:effectLst/>
            </c:spPr>
            <c:extLst>
              <c:ext xmlns:c16="http://schemas.microsoft.com/office/drawing/2014/chart" uri="{C3380CC4-5D6E-409C-BE32-E72D297353CC}">
                <c16:uniqueId val="{0000000B-B73C-47A7-8D81-4317FB4E7BFB}"/>
              </c:ext>
            </c:extLst>
          </c:dPt>
          <c:val>
            <c:numRef>
              <c:f>Tabelle1!$D$6:$D$11</c:f>
              <c:numCache>
                <c:formatCode>General</c:formatCode>
                <c:ptCount val="6"/>
                <c:pt idx="0">
                  <c:v>47.1</c:v>
                </c:pt>
                <c:pt idx="1">
                  <c:v>29.7</c:v>
                </c:pt>
                <c:pt idx="2">
                  <c:v>5.4</c:v>
                </c:pt>
                <c:pt idx="3">
                  <c:v>3.1</c:v>
                </c:pt>
                <c:pt idx="4">
                  <c:v>5.7</c:v>
                </c:pt>
                <c:pt idx="5">
                  <c:v>8.8000000000000007</c:v>
                </c:pt>
              </c:numCache>
            </c:numRef>
          </c:val>
          <c:extLst>
            <c:ext xmlns:c16="http://schemas.microsoft.com/office/drawing/2014/chart" uri="{C3380CC4-5D6E-409C-BE32-E72D297353CC}">
              <c16:uniqueId val="{0000000C-B73C-47A7-8D81-4317FB4E7BFB}"/>
            </c:ext>
          </c:extLst>
        </c:ser>
        <c:ser>
          <c:idx val="1"/>
          <c:order val="1"/>
          <c:dPt>
            <c:idx val="0"/>
            <c:bubble3D val="0"/>
            <c:spPr>
              <a:solidFill>
                <a:schemeClr val="accent1"/>
              </a:solidFill>
              <a:ln>
                <a:noFill/>
              </a:ln>
              <a:effectLst/>
            </c:spPr>
            <c:extLst>
              <c:ext xmlns:c16="http://schemas.microsoft.com/office/drawing/2014/chart" uri="{C3380CC4-5D6E-409C-BE32-E72D297353CC}">
                <c16:uniqueId val="{0000000E-B73C-47A7-8D81-4317FB4E7BFB}"/>
              </c:ext>
            </c:extLst>
          </c:dPt>
          <c:dPt>
            <c:idx val="1"/>
            <c:bubble3D val="0"/>
            <c:spPr>
              <a:solidFill>
                <a:schemeClr val="accent2"/>
              </a:solidFill>
              <a:ln>
                <a:noFill/>
              </a:ln>
              <a:effectLst/>
            </c:spPr>
            <c:extLst>
              <c:ext xmlns:c16="http://schemas.microsoft.com/office/drawing/2014/chart" uri="{C3380CC4-5D6E-409C-BE32-E72D297353CC}">
                <c16:uniqueId val="{00000010-B73C-47A7-8D81-4317FB4E7BFB}"/>
              </c:ext>
            </c:extLst>
          </c:dPt>
          <c:dPt>
            <c:idx val="2"/>
            <c:bubble3D val="0"/>
            <c:spPr>
              <a:solidFill>
                <a:schemeClr val="accent3"/>
              </a:solidFill>
              <a:ln>
                <a:noFill/>
              </a:ln>
              <a:effectLst/>
            </c:spPr>
            <c:extLst>
              <c:ext xmlns:c16="http://schemas.microsoft.com/office/drawing/2014/chart" uri="{C3380CC4-5D6E-409C-BE32-E72D297353CC}">
                <c16:uniqueId val="{00000012-B73C-47A7-8D81-4317FB4E7BFB}"/>
              </c:ext>
            </c:extLst>
          </c:dPt>
          <c:dPt>
            <c:idx val="3"/>
            <c:bubble3D val="0"/>
            <c:spPr>
              <a:solidFill>
                <a:schemeClr val="accent4"/>
              </a:solidFill>
              <a:ln>
                <a:noFill/>
              </a:ln>
              <a:effectLst/>
            </c:spPr>
            <c:extLst>
              <c:ext xmlns:c16="http://schemas.microsoft.com/office/drawing/2014/chart" uri="{C3380CC4-5D6E-409C-BE32-E72D297353CC}">
                <c16:uniqueId val="{00000014-B73C-47A7-8D81-4317FB4E7BFB}"/>
              </c:ext>
            </c:extLst>
          </c:dPt>
          <c:dPt>
            <c:idx val="4"/>
            <c:bubble3D val="0"/>
            <c:spPr>
              <a:solidFill>
                <a:schemeClr val="accent5"/>
              </a:solidFill>
              <a:ln>
                <a:noFill/>
              </a:ln>
              <a:effectLst/>
            </c:spPr>
            <c:extLst>
              <c:ext xmlns:c16="http://schemas.microsoft.com/office/drawing/2014/chart" uri="{C3380CC4-5D6E-409C-BE32-E72D297353CC}">
                <c16:uniqueId val="{00000016-B73C-47A7-8D81-4317FB4E7BFB}"/>
              </c:ext>
            </c:extLst>
          </c:dPt>
          <c:dPt>
            <c:idx val="5"/>
            <c:bubble3D val="0"/>
            <c:spPr>
              <a:solidFill>
                <a:schemeClr val="accent6"/>
              </a:solidFill>
              <a:ln>
                <a:noFill/>
              </a:ln>
              <a:effectLst/>
            </c:spPr>
            <c:extLst>
              <c:ext xmlns:c16="http://schemas.microsoft.com/office/drawing/2014/chart" uri="{C3380CC4-5D6E-409C-BE32-E72D297353CC}">
                <c16:uniqueId val="{00000018-B73C-47A7-8D81-4317FB4E7BFB}"/>
              </c:ext>
            </c:extLst>
          </c:dPt>
          <c:val>
            <c:numRef>
              <c:f>Tabelle1!$E$6:$E$11</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19-B73C-47A7-8D81-4317FB4E7BF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33B55F-E008-40F9-B6B6-0F100B2A8388}"/>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4187D7B0-6367-4FB8-9498-354B7C696CC4}"/>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CFE70B8-4154-41F8-8E77-099A231CA755}" type="datetimeFigureOut">
              <a:rPr lang="de-DE" smtClean="0"/>
              <a:t>05.07.2024</a:t>
            </a:fld>
            <a:endParaRPr lang="de-DE"/>
          </a:p>
        </p:txBody>
      </p:sp>
      <p:sp>
        <p:nvSpPr>
          <p:cNvPr id="4" name="Fußzeilenplatzhalter 3">
            <a:extLst>
              <a:ext uri="{FF2B5EF4-FFF2-40B4-BE49-F238E27FC236}">
                <a16:creationId xmlns:a16="http://schemas.microsoft.com/office/drawing/2014/main" id="{0290E17A-3907-419B-9794-DF04254595F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35E0504-99FB-4D0A-8B52-3F6620BFAD1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0031767-3ED1-485F-8882-569E445D0886}" type="slidenum">
              <a:rPr lang="de-DE" smtClean="0"/>
              <a:t>‹Nr.›</a:t>
            </a:fld>
            <a:endParaRPr lang="de-DE"/>
          </a:p>
        </p:txBody>
      </p:sp>
    </p:spTree>
    <p:extLst>
      <p:ext uri="{BB962C8B-B14F-4D97-AF65-F5344CB8AC3E}">
        <p14:creationId xmlns:p14="http://schemas.microsoft.com/office/powerpoint/2010/main" val="37089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02A3069-429E-4978-9BA8-5F1E753C5CA3}" type="datetimeFigureOut">
              <a:rPr lang="de-DE" smtClean="0"/>
              <a:t>05.07.2024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9525">
            <a:solidFill>
              <a:schemeClr val="accent6"/>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17506C3-1E1F-446C-AAEF-F2A52B6D7791}" type="slidenum">
              <a:rPr lang="de-DE" smtClean="0"/>
              <a:t>‹Nr.›</a:t>
            </a:fld>
            <a:endParaRPr lang="de-DE"/>
          </a:p>
        </p:txBody>
      </p:sp>
    </p:spTree>
    <p:extLst>
      <p:ext uri="{BB962C8B-B14F-4D97-AF65-F5344CB8AC3E}">
        <p14:creationId xmlns:p14="http://schemas.microsoft.com/office/powerpoint/2010/main" val="2653951408"/>
      </p:ext>
    </p:extLst>
  </p:cSld>
  <p:clrMap bg1="lt1" tx1="dk1" bg2="lt2" tx2="dk2" accent1="accent1" accent2="accent2" accent3="accent3" accent4="accent4" accent5="accent5" accent6="accent6" hlink="hlink" folHlink="folHlink"/>
  <p:notesStyle>
    <a:lvl1pPr marL="92075" indent="-92075" algn="l" defTabSz="914400" rtl="0" eaLnBrk="1" latinLnBrk="0" hangingPunct="1">
      <a:buFont typeface="Wingdings" panose="05000000000000000000" pitchFamily="2" charset="2"/>
      <a:buChar char=" "/>
      <a:defRPr sz="1000" kern="1200">
        <a:solidFill>
          <a:schemeClr val="tx1"/>
        </a:solidFill>
        <a:latin typeface="+mn-lt"/>
        <a:ea typeface="+mn-ea"/>
        <a:cs typeface="+mn-cs"/>
      </a:defRPr>
    </a:lvl1pPr>
    <a:lvl2pPr marL="182563" indent="-90488" algn="l" defTabSz="914400" rtl="0" eaLnBrk="1" latinLnBrk="0" hangingPunct="1">
      <a:buFont typeface="Wingdings" panose="05000000000000000000" pitchFamily="2" charset="2"/>
      <a:buChar char=" "/>
      <a:defRPr sz="1000" kern="1200">
        <a:solidFill>
          <a:schemeClr val="tx1"/>
        </a:solidFill>
        <a:latin typeface="+mn-lt"/>
        <a:ea typeface="+mn-ea"/>
        <a:cs typeface="+mn-cs"/>
      </a:defRPr>
    </a:lvl2pPr>
    <a:lvl3pPr marL="266700" indent="-84138" algn="l" defTabSz="914400" rtl="0" eaLnBrk="1" latinLnBrk="0" hangingPunct="1">
      <a:buFont typeface="Wingdings" panose="05000000000000000000" pitchFamily="2" charset="2"/>
      <a:buChar char=" "/>
      <a:defRPr sz="1000" kern="1200">
        <a:solidFill>
          <a:schemeClr val="tx1"/>
        </a:solidFill>
        <a:latin typeface="+mn-lt"/>
        <a:ea typeface="+mn-ea"/>
        <a:cs typeface="+mn-cs"/>
      </a:defRPr>
    </a:lvl3pPr>
    <a:lvl4pPr marL="357188" indent="-90488" algn="l" defTabSz="914400" rtl="0" eaLnBrk="1" latinLnBrk="0" hangingPunct="1">
      <a:buFont typeface="Wingdings" panose="05000000000000000000" pitchFamily="2" charset="2"/>
      <a:buChar char=" "/>
      <a:defRPr sz="1000" kern="1200">
        <a:solidFill>
          <a:schemeClr val="tx1"/>
        </a:solidFill>
        <a:latin typeface="+mn-lt"/>
        <a:ea typeface="+mn-ea"/>
        <a:cs typeface="+mn-cs"/>
      </a:defRPr>
    </a:lvl4pPr>
    <a:lvl5pPr marL="449263" indent="-92075" algn="l" defTabSz="914400" rtl="0" eaLnBrk="1" latinLnBrk="0" hangingPunct="1">
      <a:buFont typeface="Wingdings" panose="05000000000000000000" pitchFamily="2" charset="2"/>
      <a:buChar char=" "/>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Emotionale Bindung</a:t>
            </a:r>
          </a:p>
          <a:p>
            <a:r>
              <a:rPr lang="de-DE" dirty="0"/>
              <a:t>Erinnerungen</a:t>
            </a:r>
          </a:p>
          <a:p>
            <a:r>
              <a:rPr lang="de-DE" dirty="0"/>
              <a:t>Entspannungen</a:t>
            </a:r>
          </a:p>
          <a:p>
            <a:r>
              <a:rPr lang="de-DE" dirty="0"/>
              <a:t>Wohlfühlen</a:t>
            </a:r>
          </a:p>
          <a:p>
            <a:r>
              <a:rPr lang="de-DE" dirty="0"/>
              <a:t>Behaglichkeit</a:t>
            </a:r>
          </a:p>
          <a:p>
            <a:r>
              <a:rPr lang="de-DE" dirty="0"/>
              <a:t>Geschützt sein</a:t>
            </a:r>
          </a:p>
          <a:p>
            <a:r>
              <a:rPr lang="de-DE" dirty="0"/>
              <a:t>Keine Sorgen</a:t>
            </a:r>
          </a:p>
          <a:p>
            <a:r>
              <a:rPr lang="de-DE" dirty="0"/>
              <a:t>Sicher in die Zukunft schauen zu können</a:t>
            </a:r>
          </a:p>
          <a:p>
            <a:r>
              <a:rPr lang="de-DE" dirty="0"/>
              <a:t>Zur Ruhe kommen….</a:t>
            </a:r>
          </a:p>
          <a:p>
            <a:endParaRPr lang="de-DE" dirty="0"/>
          </a:p>
        </p:txBody>
      </p:sp>
      <p:sp>
        <p:nvSpPr>
          <p:cNvPr id="4" name="Foliennummernplatzhalter 3"/>
          <p:cNvSpPr>
            <a:spLocks noGrp="1"/>
          </p:cNvSpPr>
          <p:nvPr>
            <p:ph type="sldNum" sz="quarter" idx="5"/>
          </p:nvPr>
        </p:nvSpPr>
        <p:spPr/>
        <p:txBody>
          <a:bodyPr/>
          <a:lstStyle/>
          <a:p>
            <a:fld id="{F17506C3-1E1F-446C-AAEF-F2A52B6D7791}" type="slidenum">
              <a:rPr lang="de-DE" smtClean="0"/>
              <a:t>2</a:t>
            </a:fld>
            <a:endParaRPr lang="de-DE"/>
          </a:p>
        </p:txBody>
      </p:sp>
    </p:spTree>
    <p:extLst>
      <p:ext uri="{BB962C8B-B14F-4D97-AF65-F5344CB8AC3E}">
        <p14:creationId xmlns:p14="http://schemas.microsoft.com/office/powerpoint/2010/main" val="1948298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dirty="0"/>
              <a:t>Die Darstellung zeigt prozentuale Jahreserzeugung gegenüber der optimalen Ausrichtung nach Süden (= 100%). </a:t>
            </a:r>
            <a:br>
              <a:rPr lang="de-DE" dirty="0"/>
            </a:br>
            <a:r>
              <a:rPr lang="de-DE" dirty="0"/>
              <a:t>Die Südausrichtung ergibt den maximalen Jahresertrag.</a:t>
            </a:r>
            <a:br>
              <a:rPr lang="de-DE" dirty="0"/>
            </a:br>
            <a:r>
              <a:rPr lang="de-DE" dirty="0"/>
              <a:t>Auch Abweichung von bis zu 40° nach Ost oder West sind noch sehr gut (95%). Die Steilheit des Daches ist mitentscheidend, normale Neigungen sind alle OK.</a:t>
            </a:r>
          </a:p>
          <a:p>
            <a:pPr>
              <a:defRPr/>
            </a:pPr>
            <a:r>
              <a:rPr lang="de-DE" dirty="0"/>
              <a:t>Interessanterweise können auch Norddächer für PV geeignet sein, wenn diese direkt mit bebaut werden. </a:t>
            </a:r>
            <a:br>
              <a:rPr lang="de-DE" dirty="0"/>
            </a:br>
            <a:r>
              <a:rPr lang="de-DE" dirty="0"/>
              <a:t>Insbesondere wenn diese eher flach sind. Bei weniger als 20° Neigung nach Norden liegen die Erträge noch etwa 85-80 %.</a:t>
            </a:r>
          </a:p>
          <a:p>
            <a:pPr>
              <a:defRPr/>
            </a:pPr>
            <a:r>
              <a:rPr lang="de-DE" dirty="0"/>
              <a:t>Fast wichtiger als die optimale Ausrichtung sind Verschattungen. Diese sollten unbedingt vermieden werden. Auch schmale Schatten, wie z.B. von Antennen können zu erheblichen Einbußen bei der PV-Erzeugung führen. Kamine, Bäume, Pfosten, Gauben, Satellitenanlage und Gebäude können also sehr wichtige Faktoren für den Solarertrag sein. Systeme wie Moduloptimierer könne hier helfen, aber nicht zaubern. </a:t>
            </a:r>
            <a:br>
              <a:rPr lang="de-DE" dirty="0"/>
            </a:br>
            <a:br>
              <a:rPr lang="de-DE" dirty="0"/>
            </a:br>
            <a:r>
              <a:rPr lang="de-DE" dirty="0"/>
              <a:t>Wie funktioniert ein Moduloptimierer: </a:t>
            </a:r>
            <a:br>
              <a:rPr lang="de-DE" dirty="0"/>
            </a:br>
            <a:r>
              <a:rPr lang="de-DE" dirty="0"/>
              <a:t>Dieser Leistungsoptimierer steigern den Energieertrag von PV-Anlagen, indem der Punkt der maximalen Leistungsabgabe (MPPT) für jedes Modul einzeln gesucht wird. Dabei wird die Stromstärke, die Spannung und die Temperatur des Moduls bestimmt. Die Daten werden an zentrale Recheneinheiten geschickt, um den optimalen Betriebspunkt eines jeden Moduls zu errechnen und damit die maximale Solarleistung aus dem gesamten String herauszuholen.</a:t>
            </a:r>
          </a:p>
        </p:txBody>
      </p:sp>
      <p:sp>
        <p:nvSpPr>
          <p:cNvPr id="4" name="Foliennummernplatzhalter 3"/>
          <p:cNvSpPr>
            <a:spLocks noGrp="1"/>
          </p:cNvSpPr>
          <p:nvPr>
            <p:ph type="sldNum" sz="quarter" idx="5"/>
          </p:nvPr>
        </p:nvSpPr>
        <p:spPr/>
        <p:txBody>
          <a:bodyPr/>
          <a:lstStyle/>
          <a:p>
            <a:fld id="{400D0AD9-7700-413A-9106-85F70BFDC4EF}" type="slidenum">
              <a:rPr lang="de-DE" smtClean="0"/>
              <a:t>13</a:t>
            </a:fld>
            <a:endParaRPr lang="de-DE"/>
          </a:p>
        </p:txBody>
      </p:sp>
    </p:spTree>
    <p:extLst>
      <p:ext uri="{BB962C8B-B14F-4D97-AF65-F5344CB8AC3E}">
        <p14:creationId xmlns:p14="http://schemas.microsoft.com/office/powerpoint/2010/main" val="320122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7506C3-1E1F-446C-AAEF-F2A52B6D7791}" type="slidenum">
              <a:rPr lang="de-DE" smtClean="0"/>
              <a:t>14</a:t>
            </a:fld>
            <a:endParaRPr lang="de-DE"/>
          </a:p>
        </p:txBody>
      </p:sp>
    </p:spTree>
    <p:extLst>
      <p:ext uri="{BB962C8B-B14F-4D97-AF65-F5344CB8AC3E}">
        <p14:creationId xmlns:p14="http://schemas.microsoft.com/office/powerpoint/2010/main" val="50257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Fossile Energieversorgung</a:t>
            </a:r>
          </a:p>
          <a:p>
            <a:r>
              <a:rPr lang="de-DE" dirty="0"/>
              <a:t>220 Tage im Jahr 20°C warmes Zuhause</a:t>
            </a:r>
          </a:p>
          <a:p>
            <a:endParaRPr lang="de-DE" dirty="0"/>
          </a:p>
        </p:txBody>
      </p:sp>
      <p:sp>
        <p:nvSpPr>
          <p:cNvPr id="4" name="Foliennummernplatzhalter 3"/>
          <p:cNvSpPr>
            <a:spLocks noGrp="1"/>
          </p:cNvSpPr>
          <p:nvPr>
            <p:ph type="sldNum" sz="quarter" idx="5"/>
          </p:nvPr>
        </p:nvSpPr>
        <p:spPr/>
        <p:txBody>
          <a:bodyPr/>
          <a:lstStyle/>
          <a:p>
            <a:fld id="{F17506C3-1E1F-446C-AAEF-F2A52B6D7791}" type="slidenum">
              <a:rPr lang="de-DE" smtClean="0"/>
              <a:t>15</a:t>
            </a:fld>
            <a:endParaRPr lang="de-DE"/>
          </a:p>
        </p:txBody>
      </p:sp>
    </p:spTree>
    <p:extLst>
      <p:ext uri="{BB962C8B-B14F-4D97-AF65-F5344CB8AC3E}">
        <p14:creationId xmlns:p14="http://schemas.microsoft.com/office/powerpoint/2010/main" val="1651061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Wärmepumpe = Vermehrungsmaschine</a:t>
            </a:r>
          </a:p>
          <a:p>
            <a:r>
              <a:rPr lang="de-DE" dirty="0"/>
              <a:t>Macht aus einem Teil Strom möglichst viele Teile Wärme</a:t>
            </a:r>
          </a:p>
          <a:p>
            <a:r>
              <a:rPr lang="de-DE" dirty="0"/>
              <a:t>Beim Betrieb mit Strom aus EE-Quellen klimafreundliche Lösung</a:t>
            </a:r>
          </a:p>
        </p:txBody>
      </p:sp>
      <p:sp>
        <p:nvSpPr>
          <p:cNvPr id="4" name="Foliennummernplatzhalter 3"/>
          <p:cNvSpPr>
            <a:spLocks noGrp="1"/>
          </p:cNvSpPr>
          <p:nvPr>
            <p:ph type="sldNum" sz="quarter" idx="5"/>
          </p:nvPr>
        </p:nvSpPr>
        <p:spPr/>
        <p:txBody>
          <a:bodyPr/>
          <a:lstStyle/>
          <a:p>
            <a:fld id="{B72C0D73-FA0E-4404-BF34-27544E988AA3}" type="slidenum">
              <a:rPr lang="de-DE" smtClean="0"/>
              <a:t>18</a:t>
            </a:fld>
            <a:endParaRPr lang="de-DE"/>
          </a:p>
        </p:txBody>
      </p:sp>
    </p:spTree>
    <p:extLst>
      <p:ext uri="{BB962C8B-B14F-4D97-AF65-F5344CB8AC3E}">
        <p14:creationId xmlns:p14="http://schemas.microsoft.com/office/powerpoint/2010/main" val="854864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Luftwärmepumpe: Kostengünstige Variante der Wärmepumpe</a:t>
            </a:r>
          </a:p>
          <a:p>
            <a:r>
              <a:rPr lang="de-DE" dirty="0"/>
              <a:t>Arbeitet auch bei moderat tiefen Außentemperaturen im Winter effektiv</a:t>
            </a:r>
          </a:p>
          <a:p>
            <a:r>
              <a:rPr lang="de-DE" dirty="0"/>
              <a:t>Geräuschentwicklung kann u.U. Herausforderung sein</a:t>
            </a:r>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19</a:t>
            </a:fld>
            <a:endParaRPr lang="de-DE"/>
          </a:p>
        </p:txBody>
      </p:sp>
    </p:spTree>
    <p:extLst>
      <p:ext uri="{BB962C8B-B14F-4D97-AF65-F5344CB8AC3E}">
        <p14:creationId xmlns:p14="http://schemas.microsoft.com/office/powerpoint/2010/main" val="843054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Erdwärmepumpen nutzen das Erdreich als Wärmequelle</a:t>
            </a:r>
          </a:p>
          <a:p>
            <a:r>
              <a:rPr lang="de-DE" dirty="0"/>
              <a:t>Zwei Varianten: Kollektoren zur Wärmeaufnahme oder Sonden, die tiefer eingelassen werden. </a:t>
            </a:r>
          </a:p>
        </p:txBody>
      </p:sp>
      <p:sp>
        <p:nvSpPr>
          <p:cNvPr id="4" name="Foliennummernplatzhalter 3"/>
          <p:cNvSpPr>
            <a:spLocks noGrp="1"/>
          </p:cNvSpPr>
          <p:nvPr>
            <p:ph type="sldNum" sz="quarter" idx="5"/>
          </p:nvPr>
        </p:nvSpPr>
        <p:spPr/>
        <p:txBody>
          <a:bodyPr/>
          <a:lstStyle/>
          <a:p>
            <a:fld id="{B72C0D73-FA0E-4404-BF34-27544E988AA3}" type="slidenum">
              <a:rPr lang="de-DE" smtClean="0"/>
              <a:t>20</a:t>
            </a:fld>
            <a:endParaRPr lang="de-DE"/>
          </a:p>
        </p:txBody>
      </p:sp>
    </p:spTree>
    <p:extLst>
      <p:ext uri="{BB962C8B-B14F-4D97-AF65-F5344CB8AC3E}">
        <p14:creationId xmlns:p14="http://schemas.microsoft.com/office/powerpoint/2010/main" val="695524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Wärmequelle: oberflächennahes Erdreich</a:t>
            </a:r>
          </a:p>
          <a:p>
            <a:r>
              <a:rPr lang="de-DE" dirty="0"/>
              <a:t>Übers Jahr gespeicherte Sonnenwärme wird genutzt</a:t>
            </a:r>
          </a:p>
          <a:p>
            <a:r>
              <a:rPr lang="de-DE" dirty="0"/>
              <a:t>Fläche darf nicht verschattet sein </a:t>
            </a:r>
          </a:p>
          <a:p>
            <a:r>
              <a:rPr lang="de-DE" dirty="0"/>
              <a:t>Keine großen Bäume oder andere Pflanzen</a:t>
            </a:r>
          </a:p>
          <a:p>
            <a:r>
              <a:rPr lang="de-DE" dirty="0"/>
              <a:t>Große Fläche benötigt: ca. 1,5 – 2fache der zu beheizenden Fläche</a:t>
            </a:r>
          </a:p>
          <a:p>
            <a:r>
              <a:rPr lang="de-DE" dirty="0"/>
              <a:t>Verschiebung der Vegetationsperiode möglich </a:t>
            </a:r>
          </a:p>
        </p:txBody>
      </p:sp>
      <p:sp>
        <p:nvSpPr>
          <p:cNvPr id="4" name="Foliennummernplatzhalter 3"/>
          <p:cNvSpPr>
            <a:spLocks noGrp="1"/>
          </p:cNvSpPr>
          <p:nvPr>
            <p:ph type="sldNum" sz="quarter" idx="5"/>
          </p:nvPr>
        </p:nvSpPr>
        <p:spPr/>
        <p:txBody>
          <a:bodyPr/>
          <a:lstStyle/>
          <a:p>
            <a:fld id="{B72C0D73-FA0E-4404-BF34-27544E988AA3}" type="slidenum">
              <a:rPr lang="de-DE" smtClean="0"/>
              <a:t>21</a:t>
            </a:fld>
            <a:endParaRPr lang="de-DE"/>
          </a:p>
        </p:txBody>
      </p:sp>
    </p:spTree>
    <p:extLst>
      <p:ext uri="{BB962C8B-B14F-4D97-AF65-F5344CB8AC3E}">
        <p14:creationId xmlns:p14="http://schemas.microsoft.com/office/powerpoint/2010/main" val="561808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Wärmequelle: tieferes Erdreich bis max. 100 Meter</a:t>
            </a:r>
          </a:p>
          <a:p>
            <a:r>
              <a:rPr lang="de-DE" dirty="0"/>
              <a:t>Ganzjährig stabile Temperaturen um 10°C – 12°C </a:t>
            </a:r>
          </a:p>
          <a:p>
            <a:r>
              <a:rPr lang="de-DE" dirty="0"/>
              <a:t>Teurer als Luftwärmepumpe, aber effizienter</a:t>
            </a:r>
          </a:p>
          <a:p>
            <a:r>
              <a:rPr lang="de-DE" dirty="0"/>
              <a:t>Je nach Region muss eine Genehmigung der örtlichen Behörden eingeholt werden</a:t>
            </a:r>
          </a:p>
          <a:p>
            <a:r>
              <a:rPr lang="de-DE" dirty="0"/>
              <a:t>Fachbüro / Fachfirma für Planung und Ausführung erforderlich </a:t>
            </a:r>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22</a:t>
            </a:fld>
            <a:endParaRPr lang="de-DE"/>
          </a:p>
        </p:txBody>
      </p:sp>
    </p:spTree>
    <p:extLst>
      <p:ext uri="{BB962C8B-B14F-4D97-AF65-F5344CB8AC3E}">
        <p14:creationId xmlns:p14="http://schemas.microsoft.com/office/powerpoint/2010/main" val="2672424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Wärmequelle: Grundwasser</a:t>
            </a:r>
          </a:p>
          <a:p>
            <a:r>
              <a:rPr lang="de-DE" dirty="0"/>
              <a:t>Ähnliche Temperaturverhältnisse 10°C – 12°C ganzjährig</a:t>
            </a:r>
          </a:p>
          <a:p>
            <a:r>
              <a:rPr lang="de-DE" dirty="0"/>
              <a:t>Bohrung oft oberflächennah</a:t>
            </a:r>
          </a:p>
          <a:p>
            <a:r>
              <a:rPr lang="de-DE" dirty="0"/>
              <a:t>Wärmequelle von bester Qualität – effizienteste Variante von Wärmepumpe</a:t>
            </a:r>
          </a:p>
          <a:p>
            <a:r>
              <a:rPr lang="de-DE" dirty="0"/>
              <a:t>Genehmigungspflichtig! </a:t>
            </a:r>
          </a:p>
          <a:p>
            <a:endParaRPr lang="de-DE" dirty="0"/>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23</a:t>
            </a:fld>
            <a:endParaRPr lang="de-DE"/>
          </a:p>
        </p:txBody>
      </p:sp>
    </p:spTree>
    <p:extLst>
      <p:ext uri="{BB962C8B-B14F-4D97-AF65-F5344CB8AC3E}">
        <p14:creationId xmlns:p14="http://schemas.microsoft.com/office/powerpoint/2010/main" val="667671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555555"/>
                </a:solidFill>
                <a:effectLst/>
                <a:latin typeface="Univers45"/>
              </a:rPr>
              <a:t>Sonderfolie - Reserve</a:t>
            </a:r>
          </a:p>
          <a:p>
            <a:r>
              <a:rPr lang="de-DE" b="0" i="0" dirty="0">
                <a:solidFill>
                  <a:srgbClr val="555555"/>
                </a:solidFill>
                <a:effectLst/>
                <a:latin typeface="Univers45"/>
              </a:rPr>
              <a:t>Eine besondere Variante der Wärmequelle für eine Wärmpumpe</a:t>
            </a:r>
          </a:p>
          <a:p>
            <a:r>
              <a:rPr lang="de-DE" b="0" i="0" dirty="0">
                <a:solidFill>
                  <a:srgbClr val="555555"/>
                </a:solidFill>
                <a:effectLst/>
                <a:latin typeface="Univers45"/>
              </a:rPr>
              <a:t>Beim Abkühlen und Einfrieren von Wasser und anderen Dingen wird Wärme freigesetzt – Siehe Rückseite Kühlschrank</a:t>
            </a:r>
          </a:p>
          <a:p>
            <a:r>
              <a:rPr lang="de-DE" b="0" i="0" dirty="0">
                <a:solidFill>
                  <a:srgbClr val="555555"/>
                </a:solidFill>
                <a:effectLst/>
                <a:latin typeface="Univers45"/>
              </a:rPr>
              <a:t>Diese Wärme nutzt die Wärmepumpe als Wärmequelle</a:t>
            </a:r>
          </a:p>
          <a:p>
            <a:r>
              <a:rPr lang="de-DE" b="0" i="0" dirty="0">
                <a:solidFill>
                  <a:srgbClr val="555555"/>
                </a:solidFill>
                <a:effectLst/>
                <a:latin typeface="Univers45"/>
              </a:rPr>
              <a:t>Das Wasser befindet sich in einer speziellen Zisterne</a:t>
            </a:r>
          </a:p>
          <a:p>
            <a:r>
              <a:rPr lang="de-DE" b="0" i="0" dirty="0">
                <a:solidFill>
                  <a:srgbClr val="555555"/>
                </a:solidFill>
                <a:effectLst/>
                <a:latin typeface="Univers45"/>
              </a:rPr>
              <a:t>Am Ende des Winters ist alles gefroren</a:t>
            </a:r>
          </a:p>
          <a:p>
            <a:r>
              <a:rPr lang="de-DE" b="0" i="0" dirty="0">
                <a:solidFill>
                  <a:srgbClr val="555555"/>
                </a:solidFill>
                <a:effectLst/>
                <a:latin typeface="Univers45"/>
              </a:rPr>
              <a:t>Beim Kühlen im Sommer taut es wieder auf, da Wärme zugeführt wird</a:t>
            </a:r>
          </a:p>
          <a:p>
            <a:r>
              <a:rPr lang="de-DE" b="0" i="0" dirty="0">
                <a:solidFill>
                  <a:srgbClr val="555555"/>
                </a:solidFill>
                <a:effectLst/>
                <a:latin typeface="Univers45"/>
              </a:rPr>
              <a:t>Lösung für effiziente Neubauten oder sehr gut modernisierte Bestandsgebäude</a:t>
            </a:r>
          </a:p>
          <a:p>
            <a:r>
              <a:rPr lang="de-DE" b="0" i="0" dirty="0">
                <a:solidFill>
                  <a:srgbClr val="555555"/>
                </a:solidFill>
                <a:effectLst/>
                <a:latin typeface="Univers45"/>
              </a:rPr>
              <a:t>10m³ Wasser entsprechen ungefähr 1100 – 1200 Liter Heizöl </a:t>
            </a:r>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24</a:t>
            </a:fld>
            <a:endParaRPr lang="de-DE"/>
          </a:p>
        </p:txBody>
      </p:sp>
    </p:spTree>
    <p:extLst>
      <p:ext uri="{BB962C8B-B14F-4D97-AF65-F5344CB8AC3E}">
        <p14:creationId xmlns:p14="http://schemas.microsoft.com/office/powerpoint/2010/main" val="260938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3</a:t>
            </a:fld>
            <a:endParaRPr lang="de-DE"/>
          </a:p>
        </p:txBody>
      </p:sp>
    </p:spTree>
    <p:extLst>
      <p:ext uri="{BB962C8B-B14F-4D97-AF65-F5344CB8AC3E}">
        <p14:creationId xmlns:p14="http://schemas.microsoft.com/office/powerpoint/2010/main" val="2541680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NEU SCHREIBEN! </a:t>
            </a:r>
          </a:p>
        </p:txBody>
      </p:sp>
      <p:sp>
        <p:nvSpPr>
          <p:cNvPr id="4" name="Foliennummernplatzhalter 3"/>
          <p:cNvSpPr>
            <a:spLocks noGrp="1"/>
          </p:cNvSpPr>
          <p:nvPr>
            <p:ph type="sldNum" sz="quarter" idx="5"/>
          </p:nvPr>
        </p:nvSpPr>
        <p:spPr/>
        <p:txBody>
          <a:bodyPr/>
          <a:lstStyle/>
          <a:p>
            <a:fld id="{B72C0D73-FA0E-4404-BF34-27544E988AA3}" type="slidenum">
              <a:rPr lang="de-DE" smtClean="0"/>
              <a:t>25</a:t>
            </a:fld>
            <a:endParaRPr lang="de-DE"/>
          </a:p>
        </p:txBody>
      </p:sp>
    </p:spTree>
    <p:extLst>
      <p:ext uri="{BB962C8B-B14F-4D97-AF65-F5344CB8AC3E}">
        <p14:creationId xmlns:p14="http://schemas.microsoft.com/office/powerpoint/2010/main" val="1244579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Dieser WP Typ kombiniert als Wärmequelle ein PV-Modul mit einem Luft-Wärmetauscher an der Unterseite des Moduls</a:t>
            </a:r>
          </a:p>
          <a:p>
            <a:r>
              <a:rPr lang="de-DE" dirty="0"/>
              <a:t>2,25 m² PV auf der Oberseite, Unterseite 19m² Oberfläche für den Luftwärmetauscher</a:t>
            </a:r>
          </a:p>
          <a:p>
            <a:r>
              <a:rPr lang="de-DE" dirty="0"/>
              <a:t>Kühlung durch den Luft-Wärmetauscher steigert die Stromausbeute um bis zu 10%</a:t>
            </a:r>
          </a:p>
        </p:txBody>
      </p:sp>
      <p:sp>
        <p:nvSpPr>
          <p:cNvPr id="4" name="Foliennummernplatzhalter 3"/>
          <p:cNvSpPr>
            <a:spLocks noGrp="1"/>
          </p:cNvSpPr>
          <p:nvPr>
            <p:ph type="sldNum" sz="quarter" idx="5"/>
          </p:nvPr>
        </p:nvSpPr>
        <p:spPr/>
        <p:txBody>
          <a:bodyPr/>
          <a:lstStyle/>
          <a:p>
            <a:fld id="{B72C0D73-FA0E-4404-BF34-27544E988AA3}" type="slidenum">
              <a:rPr lang="de-DE" smtClean="0"/>
              <a:t>26</a:t>
            </a:fld>
            <a:endParaRPr lang="de-DE"/>
          </a:p>
        </p:txBody>
      </p:sp>
    </p:spTree>
    <p:extLst>
      <p:ext uri="{BB962C8B-B14F-4D97-AF65-F5344CB8AC3E}">
        <p14:creationId xmlns:p14="http://schemas.microsoft.com/office/powerpoint/2010/main" val="2815497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mögliche Anwendung </a:t>
            </a:r>
          </a:p>
        </p:txBody>
      </p:sp>
      <p:sp>
        <p:nvSpPr>
          <p:cNvPr id="4" name="Foliennummernplatzhalter 3"/>
          <p:cNvSpPr>
            <a:spLocks noGrp="1"/>
          </p:cNvSpPr>
          <p:nvPr>
            <p:ph type="sldNum" sz="quarter" idx="5"/>
          </p:nvPr>
        </p:nvSpPr>
        <p:spPr/>
        <p:txBody>
          <a:bodyPr/>
          <a:lstStyle/>
          <a:p>
            <a:fld id="{B72C0D73-FA0E-4404-BF34-27544E988AA3}" type="slidenum">
              <a:rPr lang="de-DE" smtClean="0"/>
              <a:t>27</a:t>
            </a:fld>
            <a:endParaRPr lang="de-DE"/>
          </a:p>
        </p:txBody>
      </p:sp>
    </p:spTree>
    <p:extLst>
      <p:ext uri="{BB962C8B-B14F-4D97-AF65-F5344CB8AC3E}">
        <p14:creationId xmlns:p14="http://schemas.microsoft.com/office/powerpoint/2010/main" val="392996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Durchschnittstemperaturen 2022</a:t>
            </a:r>
          </a:p>
          <a:p>
            <a:r>
              <a:rPr lang="de-DE" dirty="0"/>
              <a:t>Wetterstation Bad Rothenfelde</a:t>
            </a:r>
          </a:p>
        </p:txBody>
      </p:sp>
      <p:sp>
        <p:nvSpPr>
          <p:cNvPr id="4" name="Foliennummernplatzhalter 3"/>
          <p:cNvSpPr>
            <a:spLocks noGrp="1"/>
          </p:cNvSpPr>
          <p:nvPr>
            <p:ph type="sldNum" sz="quarter" idx="5"/>
          </p:nvPr>
        </p:nvSpPr>
        <p:spPr/>
        <p:txBody>
          <a:bodyPr/>
          <a:lstStyle/>
          <a:p>
            <a:fld id="{F17506C3-1E1F-446C-AAEF-F2A52B6D7791}" type="slidenum">
              <a:rPr lang="de-DE" smtClean="0"/>
              <a:t>28</a:t>
            </a:fld>
            <a:endParaRPr lang="de-DE"/>
          </a:p>
        </p:txBody>
      </p:sp>
    </p:spTree>
    <p:extLst>
      <p:ext uri="{BB962C8B-B14F-4D97-AF65-F5344CB8AC3E}">
        <p14:creationId xmlns:p14="http://schemas.microsoft.com/office/powerpoint/2010/main" val="1691349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Wärmepumpe im Bestand:</a:t>
            </a:r>
            <a:br>
              <a:rPr lang="de-DE" dirty="0"/>
            </a:br>
            <a:r>
              <a:rPr lang="de-DE" dirty="0"/>
              <a:t>Entscheidend: Vorlauf der Heizung max. 55°C</a:t>
            </a:r>
          </a:p>
          <a:p>
            <a:r>
              <a:rPr lang="de-DE" dirty="0"/>
              <a:t>Testen! Januar u. Februar Vorlauf auf 55°C oder 50°C einstellen, schauen, ob es warm genug wird</a:t>
            </a:r>
          </a:p>
          <a:p>
            <a:r>
              <a:rPr lang="de-DE" dirty="0"/>
              <a:t>Besser: Gebäude dämmen – dann Wärmepumpe (wird einfacher, kostengünstiger, Wärmepumpe muss weniger </a:t>
            </a:r>
            <a:r>
              <a:rPr lang="de-DE" dirty="0" err="1"/>
              <a:t>arbneiten</a:t>
            </a:r>
            <a:r>
              <a:rPr lang="de-DE" dirty="0"/>
              <a:t>)</a:t>
            </a:r>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29</a:t>
            </a:fld>
            <a:endParaRPr lang="de-DE"/>
          </a:p>
        </p:txBody>
      </p:sp>
    </p:spTree>
    <p:extLst>
      <p:ext uri="{BB962C8B-B14F-4D97-AF65-F5344CB8AC3E}">
        <p14:creationId xmlns:p14="http://schemas.microsoft.com/office/powerpoint/2010/main" val="1775686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Verdichtete Bebauung – kein Platz für eine Wärmepumpe</a:t>
            </a:r>
          </a:p>
          <a:p>
            <a:r>
              <a:rPr lang="de-DE" dirty="0"/>
              <a:t>Wärmenetze sind hier die Lösung</a:t>
            </a:r>
          </a:p>
          <a:p>
            <a:r>
              <a:rPr lang="de-DE" dirty="0"/>
              <a:t>Wärme muss aus erneuerbaren Quellen kommen</a:t>
            </a:r>
          </a:p>
          <a:p>
            <a:r>
              <a:rPr lang="de-DE" dirty="0"/>
              <a:t>Abwärme / Biogasanlage / BHKW mit regenerativem Brennstoff</a:t>
            </a:r>
          </a:p>
          <a:p>
            <a:r>
              <a:rPr lang="de-DE" dirty="0"/>
              <a:t>Große Wärmepumpe / Tiefengeothermie </a:t>
            </a:r>
          </a:p>
        </p:txBody>
      </p:sp>
      <p:sp>
        <p:nvSpPr>
          <p:cNvPr id="4" name="Foliennummernplatzhalter 3"/>
          <p:cNvSpPr>
            <a:spLocks noGrp="1"/>
          </p:cNvSpPr>
          <p:nvPr>
            <p:ph type="sldNum" sz="quarter" idx="5"/>
          </p:nvPr>
        </p:nvSpPr>
        <p:spPr/>
        <p:txBody>
          <a:bodyPr/>
          <a:lstStyle/>
          <a:p>
            <a:fld id="{B72C0D73-FA0E-4404-BF34-27544E988AA3}" type="slidenum">
              <a:rPr lang="de-DE" smtClean="0"/>
              <a:t>30</a:t>
            </a:fld>
            <a:endParaRPr lang="de-DE"/>
          </a:p>
        </p:txBody>
      </p:sp>
    </p:spTree>
    <p:extLst>
      <p:ext uri="{BB962C8B-B14F-4D97-AF65-F5344CB8AC3E}">
        <p14:creationId xmlns:p14="http://schemas.microsoft.com/office/powerpoint/2010/main" val="1831080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Wärme aus Biogasanalgen = gut für Prozesswärme oder Wärmenetze</a:t>
            </a:r>
          </a:p>
          <a:p>
            <a:r>
              <a:rPr lang="de-DE" dirty="0"/>
              <a:t>Holz: guter CO2 Speicher, zu wertvoll zum Verheizen! </a:t>
            </a:r>
          </a:p>
        </p:txBody>
      </p:sp>
      <p:sp>
        <p:nvSpPr>
          <p:cNvPr id="4" name="Foliennummernplatzhalter 3"/>
          <p:cNvSpPr>
            <a:spLocks noGrp="1"/>
          </p:cNvSpPr>
          <p:nvPr>
            <p:ph type="sldNum" sz="quarter" idx="5"/>
          </p:nvPr>
        </p:nvSpPr>
        <p:spPr/>
        <p:txBody>
          <a:bodyPr/>
          <a:lstStyle/>
          <a:p>
            <a:fld id="{B72C0D73-FA0E-4404-BF34-27544E988AA3}" type="slidenum">
              <a:rPr lang="de-DE" smtClean="0"/>
              <a:t>31</a:t>
            </a:fld>
            <a:endParaRPr lang="de-DE"/>
          </a:p>
        </p:txBody>
      </p:sp>
    </p:spTree>
    <p:extLst>
      <p:ext uri="{BB962C8B-B14F-4D97-AF65-F5344CB8AC3E}">
        <p14:creationId xmlns:p14="http://schemas.microsoft.com/office/powerpoint/2010/main" val="3249411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Solarthermie macht bei großem Wärmebedarf Sinn</a:t>
            </a:r>
          </a:p>
          <a:p>
            <a:r>
              <a:rPr lang="de-DE" dirty="0"/>
              <a:t>Teure Anschaffung</a:t>
            </a:r>
          </a:p>
          <a:p>
            <a:r>
              <a:rPr lang="de-DE" dirty="0"/>
              <a:t>Anspruchsvolle Installation u. Instandhaltung</a:t>
            </a:r>
          </a:p>
          <a:p>
            <a:r>
              <a:rPr lang="de-DE" dirty="0"/>
              <a:t>Energieausbeute pro m² größer, aber Anwendungsbereich weniger flexibel</a:t>
            </a:r>
          </a:p>
        </p:txBody>
      </p:sp>
      <p:sp>
        <p:nvSpPr>
          <p:cNvPr id="4" name="Foliennummernplatzhalter 3"/>
          <p:cNvSpPr>
            <a:spLocks noGrp="1"/>
          </p:cNvSpPr>
          <p:nvPr>
            <p:ph type="sldNum" sz="quarter" idx="5"/>
          </p:nvPr>
        </p:nvSpPr>
        <p:spPr/>
        <p:txBody>
          <a:bodyPr/>
          <a:lstStyle/>
          <a:p>
            <a:fld id="{B72C0D73-FA0E-4404-BF34-27544E988AA3}" type="slidenum">
              <a:rPr lang="de-DE" smtClean="0"/>
              <a:t>32</a:t>
            </a:fld>
            <a:endParaRPr lang="de-DE"/>
          </a:p>
        </p:txBody>
      </p:sp>
    </p:spTree>
    <p:extLst>
      <p:ext uri="{BB962C8B-B14F-4D97-AF65-F5344CB8AC3E}">
        <p14:creationId xmlns:p14="http://schemas.microsoft.com/office/powerpoint/2010/main" val="3904371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BHKS – Blockheizkraftwerke</a:t>
            </a:r>
          </a:p>
          <a:p>
            <a:r>
              <a:rPr lang="de-DE" dirty="0"/>
              <a:t>Stellen sowohl Wärme wie Strom bereit</a:t>
            </a:r>
          </a:p>
          <a:p>
            <a:r>
              <a:rPr lang="de-DE" dirty="0"/>
              <a:t>Gut bei größerem Wärmebedarf</a:t>
            </a:r>
          </a:p>
          <a:p>
            <a:r>
              <a:rPr lang="de-DE" dirty="0"/>
              <a:t>Versorgung von Nahwärmenetzen</a:t>
            </a:r>
          </a:p>
          <a:p>
            <a:r>
              <a:rPr lang="de-DE" dirty="0"/>
              <a:t>Brennstoffzelle: Versorgung mit Wasserstoff – woher? Nischenprodukt </a:t>
            </a:r>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33</a:t>
            </a:fld>
            <a:endParaRPr lang="de-DE"/>
          </a:p>
        </p:txBody>
      </p:sp>
    </p:spTree>
    <p:extLst>
      <p:ext uri="{BB962C8B-B14F-4D97-AF65-F5344CB8AC3E}">
        <p14:creationId xmlns:p14="http://schemas.microsoft.com/office/powerpoint/2010/main" val="1416330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Reine Gasheizung möglich: wenn Gerät „H</a:t>
            </a:r>
            <a:r>
              <a:rPr lang="de-DE" baseline="-25000" dirty="0"/>
              <a:t>2</a:t>
            </a:r>
            <a:r>
              <a:rPr lang="de-DE" baseline="0" dirty="0"/>
              <a:t> </a:t>
            </a:r>
            <a:r>
              <a:rPr lang="de-DE" baseline="0" dirty="0" err="1"/>
              <a:t>ready</a:t>
            </a:r>
            <a:r>
              <a:rPr lang="de-DE" baseline="0" dirty="0"/>
              <a:t>“ ist, d.h. Gerät muss mit 100% Wasserstoff laufen! </a:t>
            </a:r>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34</a:t>
            </a:fld>
            <a:endParaRPr lang="de-DE"/>
          </a:p>
        </p:txBody>
      </p:sp>
    </p:spTree>
    <p:extLst>
      <p:ext uri="{BB962C8B-B14F-4D97-AF65-F5344CB8AC3E}">
        <p14:creationId xmlns:p14="http://schemas.microsoft.com/office/powerpoint/2010/main" val="256460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Heizen – Heißmachen auf der einen Seite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Behaglichkeit – Wohlfühlen auf der anderen Seite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Hohe Temperaturen im Heizkessel – angenehme im Wohnzimmer </a:t>
            </a:r>
          </a:p>
        </p:txBody>
      </p:sp>
      <p:sp>
        <p:nvSpPr>
          <p:cNvPr id="4" name="Foliennummernplatzhalter 3"/>
          <p:cNvSpPr>
            <a:spLocks noGrp="1"/>
          </p:cNvSpPr>
          <p:nvPr>
            <p:ph type="sldNum" sz="quarter" idx="5"/>
          </p:nvPr>
        </p:nvSpPr>
        <p:spPr/>
        <p:txBody>
          <a:bodyPr/>
          <a:lstStyle/>
          <a:p>
            <a:fld id="{B72C0D73-FA0E-4404-BF34-27544E988AA3}" type="slidenum">
              <a:rPr lang="de-DE" smtClean="0"/>
              <a:t>4</a:t>
            </a:fld>
            <a:endParaRPr lang="de-DE"/>
          </a:p>
        </p:txBody>
      </p:sp>
    </p:spTree>
    <p:extLst>
      <p:ext uri="{BB962C8B-B14F-4D97-AF65-F5344CB8AC3E}">
        <p14:creationId xmlns:p14="http://schemas.microsoft.com/office/powerpoint/2010/main" val="2541680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Komfortgewinn versus Stromverbrauch</a:t>
            </a:r>
          </a:p>
          <a:p>
            <a:r>
              <a:rPr lang="de-DE" dirty="0"/>
              <a:t>Sinnvolle Anwendungen im Bereich Heizungssteuerung und Gebäudeautomation vorhanden</a:t>
            </a:r>
          </a:p>
          <a:p>
            <a:endParaRPr lang="de-DE" dirty="0"/>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35</a:t>
            </a:fld>
            <a:endParaRPr lang="de-DE"/>
          </a:p>
        </p:txBody>
      </p:sp>
    </p:spTree>
    <p:extLst>
      <p:ext uri="{BB962C8B-B14F-4D97-AF65-F5344CB8AC3E}">
        <p14:creationId xmlns:p14="http://schemas.microsoft.com/office/powerpoint/2010/main" val="527888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bekommen wir unsere Häuser angenehm temperiert?</a:t>
            </a:r>
          </a:p>
          <a:p>
            <a:r>
              <a:rPr lang="de-DE" dirty="0"/>
              <a:t>Im Winter soll die Wärme drinnen bleiben</a:t>
            </a:r>
          </a:p>
          <a:p>
            <a:r>
              <a:rPr lang="de-DE" dirty="0"/>
              <a:t>Im Sommer soll die Wärme draußen bleiben</a:t>
            </a:r>
          </a:p>
          <a:p>
            <a:r>
              <a:rPr lang="de-DE" dirty="0"/>
              <a:t>Eine Hülle, die den Wärmeübergang spürbar erschwert muss her! </a:t>
            </a:r>
          </a:p>
        </p:txBody>
      </p:sp>
      <p:sp>
        <p:nvSpPr>
          <p:cNvPr id="4" name="Foliennummernplatzhalter 3"/>
          <p:cNvSpPr>
            <a:spLocks noGrp="1"/>
          </p:cNvSpPr>
          <p:nvPr>
            <p:ph type="sldNum" sz="quarter" idx="5"/>
          </p:nvPr>
        </p:nvSpPr>
        <p:spPr/>
        <p:txBody>
          <a:bodyPr/>
          <a:lstStyle/>
          <a:p>
            <a:fld id="{B72C0D73-FA0E-4404-BF34-27544E988AA3}" type="slidenum">
              <a:rPr lang="de-DE" smtClean="0"/>
              <a:t>38</a:t>
            </a:fld>
            <a:endParaRPr lang="de-DE"/>
          </a:p>
        </p:txBody>
      </p:sp>
    </p:spTree>
    <p:extLst>
      <p:ext uri="{BB962C8B-B14F-4D97-AF65-F5344CB8AC3E}">
        <p14:creationId xmlns:p14="http://schemas.microsoft.com/office/powerpoint/2010/main" val="1747892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17506C3-1E1F-446C-AAEF-F2A52B6D7791}" type="slidenum">
              <a:rPr lang="de-DE" smtClean="0"/>
              <a:t>39</a:t>
            </a:fld>
            <a:endParaRPr lang="de-DE"/>
          </a:p>
        </p:txBody>
      </p:sp>
    </p:spTree>
    <p:extLst>
      <p:ext uri="{BB962C8B-B14F-4D97-AF65-F5344CB8AC3E}">
        <p14:creationId xmlns:p14="http://schemas.microsoft.com/office/powerpoint/2010/main" val="394456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Linkes Bild: interne Luftströme – Zugluft - unbehaglich</a:t>
            </a:r>
          </a:p>
          <a:p>
            <a:r>
              <a:rPr lang="de-DE" dirty="0"/>
              <a:t>Rechtes Bild: kaum interne Luftströme – gleichmäßigere Temperaturverteilung – größere Behaglichkeit </a:t>
            </a:r>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40</a:t>
            </a:fld>
            <a:endParaRPr lang="de-DE"/>
          </a:p>
        </p:txBody>
      </p:sp>
    </p:spTree>
    <p:extLst>
      <p:ext uri="{BB962C8B-B14F-4D97-AF65-F5344CB8AC3E}">
        <p14:creationId xmlns:p14="http://schemas.microsoft.com/office/powerpoint/2010/main" val="2973673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Dämmstoffe</a:t>
            </a:r>
          </a:p>
          <a:p>
            <a:pPr lvl="1"/>
            <a:r>
              <a:rPr lang="de-DE" sz="2000" dirty="0"/>
              <a:t>Was gibt es am Markt?</a:t>
            </a:r>
          </a:p>
          <a:p>
            <a:pPr lvl="1"/>
            <a:r>
              <a:rPr lang="de-DE" sz="2000" dirty="0"/>
              <a:t>Alternativen aus nachwachsenden Rohstoffen</a:t>
            </a:r>
          </a:p>
          <a:p>
            <a:pPr lvl="1"/>
            <a:r>
              <a:rPr lang="de-DE" sz="2000" dirty="0"/>
              <a:t>Einsatzmöglichkeiten Effizienzsteigerung</a:t>
            </a:r>
          </a:p>
          <a:p>
            <a:r>
              <a:rPr lang="de-DE" sz="2000" dirty="0"/>
              <a:t>Lüftung</a:t>
            </a:r>
          </a:p>
          <a:p>
            <a:pPr lvl="1"/>
            <a:r>
              <a:rPr lang="de-DE" sz="2000" dirty="0"/>
              <a:t>Lüftungskonzepte / Luftdichtheit</a:t>
            </a:r>
          </a:p>
          <a:p>
            <a:pPr lvl="1"/>
            <a:r>
              <a:rPr lang="de-DE" sz="2000" dirty="0"/>
              <a:t>Fenster / Fenstertechnik</a:t>
            </a:r>
          </a:p>
          <a:p>
            <a:r>
              <a:rPr lang="de-DE" sz="2000" dirty="0"/>
              <a:t>Sommerlicher Wärmeschutz</a:t>
            </a:r>
          </a:p>
          <a:p>
            <a:pPr lvl="1"/>
            <a:r>
              <a:rPr lang="de-DE" sz="2000" dirty="0"/>
              <a:t>Klimawandel – steigende Anforderungen</a:t>
            </a:r>
          </a:p>
          <a:p>
            <a:pPr lvl="1"/>
            <a:r>
              <a:rPr lang="de-DE" sz="2000" dirty="0"/>
              <a:t>Solare Gewinne + solare Lasten</a:t>
            </a:r>
          </a:p>
          <a:p>
            <a:pPr lvl="1"/>
            <a:endParaRPr lang="de-DE" sz="2000" dirty="0"/>
          </a:p>
          <a:p>
            <a:r>
              <a:rPr lang="de-DE" sz="2000" dirty="0"/>
              <a:t>Rückbaufähigkeit, Kreislauffähigkeit</a:t>
            </a:r>
          </a:p>
          <a:p>
            <a:pPr lvl="1"/>
            <a:r>
              <a:rPr lang="de-DE" sz="2000" dirty="0"/>
              <a:t>Gibt es Lösungen im Sanierungsbereich?</a:t>
            </a:r>
          </a:p>
          <a:p>
            <a:pPr lvl="1"/>
            <a:r>
              <a:rPr lang="de-DE" sz="2000" dirty="0"/>
              <a:t>Graue Energie versus CO</a:t>
            </a:r>
            <a:r>
              <a:rPr lang="de-DE" sz="2000" baseline="-25000" dirty="0"/>
              <a:t>2</a:t>
            </a:r>
            <a:r>
              <a:rPr lang="de-DE" sz="2000" dirty="0"/>
              <a:t> Einsparung</a:t>
            </a:r>
          </a:p>
          <a:p>
            <a:endParaRPr lang="de-DE" dirty="0"/>
          </a:p>
        </p:txBody>
      </p:sp>
      <p:sp>
        <p:nvSpPr>
          <p:cNvPr id="4" name="Foliennummernplatzhalter 3"/>
          <p:cNvSpPr>
            <a:spLocks noGrp="1"/>
          </p:cNvSpPr>
          <p:nvPr>
            <p:ph type="sldNum" sz="quarter" idx="5"/>
          </p:nvPr>
        </p:nvSpPr>
        <p:spPr/>
        <p:txBody>
          <a:bodyPr/>
          <a:lstStyle/>
          <a:p>
            <a:fld id="{F17506C3-1E1F-446C-AAEF-F2A52B6D7791}" type="slidenum">
              <a:rPr lang="de-DE" smtClean="0"/>
              <a:t>41</a:t>
            </a:fld>
            <a:endParaRPr lang="de-DE"/>
          </a:p>
        </p:txBody>
      </p:sp>
    </p:spTree>
    <p:extLst>
      <p:ext uri="{BB962C8B-B14F-4D97-AF65-F5344CB8AC3E}">
        <p14:creationId xmlns:p14="http://schemas.microsoft.com/office/powerpoint/2010/main" val="3205389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Geringe Wärmeverluste über die gesamte Außenfläche des Gebäudes! </a:t>
            </a:r>
          </a:p>
          <a:p>
            <a:r>
              <a:rPr lang="de-DE" dirty="0"/>
              <a:t>Gute Voraussetzungen für eine Wärmeversorgung mit erneuerbaren Energien</a:t>
            </a:r>
          </a:p>
          <a:p>
            <a:endParaRPr lang="de-DE" dirty="0"/>
          </a:p>
        </p:txBody>
      </p:sp>
      <p:sp>
        <p:nvSpPr>
          <p:cNvPr id="4" name="Foliennummernplatzhalter 3"/>
          <p:cNvSpPr>
            <a:spLocks noGrp="1"/>
          </p:cNvSpPr>
          <p:nvPr>
            <p:ph type="sldNum" sz="quarter" idx="5"/>
          </p:nvPr>
        </p:nvSpPr>
        <p:spPr/>
        <p:txBody>
          <a:bodyPr/>
          <a:lstStyle/>
          <a:p>
            <a:fld id="{B72C0D73-FA0E-4404-BF34-27544E988AA3}" type="slidenum">
              <a:rPr lang="de-DE" smtClean="0"/>
              <a:t>43</a:t>
            </a:fld>
            <a:endParaRPr lang="de-DE"/>
          </a:p>
        </p:txBody>
      </p:sp>
    </p:spTree>
    <p:extLst>
      <p:ext uri="{BB962C8B-B14F-4D97-AF65-F5344CB8AC3E}">
        <p14:creationId xmlns:p14="http://schemas.microsoft.com/office/powerpoint/2010/main" val="3079576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Raumtemperatur absenken – 20°C sollten reichen</a:t>
            </a:r>
          </a:p>
          <a:p>
            <a:pPr lvl="1"/>
            <a:r>
              <a:rPr lang="de-DE" dirty="0"/>
              <a:t>Jedes Grad weniger ~ 6% Energieeinsparung</a:t>
            </a:r>
          </a:p>
          <a:p>
            <a:r>
              <a:rPr lang="de-DE" dirty="0"/>
              <a:t>Räume nach Nutzung heizen</a:t>
            </a:r>
          </a:p>
          <a:p>
            <a:r>
              <a:rPr lang="de-DE" dirty="0"/>
              <a:t>Zugriff auf die Heizung:</a:t>
            </a:r>
          </a:p>
          <a:p>
            <a:pPr lvl="1"/>
            <a:r>
              <a:rPr lang="de-DE" dirty="0"/>
              <a:t>Vorlauftemperatur senken</a:t>
            </a:r>
          </a:p>
          <a:p>
            <a:pPr lvl="1"/>
            <a:r>
              <a:rPr lang="de-DE" dirty="0"/>
              <a:t>Warmwassertemperatur senken</a:t>
            </a:r>
          </a:p>
          <a:p>
            <a:r>
              <a:rPr lang="de-DE" dirty="0"/>
              <a:t>Effizient lüften:</a:t>
            </a:r>
          </a:p>
          <a:p>
            <a:pPr lvl="1"/>
            <a:r>
              <a:rPr lang="de-DE" dirty="0"/>
              <a:t>Keine Kippstellung der Fenster!</a:t>
            </a:r>
          </a:p>
          <a:p>
            <a:pPr lvl="1"/>
            <a:r>
              <a:rPr lang="de-DE" dirty="0"/>
              <a:t>Querlüftung mit offenen Fenstern – im Winter max. 10 – 15 Minuten!</a:t>
            </a:r>
          </a:p>
          <a:p>
            <a:r>
              <a:rPr lang="de-DE" dirty="0"/>
              <a:t>Wärmeverteilung / Luftzirkulation im Raum nicht behindern</a:t>
            </a:r>
          </a:p>
          <a:p>
            <a:r>
              <a:rPr lang="de-DE" dirty="0"/>
              <a:t>Kurz duschen statt baden</a:t>
            </a:r>
          </a:p>
          <a:p>
            <a:r>
              <a:rPr lang="de-DE" dirty="0"/>
              <a:t>Strom: alles richtig ausschalten! Auch das Licht!</a:t>
            </a:r>
          </a:p>
          <a:p>
            <a:r>
              <a:rPr lang="de-DE" dirty="0"/>
              <a:t>Kühlschrank: wie warm wird er? Evtl. Standort ändern? Temperatur: 5°C reichen aus</a:t>
            </a:r>
          </a:p>
        </p:txBody>
      </p:sp>
      <p:sp>
        <p:nvSpPr>
          <p:cNvPr id="4" name="Foliennummernplatzhalter 3"/>
          <p:cNvSpPr>
            <a:spLocks noGrp="1"/>
          </p:cNvSpPr>
          <p:nvPr>
            <p:ph type="sldNum" sz="quarter" idx="5"/>
          </p:nvPr>
        </p:nvSpPr>
        <p:spPr/>
        <p:txBody>
          <a:bodyPr/>
          <a:lstStyle/>
          <a:p>
            <a:fld id="{B72C0D73-FA0E-4404-BF34-27544E988AA3}" type="slidenum">
              <a:rPr lang="de-DE" smtClean="0"/>
              <a:t>44</a:t>
            </a:fld>
            <a:endParaRPr lang="de-DE"/>
          </a:p>
        </p:txBody>
      </p:sp>
    </p:spTree>
    <p:extLst>
      <p:ext uri="{BB962C8B-B14F-4D97-AF65-F5344CB8AC3E}">
        <p14:creationId xmlns:p14="http://schemas.microsoft.com/office/powerpoint/2010/main" val="2666656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17506C3-1E1F-446C-AAEF-F2A52B6D7791}" type="slidenum">
              <a:rPr lang="de-DE" smtClean="0"/>
              <a:t>45</a:t>
            </a:fld>
            <a:endParaRPr lang="de-DE"/>
          </a:p>
        </p:txBody>
      </p:sp>
    </p:spTree>
    <p:extLst>
      <p:ext uri="{BB962C8B-B14F-4D97-AF65-F5344CB8AC3E}">
        <p14:creationId xmlns:p14="http://schemas.microsoft.com/office/powerpoint/2010/main" val="273414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Komplexität des Themas lässt sich nicht auflösen</a:t>
            </a:r>
          </a:p>
          <a:p>
            <a:r>
              <a:rPr lang="de-DE" dirty="0"/>
              <a:t>Ich muss sie zielgruppenspezifisch aufbereiten</a:t>
            </a:r>
          </a:p>
          <a:p>
            <a:pPr marL="0" indent="0">
              <a:buNone/>
            </a:pPr>
            <a:endParaRPr lang="de-DE" dirty="0"/>
          </a:p>
        </p:txBody>
      </p:sp>
      <p:sp>
        <p:nvSpPr>
          <p:cNvPr id="4" name="Foliennummernplatzhalter 3"/>
          <p:cNvSpPr>
            <a:spLocks noGrp="1"/>
          </p:cNvSpPr>
          <p:nvPr>
            <p:ph type="sldNum" sz="quarter" idx="5"/>
          </p:nvPr>
        </p:nvSpPr>
        <p:spPr/>
        <p:txBody>
          <a:bodyPr/>
          <a:lstStyle/>
          <a:p>
            <a:fld id="{F17506C3-1E1F-446C-AAEF-F2A52B6D7791}" type="slidenum">
              <a:rPr lang="de-DE" smtClean="0"/>
              <a:t>5</a:t>
            </a:fld>
            <a:endParaRPr lang="de-DE"/>
          </a:p>
        </p:txBody>
      </p:sp>
    </p:spTree>
    <p:extLst>
      <p:ext uri="{BB962C8B-B14F-4D97-AF65-F5344CB8AC3E}">
        <p14:creationId xmlns:p14="http://schemas.microsoft.com/office/powerpoint/2010/main" val="271893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80% der Wohngebäude sind EFH/ZFH</a:t>
            </a:r>
          </a:p>
          <a:p>
            <a:r>
              <a:rPr lang="de-DE" dirty="0"/>
              <a:t>Rund 70% vor der ersten Wärmeschutzverordnung 1977 gebaut – nur Mindestwärmeschutz nach alter DIN 4108 </a:t>
            </a:r>
          </a:p>
          <a:p>
            <a:r>
              <a:rPr lang="de-DE" dirty="0"/>
              <a:t>28% der Bevölkerung stehen für den größten Teil des Energieverbrauchs im Bereich Wohngebäude</a:t>
            </a:r>
          </a:p>
          <a:p>
            <a:r>
              <a:rPr lang="de-DE" dirty="0"/>
              <a:t>Anzahl Nichtwohngebäude überschlägig bekannt, letzte stat. Erhebung 1956, neue Erfassung in Planung </a:t>
            </a:r>
          </a:p>
          <a:p>
            <a:endParaRPr lang="de-DE" dirty="0"/>
          </a:p>
        </p:txBody>
      </p:sp>
      <p:sp>
        <p:nvSpPr>
          <p:cNvPr id="4" name="Foliennummernplatzhalter 3"/>
          <p:cNvSpPr>
            <a:spLocks noGrp="1"/>
          </p:cNvSpPr>
          <p:nvPr>
            <p:ph type="sldNum" sz="quarter" idx="5"/>
          </p:nvPr>
        </p:nvSpPr>
        <p:spPr/>
        <p:txBody>
          <a:bodyPr/>
          <a:lstStyle/>
          <a:p>
            <a:fld id="{F17506C3-1E1F-446C-AAEF-F2A52B6D7791}" type="slidenum">
              <a:rPr lang="de-DE" smtClean="0"/>
              <a:t>6</a:t>
            </a:fld>
            <a:endParaRPr lang="de-DE"/>
          </a:p>
        </p:txBody>
      </p:sp>
    </p:spTree>
    <p:extLst>
      <p:ext uri="{BB962C8B-B14F-4D97-AF65-F5344CB8AC3E}">
        <p14:creationId xmlns:p14="http://schemas.microsoft.com/office/powerpoint/2010/main" val="3113300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7</a:t>
            </a:fld>
            <a:endParaRPr lang="de-DE"/>
          </a:p>
        </p:txBody>
      </p:sp>
    </p:spTree>
    <p:extLst>
      <p:ext uri="{BB962C8B-B14F-4D97-AF65-F5344CB8AC3E}">
        <p14:creationId xmlns:p14="http://schemas.microsoft.com/office/powerpoint/2010/main" val="283966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 Frage in die Runde: was machen? </a:t>
            </a:r>
          </a:p>
        </p:txBody>
      </p:sp>
      <p:sp>
        <p:nvSpPr>
          <p:cNvPr id="4" name="Foliennummernplatzhalter 3"/>
          <p:cNvSpPr>
            <a:spLocks noGrp="1"/>
          </p:cNvSpPr>
          <p:nvPr>
            <p:ph type="sldNum" sz="quarter" idx="5"/>
          </p:nvPr>
        </p:nvSpPr>
        <p:spPr/>
        <p:txBody>
          <a:bodyPr/>
          <a:lstStyle/>
          <a:p>
            <a:fld id="{B72C0D73-FA0E-4404-BF34-27544E988AA3}" type="slidenum">
              <a:rPr lang="de-DE" smtClean="0"/>
              <a:t>9</a:t>
            </a:fld>
            <a:endParaRPr lang="de-DE"/>
          </a:p>
        </p:txBody>
      </p:sp>
    </p:spTree>
    <p:extLst>
      <p:ext uri="{BB962C8B-B14F-4D97-AF65-F5344CB8AC3E}">
        <p14:creationId xmlns:p14="http://schemas.microsoft.com/office/powerpoint/2010/main" val="2041693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Ja, es lohnt sich in mehrfacher Hinsicht.</a:t>
            </a:r>
          </a:p>
          <a:p>
            <a:r>
              <a:rPr lang="de-DE" dirty="0"/>
              <a:t>Wir investieren in die Zukunft. Es rechnet sich (moralisch, finanziell). Wir tun was fürs Klima (uns) </a:t>
            </a:r>
          </a:p>
        </p:txBody>
      </p:sp>
      <p:sp>
        <p:nvSpPr>
          <p:cNvPr id="4" name="Foliennummernplatzhalter 3"/>
          <p:cNvSpPr>
            <a:spLocks noGrp="1"/>
          </p:cNvSpPr>
          <p:nvPr>
            <p:ph type="sldNum" sz="quarter" idx="10"/>
          </p:nvPr>
        </p:nvSpPr>
        <p:spPr/>
        <p:txBody>
          <a:bodyPr/>
          <a:lstStyle/>
          <a:p>
            <a:fld id="{400D0AD9-7700-413A-9106-85F70BFDC4EF}" type="slidenum">
              <a:rPr lang="de-DE" smtClean="0"/>
              <a:t>11</a:t>
            </a:fld>
            <a:endParaRPr lang="de-DE"/>
          </a:p>
        </p:txBody>
      </p:sp>
    </p:spTree>
    <p:extLst>
      <p:ext uri="{BB962C8B-B14F-4D97-AF65-F5344CB8AC3E}">
        <p14:creationId xmlns:p14="http://schemas.microsoft.com/office/powerpoint/2010/main" val="77829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dirty="0"/>
              <a:t>Die Solarmodule erzeugen Strom aus Tageslicht und Sonneneinstrahlung.</a:t>
            </a:r>
          </a:p>
          <a:p>
            <a:pPr>
              <a:defRPr/>
            </a:pPr>
            <a:r>
              <a:rPr lang="de-DE" dirty="0"/>
              <a:t>Der Wechselrichter wandelt den Solarstrom aus den Modulen in Haushaltsstrom um (Netz-Wechselstrom).</a:t>
            </a:r>
          </a:p>
          <a:p>
            <a:pPr>
              <a:defRPr/>
            </a:pPr>
            <a:r>
              <a:rPr lang="de-DE" dirty="0"/>
              <a:t>Der Strom kann dann ganz normal im Haus genutzt werden für die vorhandenen Elektrogeräte.</a:t>
            </a:r>
          </a:p>
          <a:p>
            <a:pPr>
              <a:defRPr/>
            </a:pPr>
            <a:r>
              <a:rPr lang="de-DE" dirty="0"/>
              <a:t>Erzeugt die Anlage mehr Strom als gerade verbraucht wird, fließt der Überschuss ins Netz. Dazu kann der vorhandene Stromanschluss genutzt werden.</a:t>
            </a:r>
          </a:p>
          <a:p>
            <a:pPr>
              <a:defRPr/>
            </a:pPr>
            <a:r>
              <a:rPr lang="de-DE" dirty="0"/>
              <a:t>Wird gerade mehr gebraucht als die Anlage produziert, kommt automatisch Strom aus dem Netz dazu, wie früher auch.</a:t>
            </a:r>
          </a:p>
          <a:p>
            <a:pPr>
              <a:defRPr/>
            </a:pPr>
            <a:r>
              <a:rPr lang="de-DE" dirty="0"/>
              <a:t>Einspeisung und Bezug wird in einem Zweirichtungszähler getrennt gemessen. Dieser Zähler wird bei der Installation eingebaut, meist als Austausch für den vorhandenen reinen Bezugszähler.</a:t>
            </a:r>
          </a:p>
          <a:p>
            <a:pPr>
              <a:defRPr/>
            </a:pPr>
            <a:r>
              <a:rPr lang="de-DE" dirty="0"/>
              <a:t>Ist eine Batterie vorhanden, wird Überschuss gespeichert, bevor weiterer Überschuss ins Netz eingespeist wird.</a:t>
            </a:r>
          </a:p>
          <a:p>
            <a:pPr>
              <a:defRPr/>
            </a:pPr>
            <a:r>
              <a:rPr lang="de-DE" dirty="0"/>
              <a:t>Ist eine Ladestation fürs E-Auto vorhanden, kann der Solarstrom auch dafür verwendet werden.</a:t>
            </a:r>
          </a:p>
          <a:p>
            <a:pPr>
              <a:defRPr/>
            </a:pPr>
            <a:r>
              <a:rPr lang="de-DE" dirty="0"/>
              <a:t>Manche Ladestationen können so programmiert werden, dass sie das E-Auto vorzugsweise laden.</a:t>
            </a:r>
          </a:p>
          <a:p>
            <a:pPr>
              <a:defRPr/>
            </a:pPr>
            <a:endParaRPr lang="de-DE" dirty="0"/>
          </a:p>
          <a:p>
            <a:pPr>
              <a:defRPr/>
            </a:pP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r>
              <a:rPr lang="de-DE" dirty="0"/>
              <a:t>Bei Eigenverbrauchsanlagen über 10 kW, die steuerlich behandelt werden sollen, muss zusätzlich ein Generatorzähler (Erzeugungszähler) genutzt werden.</a:t>
            </a:r>
          </a:p>
        </p:txBody>
      </p:sp>
      <p:sp>
        <p:nvSpPr>
          <p:cNvPr id="4" name="Foliennummernplatzhalter 3"/>
          <p:cNvSpPr>
            <a:spLocks noGrp="1"/>
          </p:cNvSpPr>
          <p:nvPr>
            <p:ph type="sldNum" sz="quarter" idx="10"/>
          </p:nvPr>
        </p:nvSpPr>
        <p:spPr/>
        <p:txBody>
          <a:bodyPr/>
          <a:lstStyle/>
          <a:p>
            <a:fld id="{400D0AD9-7700-413A-9106-85F70BFDC4EF}" type="slidenum">
              <a:rPr lang="de-DE" smtClean="0"/>
              <a:t>12</a:t>
            </a:fld>
            <a:endParaRPr lang="de-DE"/>
          </a:p>
        </p:txBody>
      </p:sp>
    </p:spTree>
    <p:extLst>
      <p:ext uri="{BB962C8B-B14F-4D97-AF65-F5344CB8AC3E}">
        <p14:creationId xmlns:p14="http://schemas.microsoft.com/office/powerpoint/2010/main" val="1880015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Introseit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FD07C55-59FF-4CF1-A2AC-DB5C37B7D55C}"/>
              </a:ext>
            </a:extLst>
          </p:cNvPr>
          <p:cNvSpPr/>
          <p:nvPr userDrawn="1"/>
        </p:nvSpPr>
        <p:spPr bwMode="gray">
          <a:xfrm>
            <a:off x="587375" y="5877272"/>
            <a:ext cx="11017250" cy="432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750">
                <a:solidFill>
                  <a:schemeClr val="bg2"/>
                </a:solidFill>
              </a:rPr>
              <a:t>www.zukunft-zuhause.net</a:t>
            </a:r>
            <a:endParaRPr lang="de-DE" sz="1750" dirty="0">
              <a:solidFill>
                <a:schemeClr val="bg2"/>
              </a:solidFill>
            </a:endParaRPr>
          </a:p>
        </p:txBody>
      </p:sp>
      <p:pic>
        <p:nvPicPr>
          <p:cNvPr id="11" name="Grafik 10">
            <a:extLst>
              <a:ext uri="{FF2B5EF4-FFF2-40B4-BE49-F238E27FC236}">
                <a16:creationId xmlns:a16="http://schemas.microsoft.com/office/drawing/2014/main" id="{357C2997-9C30-4927-83D9-5B58F6E2A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431704" y="1448780"/>
            <a:ext cx="5328592" cy="2916398"/>
          </a:xfrm>
          <a:prstGeom prst="rect">
            <a:avLst/>
          </a:prstGeom>
        </p:spPr>
      </p:pic>
    </p:spTree>
    <p:extLst>
      <p:ext uri="{BB962C8B-B14F-4D97-AF65-F5344CB8AC3E}">
        <p14:creationId xmlns:p14="http://schemas.microsoft.com/office/powerpoint/2010/main" val="230540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396E5-0535-43FB-B602-AA3B809271CA}"/>
              </a:ext>
            </a:extLst>
          </p:cNvPr>
          <p:cNvSpPr>
            <a:spLocks noGrp="1"/>
          </p:cNvSpPr>
          <p:nvPr>
            <p:ph type="title"/>
          </p:nvPr>
        </p:nvSpPr>
        <p:spPr bwMode="gray"/>
        <p:txBody>
          <a:bodyPr/>
          <a:lstStyle/>
          <a:p>
            <a:r>
              <a:rPr lang="de-DE"/>
              <a:t>Mastertitelformat bearbeiten</a:t>
            </a:r>
          </a:p>
        </p:txBody>
      </p:sp>
      <p:sp>
        <p:nvSpPr>
          <p:cNvPr id="3" name="Inhaltsplatzhalter 2">
            <a:extLst>
              <a:ext uri="{FF2B5EF4-FFF2-40B4-BE49-F238E27FC236}">
                <a16:creationId xmlns:a16="http://schemas.microsoft.com/office/drawing/2014/main" id="{CE4CFFBF-67C6-476F-999F-104BB9AD1124}"/>
              </a:ext>
            </a:extLst>
          </p:cNvPr>
          <p:cNvSpPr>
            <a:spLocks noGrp="1"/>
          </p:cNvSpPr>
          <p:nvPr>
            <p:ph sz="half" idx="1"/>
          </p:nvPr>
        </p:nvSpPr>
        <p:spPr bwMode="gray">
          <a:xfrm>
            <a:off x="587375" y="2060574"/>
            <a:ext cx="5364609" cy="421322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88489BB2-5AEE-4356-8B4F-0642D880C00D}"/>
              </a:ext>
            </a:extLst>
          </p:cNvPr>
          <p:cNvSpPr>
            <a:spLocks noGrp="1"/>
          </p:cNvSpPr>
          <p:nvPr>
            <p:ph sz="half" idx="2"/>
          </p:nvPr>
        </p:nvSpPr>
        <p:spPr bwMode="gray">
          <a:xfrm>
            <a:off x="6240015" y="2060575"/>
            <a:ext cx="5364609" cy="421322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9678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DD387-56B0-4783-9D93-270801E0E41C}"/>
              </a:ext>
            </a:extLst>
          </p:cNvPr>
          <p:cNvSpPr>
            <a:spLocks noGrp="1"/>
          </p:cNvSpPr>
          <p:nvPr>
            <p:ph type="title"/>
          </p:nvPr>
        </p:nvSpPr>
        <p:spPr bwMode="gray"/>
        <p:txBody>
          <a:bodyPr/>
          <a:lstStyle/>
          <a:p>
            <a:r>
              <a:rPr lang="de-DE"/>
              <a:t>Mastertitelformat bearbeiten</a:t>
            </a:r>
          </a:p>
        </p:txBody>
      </p:sp>
    </p:spTree>
    <p:extLst>
      <p:ext uri="{BB962C8B-B14F-4D97-AF65-F5344CB8AC3E}">
        <p14:creationId xmlns:p14="http://schemas.microsoft.com/office/powerpoint/2010/main" val="32793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rnaussag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invGray">
          <a:xfrm>
            <a:off x="587375" y="2060575"/>
            <a:ext cx="11017249" cy="1548445"/>
          </a:xfrm>
        </p:spPr>
        <p:txBody>
          <a:bodyPr anchor="b" anchorCtr="0"/>
          <a:lstStyle>
            <a:lvl1pPr algn="ctr">
              <a:defRPr sz="5000">
                <a:solidFill>
                  <a:schemeClr val="bg1"/>
                </a:solidFill>
              </a:defRPr>
            </a:lvl1pPr>
          </a:lstStyle>
          <a:p>
            <a:r>
              <a:rPr lang="de-DE"/>
              <a:t>Mastertitelformat bearbeiten</a:t>
            </a:r>
            <a:endParaRPr lang="de-DE" dirty="0"/>
          </a:p>
        </p:txBody>
      </p:sp>
      <p:sp>
        <p:nvSpPr>
          <p:cNvPr id="6" name="Textplatzhalter 5">
            <a:extLst>
              <a:ext uri="{FF2B5EF4-FFF2-40B4-BE49-F238E27FC236}">
                <a16:creationId xmlns:a16="http://schemas.microsoft.com/office/drawing/2014/main" id="{3538E252-C47D-4C4D-8B29-8A840D613448}"/>
              </a:ext>
            </a:extLst>
          </p:cNvPr>
          <p:cNvSpPr>
            <a:spLocks noGrp="1"/>
          </p:cNvSpPr>
          <p:nvPr>
            <p:ph type="body" sz="quarter" idx="10"/>
          </p:nvPr>
        </p:nvSpPr>
        <p:spPr bwMode="invGray">
          <a:xfrm>
            <a:off x="587375" y="3681586"/>
            <a:ext cx="11017250" cy="1223578"/>
          </a:xfrm>
        </p:spPr>
        <p:txBody>
          <a:bodyPr/>
          <a:lstStyle>
            <a:lvl1pPr marL="0" indent="0" algn="ctr">
              <a:buNone/>
              <a:defRPr>
                <a:solidFill>
                  <a:schemeClr val="bg1"/>
                </a:solidFill>
              </a:defRPr>
            </a:lvl1pPr>
            <a:lvl2pPr marL="180975" indent="0">
              <a:buNone/>
              <a:defRPr/>
            </a:lvl2pPr>
          </a:lstStyle>
          <a:p>
            <a:pPr lvl="0"/>
            <a:r>
              <a:rPr lang="de-DE"/>
              <a:t>Mastertextformat bearbeiten</a:t>
            </a:r>
          </a:p>
        </p:txBody>
      </p:sp>
    </p:spTree>
    <p:extLst>
      <p:ext uri="{BB962C8B-B14F-4D97-AF65-F5344CB8AC3E}">
        <p14:creationId xmlns:p14="http://schemas.microsoft.com/office/powerpoint/2010/main" val="2822714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466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Vielen Dank">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EA7E8DD-A1BA-4151-9229-99FC6DE129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4331804" y="692696"/>
            <a:ext cx="3528392" cy="1931128"/>
          </a:xfrm>
          <a:prstGeom prst="rect">
            <a:avLst/>
          </a:prstGeom>
        </p:spPr>
      </p:pic>
      <p:sp>
        <p:nvSpPr>
          <p:cNvPr id="5" name="Rechteck 4">
            <a:extLst>
              <a:ext uri="{FF2B5EF4-FFF2-40B4-BE49-F238E27FC236}">
                <a16:creationId xmlns:a16="http://schemas.microsoft.com/office/drawing/2014/main" id="{AFD48CAC-6639-4F89-828F-3A7A4D7B2822}"/>
              </a:ext>
            </a:extLst>
          </p:cNvPr>
          <p:cNvSpPr/>
          <p:nvPr userDrawn="1"/>
        </p:nvSpPr>
        <p:spPr bwMode="gray">
          <a:xfrm>
            <a:off x="587375" y="5877272"/>
            <a:ext cx="11017250" cy="432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750">
                <a:solidFill>
                  <a:schemeClr val="bg2"/>
                </a:solidFill>
              </a:rPr>
              <a:t>www.zukunft-zuhause.net</a:t>
            </a:r>
            <a:endParaRPr lang="de-DE" sz="1750" dirty="0">
              <a:solidFill>
                <a:schemeClr val="bg2"/>
              </a:solidFill>
            </a:endParaRPr>
          </a:p>
        </p:txBody>
      </p:sp>
      <p:sp>
        <p:nvSpPr>
          <p:cNvPr id="6" name="Titel 5">
            <a:extLst>
              <a:ext uri="{FF2B5EF4-FFF2-40B4-BE49-F238E27FC236}">
                <a16:creationId xmlns:a16="http://schemas.microsoft.com/office/drawing/2014/main" id="{E77F7A14-316E-4D20-A1D7-67D8D6D987BF}"/>
              </a:ext>
            </a:extLst>
          </p:cNvPr>
          <p:cNvSpPr>
            <a:spLocks noGrp="1"/>
          </p:cNvSpPr>
          <p:nvPr>
            <p:ph type="title"/>
          </p:nvPr>
        </p:nvSpPr>
        <p:spPr bwMode="gray">
          <a:xfrm>
            <a:off x="587375" y="3429000"/>
            <a:ext cx="11017250" cy="1296144"/>
          </a:xfrm>
        </p:spPr>
        <p:txBody>
          <a:bodyPr/>
          <a:lstStyle>
            <a:lvl1pPr algn="ctr">
              <a:defRPr sz="5000"/>
            </a:lvl1pPr>
          </a:lstStyle>
          <a:p>
            <a:r>
              <a:rPr lang="de-DE"/>
              <a:t>Mastertitelformat bearbeiten</a:t>
            </a:r>
            <a:endParaRPr lang="de-DE" dirty="0"/>
          </a:p>
        </p:txBody>
      </p:sp>
    </p:spTree>
    <p:extLst>
      <p:ext uri="{BB962C8B-B14F-4D97-AF65-F5344CB8AC3E}">
        <p14:creationId xmlns:p14="http://schemas.microsoft.com/office/powerpoint/2010/main" val="232645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und Inhalt mit Bild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lvl1pPr>
              <a:defRPr b="0"/>
            </a:lvl1pPr>
          </a:lstStyle>
          <a:p>
            <a:r>
              <a:rPr lang="de-DE" dirty="0"/>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a:xfrm>
            <a:off x="7294880" y="2060574"/>
            <a:ext cx="4309744" cy="4421506"/>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10">
            <a:extLst>
              <a:ext uri="{FF2B5EF4-FFF2-40B4-BE49-F238E27FC236}">
                <a16:creationId xmlns:a16="http://schemas.microsoft.com/office/drawing/2014/main" id="{E42CCF8D-51B0-4238-B228-7BADC9C26F84}"/>
              </a:ext>
            </a:extLst>
          </p:cNvPr>
          <p:cNvSpPr>
            <a:spLocks noGrp="1"/>
          </p:cNvSpPr>
          <p:nvPr>
            <p:ph type="pic" sz="quarter" idx="10"/>
          </p:nvPr>
        </p:nvSpPr>
        <p:spPr bwMode="gray">
          <a:xfrm>
            <a:off x="587374" y="2133599"/>
            <a:ext cx="6333490" cy="4140201"/>
          </a:xfrm>
          <a:no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923231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3_Leer">
    <p:spTree>
      <p:nvGrpSpPr>
        <p:cNvPr id="1" name=""/>
        <p:cNvGrpSpPr/>
        <p:nvPr/>
      </p:nvGrpSpPr>
      <p:grpSpPr>
        <a:xfrm>
          <a:off x="0" y="0"/>
          <a:ext cx="0" cy="0"/>
          <a:chOff x="0" y="0"/>
          <a:chExt cx="0" cy="0"/>
        </a:xfrm>
      </p:grpSpPr>
      <p:sp>
        <p:nvSpPr>
          <p:cNvPr id="2" name="Titel 1"/>
          <p:cNvSpPr>
            <a:spLocks noGrp="1"/>
          </p:cNvSpPr>
          <p:nvPr>
            <p:ph type="title"/>
          </p:nvPr>
        </p:nvSpPr>
        <p:spPr>
          <a:xfrm>
            <a:off x="336000" y="190800"/>
            <a:ext cx="8256277" cy="1077960"/>
          </a:xfrm>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1129373478"/>
      </p:ext>
    </p:extLst>
  </p:cSld>
  <p:clrMapOvr>
    <a:masterClrMapping/>
  </p:clrMapOvr>
  <p:transition>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587375" y="368660"/>
            <a:ext cx="6912781" cy="1152165"/>
          </a:xfrm>
        </p:spPr>
        <p:txBody>
          <a:bodyPr anchor="b"/>
          <a:lstStyle>
            <a:lvl1pPr algn="l">
              <a:defRPr sz="3250">
                <a:solidFill>
                  <a:schemeClr val="tx1"/>
                </a:solidFill>
              </a:defRPr>
            </a:lvl1pPr>
          </a:lstStyle>
          <a:p>
            <a:r>
              <a:rPr lang="de-DE"/>
              <a:t>Mastertitelformat bearbeiten</a:t>
            </a:r>
            <a:endParaRPr lang="de-DE" dirty="0"/>
          </a:p>
        </p:txBody>
      </p:sp>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2744788"/>
            <a:ext cx="12192000" cy="4113212"/>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410365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01">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2312876"/>
            <a:ext cx="12192000" cy="4545124"/>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32704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587375" y="3501009"/>
            <a:ext cx="11017250" cy="972108"/>
          </a:xfrm>
        </p:spPr>
        <p:txBody>
          <a:bodyPr anchor="t" anchorCtr="0"/>
          <a:lstStyle>
            <a:lvl1pPr algn="ctr">
              <a:defRPr sz="3250">
                <a:solidFill>
                  <a:schemeClr val="tx1"/>
                </a:solidFill>
              </a:defRPr>
            </a:lvl1pPr>
          </a:lstStyle>
          <a:p>
            <a:r>
              <a:rPr lang="de-DE" dirty="0"/>
              <a:t>Mastertitelformat bearbeiten</a:t>
            </a:r>
          </a:p>
        </p:txBody>
      </p:sp>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Tree>
    <p:extLst>
      <p:ext uri="{BB962C8B-B14F-4D97-AF65-F5344CB8AC3E}">
        <p14:creationId xmlns:p14="http://schemas.microsoft.com/office/powerpoint/2010/main" val="283028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blat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0"/>
            <a:ext cx="6096000" cy="6858000"/>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72063" y="2996952"/>
            <a:ext cx="4932561" cy="3276848"/>
          </a:xfrm>
        </p:spPr>
        <p:txBody>
          <a:bodyPr anchor="t" anchorCtr="0"/>
          <a:lstStyle>
            <a:lvl1pPr algn="ctr">
              <a:defRPr sz="3250">
                <a:solidFill>
                  <a:schemeClr val="tx1"/>
                </a:solidFill>
              </a:defRPr>
            </a:lvl1pPr>
          </a:lstStyle>
          <a:p>
            <a:r>
              <a:rPr lang="de-DE" dirty="0"/>
              <a:t>Mastertitelformat bearbeiten</a:t>
            </a:r>
          </a:p>
        </p:txBody>
      </p:sp>
    </p:spTree>
    <p:extLst>
      <p:ext uri="{BB962C8B-B14F-4D97-AF65-F5344CB8AC3E}">
        <p14:creationId xmlns:p14="http://schemas.microsoft.com/office/powerpoint/2010/main" val="198772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C5FA593-7C76-4168-AF48-25FE6FF3E5AA}"/>
              </a:ext>
            </a:extLst>
          </p:cNvPr>
          <p:cNvSpPr/>
          <p:nvPr userDrawn="1"/>
        </p:nvSpPr>
        <p:spPr bwMode="gray">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00057" y="584684"/>
            <a:ext cx="5004568" cy="936141"/>
          </a:xfrm>
        </p:spPr>
        <p:txBody>
          <a:bodyPr anchor="t" anchorCtr="0"/>
          <a:lstStyle>
            <a:lvl1pPr algn="l">
              <a:defRPr sz="3250">
                <a:solidFill>
                  <a:schemeClr val="bg1"/>
                </a:solidFill>
              </a:defRPr>
            </a:lvl1pPr>
          </a:lstStyle>
          <a:p>
            <a:r>
              <a:rPr lang="de-DE"/>
              <a:t>Mastertitelformat bearbeiten</a:t>
            </a:r>
            <a:endParaRPr lang="de-DE" dirty="0"/>
          </a:p>
        </p:txBody>
      </p:sp>
      <p:pic>
        <p:nvPicPr>
          <p:cNvPr id="9" name="Grafik 8">
            <a:extLst>
              <a:ext uri="{FF2B5EF4-FFF2-40B4-BE49-F238E27FC236}">
                <a16:creationId xmlns:a16="http://schemas.microsoft.com/office/drawing/2014/main" id="{708BAACD-A963-49AB-B7A6-57781E49C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83704" y="1916832"/>
            <a:ext cx="5328592" cy="2916398"/>
          </a:xfrm>
          <a:prstGeom prst="rect">
            <a:avLst/>
          </a:prstGeom>
        </p:spPr>
      </p:pic>
    </p:spTree>
    <p:extLst>
      <p:ext uri="{BB962C8B-B14F-4D97-AF65-F5344CB8AC3E}">
        <p14:creationId xmlns:p14="http://schemas.microsoft.com/office/powerpoint/2010/main" val="2699995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mit 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0"/>
            <a:ext cx="6096000" cy="6858000"/>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00057" y="584684"/>
            <a:ext cx="5004568" cy="936141"/>
          </a:xfrm>
        </p:spPr>
        <p:txBody>
          <a:bodyPr anchor="t" anchorCtr="0"/>
          <a:lstStyle>
            <a:lvl1pPr algn="l">
              <a:defRPr sz="3250">
                <a:solidFill>
                  <a:schemeClr val="tx1"/>
                </a:solidFill>
              </a:defRPr>
            </a:lvl1pPr>
          </a:lstStyle>
          <a:p>
            <a:r>
              <a:rPr lang="de-DE"/>
              <a:t>Mastertitelformat bearbeiten</a:t>
            </a:r>
            <a:endParaRPr lang="de-DE" dirty="0"/>
          </a:p>
        </p:txBody>
      </p:sp>
    </p:spTree>
    <p:extLst>
      <p:ext uri="{BB962C8B-B14F-4D97-AF65-F5344CB8AC3E}">
        <p14:creationId xmlns:p14="http://schemas.microsoft.com/office/powerpoint/2010/main" val="1313833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lvl1pPr>
              <a:defRPr>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6680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p>
            <a:r>
              <a:rPr lang="de-DE"/>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a:xfrm>
            <a:off x="4655839" y="2060574"/>
            <a:ext cx="6948785" cy="42132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Bildplatzhalter 10">
            <a:extLst>
              <a:ext uri="{FF2B5EF4-FFF2-40B4-BE49-F238E27FC236}">
                <a16:creationId xmlns:a16="http://schemas.microsoft.com/office/drawing/2014/main" id="{E42CCF8D-51B0-4238-B228-7BADC9C26F84}"/>
              </a:ext>
            </a:extLst>
          </p:cNvPr>
          <p:cNvSpPr>
            <a:spLocks noGrp="1"/>
          </p:cNvSpPr>
          <p:nvPr>
            <p:ph type="pic" sz="quarter" idx="10"/>
          </p:nvPr>
        </p:nvSpPr>
        <p:spPr bwMode="gray">
          <a:xfrm>
            <a:off x="587374" y="2133599"/>
            <a:ext cx="3744429" cy="4140201"/>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258345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A6D445F-292B-4DC2-AE1B-C466E0508EB0}"/>
              </a:ext>
            </a:extLst>
          </p:cNvPr>
          <p:cNvSpPr>
            <a:spLocks noGrp="1"/>
          </p:cNvSpPr>
          <p:nvPr>
            <p:ph type="title"/>
          </p:nvPr>
        </p:nvSpPr>
        <p:spPr bwMode="gray">
          <a:xfrm>
            <a:off x="587375" y="944562"/>
            <a:ext cx="11017250" cy="900262"/>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8DA09C3C-CEE2-49EB-A5A9-0A78C7CA74C6}"/>
              </a:ext>
            </a:extLst>
          </p:cNvPr>
          <p:cNvSpPr>
            <a:spLocks noGrp="1"/>
          </p:cNvSpPr>
          <p:nvPr>
            <p:ph type="body" idx="1"/>
          </p:nvPr>
        </p:nvSpPr>
        <p:spPr bwMode="gray">
          <a:xfrm>
            <a:off x="587375" y="2060574"/>
            <a:ext cx="11017250" cy="421322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2" name="Grafik 11">
            <a:extLst>
              <a:ext uri="{FF2B5EF4-FFF2-40B4-BE49-F238E27FC236}">
                <a16:creationId xmlns:a16="http://schemas.microsoft.com/office/drawing/2014/main" id="{5E54110A-0FED-4626-9C83-F87BD0A7C0C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bwMode="gray">
          <a:xfrm>
            <a:off x="10056440" y="332657"/>
            <a:ext cx="1548185" cy="439478"/>
          </a:xfrm>
          <a:prstGeom prst="rect">
            <a:avLst/>
          </a:prstGeom>
        </p:spPr>
      </p:pic>
    </p:spTree>
    <p:extLst>
      <p:ext uri="{BB962C8B-B14F-4D97-AF65-F5344CB8AC3E}">
        <p14:creationId xmlns:p14="http://schemas.microsoft.com/office/powerpoint/2010/main" val="1017046662"/>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6" r:id="rId3"/>
    <p:sldLayoutId id="2147483659" r:id="rId4"/>
    <p:sldLayoutId id="2147483657" r:id="rId5"/>
    <p:sldLayoutId id="2147483661" r:id="rId6"/>
    <p:sldLayoutId id="2147483660" r:id="rId7"/>
    <p:sldLayoutId id="2147483650" r:id="rId8"/>
    <p:sldLayoutId id="2147483662" r:id="rId9"/>
    <p:sldLayoutId id="2147483652" r:id="rId10"/>
    <p:sldLayoutId id="2147483654" r:id="rId11"/>
    <p:sldLayoutId id="2147483664" r:id="rId12"/>
    <p:sldLayoutId id="2147483655" r:id="rId13"/>
    <p:sldLayoutId id="2147483665" r:id="rId14"/>
    <p:sldLayoutId id="2147483667" r:id="rId15"/>
    <p:sldLayoutId id="2147483669" r:id="rId16"/>
  </p:sldLayoutIdLst>
  <p:txStyles>
    <p:titleStyle>
      <a:lvl1pPr algn="l" defTabSz="914400" rtl="0" eaLnBrk="1" latinLnBrk="0" hangingPunct="1">
        <a:lnSpc>
          <a:spcPct val="90000"/>
        </a:lnSpc>
        <a:spcBef>
          <a:spcPct val="0"/>
        </a:spcBef>
        <a:buNone/>
        <a:defRPr sz="3250" kern="1200">
          <a:solidFill>
            <a:schemeClr val="tx1"/>
          </a:solidFill>
          <a:latin typeface="+mj-lt"/>
          <a:ea typeface="+mj-ea"/>
          <a:cs typeface="+mj-cs"/>
        </a:defRPr>
      </a:lvl1pPr>
    </p:titleStyle>
    <p:bodyStyle>
      <a:lvl1pPr marL="180975" indent="-18097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1pPr>
      <a:lvl2pPr marL="355600" indent="-17462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2pPr>
      <a:lvl3pPr marL="538163" indent="-182563"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3pPr>
      <a:lvl4pPr marL="719138" indent="-18097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4pPr>
      <a:lvl5pPr marL="893763" indent="-17462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98" userDrawn="1">
          <p15:clr>
            <a:srgbClr val="F26B43"/>
          </p15:clr>
        </p15:guide>
        <p15:guide id="2" pos="3840" userDrawn="1">
          <p15:clr>
            <a:srgbClr val="F26B43"/>
          </p15:clr>
        </p15:guide>
        <p15:guide id="3" pos="370" userDrawn="1">
          <p15:clr>
            <a:srgbClr val="F26B43"/>
          </p15:clr>
        </p15:guide>
        <p15:guide id="4" pos="7310" userDrawn="1">
          <p15:clr>
            <a:srgbClr val="F26B43"/>
          </p15:clr>
        </p15:guide>
        <p15:guide id="5" orient="horz" pos="3952" userDrawn="1">
          <p15:clr>
            <a:srgbClr val="F26B43"/>
          </p15:clr>
        </p15:guide>
        <p15:guide id="6" pos="3749" userDrawn="1">
          <p15:clr>
            <a:srgbClr val="F26B43"/>
          </p15:clr>
        </p15:guide>
        <p15:guide id="7" pos="3931" userDrawn="1">
          <p15:clr>
            <a:srgbClr val="F26B43"/>
          </p15:clr>
        </p15:guide>
        <p15:guide id="8" orient="horz" pos="595" userDrawn="1">
          <p15:clr>
            <a:srgbClr val="F26B43"/>
          </p15:clr>
        </p15:guide>
        <p15:guide id="9" orient="horz" pos="13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64.jpg"/><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5.jpeg"/><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D83864CF-3CDB-4A1D-9FF8-6097A5C8006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2744788"/>
            <a:ext cx="12192000" cy="4113212"/>
          </a:xfrm>
          <a:prstGeom prst="rect">
            <a:avLst/>
          </a:prstGeom>
        </p:spPr>
      </p:pic>
      <p:sp>
        <p:nvSpPr>
          <p:cNvPr id="3" name="Titel 2">
            <a:extLst>
              <a:ext uri="{FF2B5EF4-FFF2-40B4-BE49-F238E27FC236}">
                <a16:creationId xmlns:a16="http://schemas.microsoft.com/office/drawing/2014/main" id="{D61DC553-0536-441A-AA06-9BEE2CEF93AF}"/>
              </a:ext>
            </a:extLst>
          </p:cNvPr>
          <p:cNvSpPr>
            <a:spLocks noGrp="1"/>
          </p:cNvSpPr>
          <p:nvPr>
            <p:ph type="ctrTitle"/>
          </p:nvPr>
        </p:nvSpPr>
        <p:spPr>
          <a:xfrm>
            <a:off x="407368" y="1340768"/>
            <a:ext cx="7488832" cy="936141"/>
          </a:xfrm>
        </p:spPr>
        <p:txBody>
          <a:bodyPr/>
          <a:lstStyle/>
          <a:p>
            <a:r>
              <a:rPr lang="de-DE" dirty="0">
                <a:solidFill>
                  <a:schemeClr val="bg2"/>
                </a:solidFill>
              </a:rPr>
              <a:t>Energiewende im Eigenheim</a:t>
            </a:r>
            <a:br>
              <a:rPr lang="de-DE" sz="1800" dirty="0">
                <a:solidFill>
                  <a:schemeClr val="bg2"/>
                </a:solidFill>
              </a:rPr>
            </a:br>
            <a:r>
              <a:rPr lang="de-DE" sz="1800" dirty="0">
                <a:solidFill>
                  <a:schemeClr val="bg2"/>
                </a:solidFill>
              </a:rPr>
              <a:t> </a:t>
            </a:r>
            <a:br>
              <a:rPr lang="de-DE" sz="2400" dirty="0">
                <a:solidFill>
                  <a:schemeClr val="bg2"/>
                </a:solidFill>
              </a:rPr>
            </a:br>
            <a:br>
              <a:rPr lang="de-DE" sz="2400" dirty="0">
                <a:solidFill>
                  <a:schemeClr val="bg2"/>
                </a:solidFill>
              </a:rPr>
            </a:br>
            <a:endParaRPr lang="de-DE" dirty="0">
              <a:solidFill>
                <a:schemeClr val="bg2"/>
              </a:solidFill>
            </a:endParaRPr>
          </a:p>
        </p:txBody>
      </p:sp>
      <p:sp>
        <p:nvSpPr>
          <p:cNvPr id="5" name="Textfeld 4">
            <a:extLst>
              <a:ext uri="{FF2B5EF4-FFF2-40B4-BE49-F238E27FC236}">
                <a16:creationId xmlns:a16="http://schemas.microsoft.com/office/drawing/2014/main" id="{37EDF27F-C54E-4986-9B2D-029EE820238D}"/>
              </a:ext>
            </a:extLst>
          </p:cNvPr>
          <p:cNvSpPr txBox="1"/>
          <p:nvPr/>
        </p:nvSpPr>
        <p:spPr>
          <a:xfrm>
            <a:off x="6096001" y="5843009"/>
            <a:ext cx="6095999" cy="646331"/>
          </a:xfrm>
          <a:prstGeom prst="rect">
            <a:avLst/>
          </a:prstGeom>
          <a:solidFill>
            <a:srgbClr val="00A4DD">
              <a:alpha val="85098"/>
            </a:srgbClr>
          </a:solidFill>
        </p:spPr>
        <p:txBody>
          <a:bodyPr wrap="square" rtlCol="0">
            <a:spAutoFit/>
          </a:bodyPr>
          <a:lstStyle/>
          <a:p>
            <a:r>
              <a:rPr lang="de-DE" b="1" dirty="0">
                <a:solidFill>
                  <a:schemeClr val="bg1"/>
                </a:solidFill>
              </a:rPr>
              <a:t>Referent*in</a:t>
            </a:r>
          </a:p>
          <a:p>
            <a:r>
              <a:rPr lang="de-DE" dirty="0">
                <a:solidFill>
                  <a:schemeClr val="bg1"/>
                </a:solidFill>
              </a:rPr>
              <a:t>Institution</a:t>
            </a:r>
          </a:p>
        </p:txBody>
      </p:sp>
    </p:spTree>
    <p:extLst>
      <p:ext uri="{BB962C8B-B14F-4D97-AF65-F5344CB8AC3E}">
        <p14:creationId xmlns:p14="http://schemas.microsoft.com/office/powerpoint/2010/main" val="87262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2E392B5-E5D6-4E8D-A3F9-7A1032224540}"/>
              </a:ext>
            </a:extLst>
          </p:cNvPr>
          <p:cNvSpPr>
            <a:spLocks noGrp="1"/>
          </p:cNvSpPr>
          <p:nvPr>
            <p:ph type="ctrTitle"/>
          </p:nvPr>
        </p:nvSpPr>
        <p:spPr>
          <a:xfrm>
            <a:off x="6888089" y="2852709"/>
            <a:ext cx="4248472" cy="612522"/>
          </a:xfrm>
        </p:spPr>
        <p:txBody>
          <a:bodyPr/>
          <a:lstStyle/>
          <a:p>
            <a:pPr algn="l"/>
            <a:r>
              <a:rPr lang="de-DE" dirty="0"/>
              <a:t>Sonnenstrom vom eigenen Dach</a:t>
            </a:r>
          </a:p>
        </p:txBody>
      </p:sp>
      <p:sp>
        <p:nvSpPr>
          <p:cNvPr id="6" name="Bildplatzhalter 5">
            <a:extLst>
              <a:ext uri="{FF2B5EF4-FFF2-40B4-BE49-F238E27FC236}">
                <a16:creationId xmlns:a16="http://schemas.microsoft.com/office/drawing/2014/main" id="{E065BA93-FEE3-47B0-A247-F811BF069E8F}"/>
              </a:ext>
            </a:extLst>
          </p:cNvPr>
          <p:cNvSpPr>
            <a:spLocks noGrp="1"/>
          </p:cNvSpPr>
          <p:nvPr>
            <p:ph type="pic" sz="quarter" idx="10"/>
          </p:nvPr>
        </p:nvSpPr>
        <p:spPr/>
      </p:sp>
      <p:pic>
        <p:nvPicPr>
          <p:cNvPr id="5" name="Bildplatzhalter 7">
            <a:extLst>
              <a:ext uri="{FF2B5EF4-FFF2-40B4-BE49-F238E27FC236}">
                <a16:creationId xmlns:a16="http://schemas.microsoft.com/office/drawing/2014/main" id="{2BFD4F20-AB6F-4DA1-BDA3-F02685048D6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gray">
          <a:xfrm>
            <a:off x="0" y="0"/>
            <a:ext cx="6096000" cy="6858000"/>
          </a:xfrm>
          <a:prstGeom prst="rect">
            <a:avLst/>
          </a:prstGeom>
          <a:solidFill>
            <a:schemeClr val="accent6"/>
          </a:solidFill>
        </p:spPr>
      </p:pic>
    </p:spTree>
    <p:extLst>
      <p:ext uri="{BB962C8B-B14F-4D97-AF65-F5344CB8AC3E}">
        <p14:creationId xmlns:p14="http://schemas.microsoft.com/office/powerpoint/2010/main" val="30771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Warum Photovoltaik? Sie lohnt sich!</a:t>
            </a:r>
          </a:p>
        </p:txBody>
      </p:sp>
      <p:sp>
        <p:nvSpPr>
          <p:cNvPr id="6" name="Textfeld 5"/>
          <p:cNvSpPr txBox="1"/>
          <p:nvPr/>
        </p:nvSpPr>
        <p:spPr bwMode="auto">
          <a:xfrm>
            <a:off x="556095" y="3140968"/>
            <a:ext cx="2036350" cy="461665"/>
          </a:xfrm>
          <a:prstGeom prst="rect">
            <a:avLst/>
          </a:prstGeom>
          <a:noFill/>
        </p:spPr>
        <p:txBody>
          <a:bodyPr wrap="square" rtlCol="0">
            <a:spAutoFit/>
          </a:bodyPr>
          <a:lstStyle/>
          <a:p>
            <a:pPr algn="ctr">
              <a:defRPr/>
            </a:pPr>
            <a:r>
              <a:rPr lang="de-DE" sz="2000" dirty="0">
                <a:latin typeface="Calibri" panose="020F0502020204030204" pitchFamily="34" charset="0"/>
              </a:rPr>
              <a:t>Klimaschutz</a:t>
            </a:r>
            <a:r>
              <a:rPr lang="de-DE" sz="2400" dirty="0">
                <a:latin typeface="Calibri" panose="020F0502020204030204" pitchFamily="34" charset="0"/>
              </a:rPr>
              <a:t>!</a:t>
            </a:r>
            <a:endParaRPr dirty="0">
              <a:latin typeface="Calibri" panose="020F0502020204030204" pitchFamily="34" charset="0"/>
            </a:endParaRPr>
          </a:p>
        </p:txBody>
      </p:sp>
      <p:sp>
        <p:nvSpPr>
          <p:cNvPr id="7" name="Textfeld 6"/>
          <p:cNvSpPr txBox="1"/>
          <p:nvPr/>
        </p:nvSpPr>
        <p:spPr bwMode="auto">
          <a:xfrm>
            <a:off x="2817592" y="3128657"/>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Unabhängigkeit von Energieimporten</a:t>
            </a:r>
            <a:endParaRPr dirty="0">
              <a:latin typeface="Calibri" panose="020F0502020204030204" pitchFamily="34" charset="0"/>
            </a:endParaRPr>
          </a:p>
        </p:txBody>
      </p:sp>
      <p:sp>
        <p:nvSpPr>
          <p:cNvPr id="8" name="Textfeld 7"/>
          <p:cNvSpPr txBox="1"/>
          <p:nvPr/>
        </p:nvSpPr>
        <p:spPr bwMode="auto">
          <a:xfrm>
            <a:off x="5776077" y="3150782"/>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Energiewende „selbst“ in die Hand nehmen</a:t>
            </a:r>
            <a:endParaRPr dirty="0">
              <a:latin typeface="Calibri" panose="020F0502020204030204" pitchFamily="34" charset="0"/>
            </a:endParaRPr>
          </a:p>
        </p:txBody>
      </p:sp>
      <p:sp>
        <p:nvSpPr>
          <p:cNvPr id="9" name="Textfeld 8"/>
          <p:cNvSpPr txBox="1"/>
          <p:nvPr/>
        </p:nvSpPr>
        <p:spPr bwMode="auto">
          <a:xfrm>
            <a:off x="1126340" y="5315977"/>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Die Sonne schickt keine Preiserhöhungen</a:t>
            </a:r>
            <a:endParaRPr dirty="0">
              <a:latin typeface="Calibri" panose="020F0502020204030204" pitchFamily="34" charset="0"/>
            </a:endParaRPr>
          </a:p>
        </p:txBody>
      </p:sp>
      <p:sp>
        <p:nvSpPr>
          <p:cNvPr id="10" name="Textfeld 9"/>
          <p:cNvSpPr txBox="1"/>
          <p:nvPr/>
        </p:nvSpPr>
        <p:spPr bwMode="auto">
          <a:xfrm>
            <a:off x="4341606" y="5298773"/>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Weniger Hitze im Dachgeschoss</a:t>
            </a:r>
            <a:endParaRPr dirty="0">
              <a:latin typeface="Calibri" panose="020F0502020204030204" pitchFamily="34" charset="0"/>
            </a:endParaRPr>
          </a:p>
        </p:txBody>
      </p:sp>
      <p:sp>
        <p:nvSpPr>
          <p:cNvPr id="11" name="Textfeld 10"/>
          <p:cNvSpPr txBox="1"/>
          <p:nvPr/>
        </p:nvSpPr>
        <p:spPr bwMode="auto">
          <a:xfrm>
            <a:off x="7590359" y="5315977"/>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Bewährtes, langlebiges und robustes Produkt</a:t>
            </a:r>
            <a:endParaRPr dirty="0">
              <a:latin typeface="Calibri" panose="020F0502020204030204" pitchFamily="34" charset="0"/>
            </a:endParaRPr>
          </a:p>
        </p:txBody>
      </p:sp>
      <p:sp>
        <p:nvSpPr>
          <p:cNvPr id="12" name="Textfeld 11"/>
          <p:cNvSpPr txBox="1"/>
          <p:nvPr/>
        </p:nvSpPr>
        <p:spPr bwMode="auto">
          <a:xfrm>
            <a:off x="8963655" y="3176352"/>
            <a:ext cx="2825357" cy="707886"/>
          </a:xfrm>
          <a:prstGeom prst="rect">
            <a:avLst/>
          </a:prstGeom>
          <a:noFill/>
        </p:spPr>
        <p:txBody>
          <a:bodyPr wrap="square" rtlCol="0">
            <a:spAutoFit/>
          </a:bodyPr>
          <a:lstStyle/>
          <a:p>
            <a:pPr algn="ctr">
              <a:defRPr/>
            </a:pPr>
            <a:r>
              <a:rPr lang="de-DE" sz="2000" dirty="0">
                <a:latin typeface="Calibri" panose="020F0502020204030204" pitchFamily="34" charset="0"/>
              </a:rPr>
              <a:t>Leise und dezentrale Energieerzeugung</a:t>
            </a:r>
            <a:endParaRPr dirty="0">
              <a:latin typeface="Calibri" panose="020F0502020204030204" pitchFamily="34" charset="0"/>
            </a:endParaRPr>
          </a:p>
        </p:txBody>
      </p:sp>
      <p:pic>
        <p:nvPicPr>
          <p:cNvPr id="13" name="Grafik 12" descr="Erdkugel: Amerika mit einfarbiger Füllung"/>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814243" y="1777124"/>
            <a:ext cx="1289772" cy="1289772"/>
          </a:xfrm>
          <a:prstGeom prst="rect">
            <a:avLst/>
          </a:prstGeom>
        </p:spPr>
      </p:pic>
      <p:pic>
        <p:nvPicPr>
          <p:cNvPr id="14" name="Grafik 13" descr="Fracht mit einfarbiger Füllung"/>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3633328" y="1628800"/>
            <a:ext cx="1518653" cy="1518653"/>
          </a:xfrm>
          <a:prstGeom prst="rect">
            <a:avLst/>
          </a:prstGeom>
        </p:spPr>
      </p:pic>
      <p:pic>
        <p:nvPicPr>
          <p:cNvPr id="15" name="Grafik 14" descr="Solarmodule mit einfarbiger Füllung"/>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6600056" y="1680662"/>
            <a:ext cx="1303747" cy="1303747"/>
          </a:xfrm>
          <a:prstGeom prst="rect">
            <a:avLst/>
          </a:prstGeom>
        </p:spPr>
      </p:pic>
      <p:pic>
        <p:nvPicPr>
          <p:cNvPr id="16" name="Grafik 15" descr="Lautsprecher stummschalten mit einfarbiger Füllung"/>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9433116" y="1701293"/>
            <a:ext cx="1239764" cy="1239764"/>
          </a:xfrm>
          <a:prstGeom prst="rect">
            <a:avLst/>
          </a:prstGeom>
        </p:spPr>
      </p:pic>
      <p:pic>
        <p:nvPicPr>
          <p:cNvPr id="17" name="Grafik 16" descr="Sparschwein mit einfarbiger Füllung"/>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2050868" y="4031096"/>
            <a:ext cx="1378449" cy="1378449"/>
          </a:xfrm>
          <a:prstGeom prst="rect">
            <a:avLst/>
          </a:prstGeom>
        </p:spPr>
      </p:pic>
      <p:pic>
        <p:nvPicPr>
          <p:cNvPr id="18" name="Grafik 17" descr="Renoviertes Haus funkelnd mit einfarbiger Füllung"/>
          <p:cNvPicPr>
            <a:picLocks noChangeAspect="1"/>
          </p:cNvPicPr>
          <p:nvPr/>
        </p:nvPicPr>
        <p:blipFill>
          <a:blip r:embed="rId8"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5321012" y="4124662"/>
            <a:ext cx="1191315" cy="1191315"/>
          </a:xfrm>
          <a:prstGeom prst="rect">
            <a:avLst/>
          </a:prstGeom>
        </p:spPr>
      </p:pic>
      <p:pic>
        <p:nvPicPr>
          <p:cNvPr id="19" name="Grafik 18" descr="Seilknoten mit einfarbiger Füllung"/>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8574619" y="4217074"/>
            <a:ext cx="942386" cy="942386"/>
          </a:xfrm>
          <a:prstGeom prst="rect">
            <a:avLst/>
          </a:prstGeom>
        </p:spPr>
      </p:pic>
      <p:sp>
        <p:nvSpPr>
          <p:cNvPr id="20" name="Textfeld 19"/>
          <p:cNvSpPr txBox="1"/>
          <p:nvPr/>
        </p:nvSpPr>
        <p:spPr>
          <a:xfrm>
            <a:off x="9433116" y="6256488"/>
            <a:ext cx="2458220" cy="307777"/>
          </a:xfrm>
          <a:prstGeom prst="rect">
            <a:avLst/>
          </a:prstGeom>
          <a:noFill/>
        </p:spPr>
        <p:txBody>
          <a:bodyPr wrap="square" rtlCol="0">
            <a:spAutoFit/>
          </a:bodyPr>
          <a:lstStyle/>
          <a:p>
            <a:r>
              <a:rPr lang="de-DE" sz="1400" dirty="0"/>
              <a:t>Quelle: www.packsdrauf.de</a:t>
            </a:r>
          </a:p>
        </p:txBody>
      </p:sp>
    </p:spTree>
    <p:extLst>
      <p:ext uri="{BB962C8B-B14F-4D97-AF65-F5344CB8AC3E}">
        <p14:creationId xmlns:p14="http://schemas.microsoft.com/office/powerpoint/2010/main" val="4073016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Basiswissen – Komponenten einer PV-Anlage - vereinfacht</a:t>
            </a:r>
          </a:p>
        </p:txBody>
      </p:sp>
      <p:pic>
        <p:nvPicPr>
          <p:cNvPr id="5"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p:blipFill>
        <p:spPr bwMode="auto">
          <a:xfrm>
            <a:off x="587375" y="1857410"/>
            <a:ext cx="7868468" cy="4430182"/>
          </a:xfrm>
          <a:prstGeom prst="rect">
            <a:avLst/>
          </a:prstGeom>
          <a:noFill/>
          <a:ln>
            <a:noFill/>
          </a:ln>
        </p:spPr>
      </p:pic>
      <p:sp>
        <p:nvSpPr>
          <p:cNvPr id="6" name="Ellipse 5"/>
          <p:cNvSpPr>
            <a:spLocks noGrp="1" noRot="1" noMove="1" noResize="1" noEditPoints="1" noAdjustHandles="1" noChangeArrowheads="1" noChangeShapeType="1"/>
          </p:cNvSpPr>
          <p:nvPr/>
        </p:nvSpPr>
        <p:spPr bwMode="auto">
          <a:xfrm>
            <a:off x="8925143" y="1699089"/>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1</a:t>
            </a:r>
            <a:endParaRPr dirty="0">
              <a:latin typeface="Calibri" panose="020F0502020204030204" pitchFamily="34" charset="0"/>
            </a:endParaRPr>
          </a:p>
        </p:txBody>
      </p:sp>
      <p:sp>
        <p:nvSpPr>
          <p:cNvPr id="7" name="Textfeld 6"/>
          <p:cNvSpPr txBox="1">
            <a:spLocks noGrp="1" noRot="1" noMove="1" noResize="1" noEditPoints="1" noAdjustHandles="1" noChangeArrowheads="1" noChangeShapeType="1"/>
          </p:cNvSpPr>
          <p:nvPr/>
        </p:nvSpPr>
        <p:spPr bwMode="auto">
          <a:xfrm>
            <a:off x="9352383" y="1683286"/>
            <a:ext cx="2792288" cy="4708981"/>
          </a:xfrm>
          <a:prstGeom prst="rect">
            <a:avLst/>
          </a:prstGeom>
          <a:noFill/>
        </p:spPr>
        <p:txBody>
          <a:bodyPr wrap="square" rtlCol="0">
            <a:spAutoFit/>
          </a:bodyPr>
          <a:lstStyle/>
          <a:p>
            <a:pPr>
              <a:defRPr/>
            </a:pPr>
            <a:r>
              <a:rPr lang="de-DE" sz="2000" dirty="0">
                <a:latin typeface="Calibri" panose="020F0502020204030204" pitchFamily="34" charset="0"/>
              </a:rPr>
              <a:t>Solargenerator</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Wechselrichter (am besten im Keller)</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Batteriespeicher</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Ladestation für </a:t>
            </a:r>
            <a:endParaRPr dirty="0">
              <a:latin typeface="Calibri" panose="020F0502020204030204" pitchFamily="34" charset="0"/>
            </a:endParaRPr>
          </a:p>
          <a:p>
            <a:pPr>
              <a:defRPr/>
            </a:pPr>
            <a:r>
              <a:rPr lang="de-DE" sz="2000" dirty="0">
                <a:latin typeface="Calibri" panose="020F0502020204030204" pitchFamily="34" charset="0"/>
              </a:rPr>
              <a:t>das E-Auto</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Stromzähler für </a:t>
            </a:r>
            <a:endParaRPr dirty="0">
              <a:latin typeface="Calibri" panose="020F0502020204030204" pitchFamily="34" charset="0"/>
            </a:endParaRPr>
          </a:p>
          <a:p>
            <a:pPr>
              <a:defRPr/>
            </a:pPr>
            <a:r>
              <a:rPr lang="de-DE" sz="2000" dirty="0">
                <a:latin typeface="Calibri" panose="020F0502020204030204" pitchFamily="34" charset="0"/>
              </a:rPr>
              <a:t>Bezug u. Einspeisung</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Anschluss an das öffentliche Netz</a:t>
            </a:r>
            <a:endParaRPr dirty="0">
              <a:latin typeface="Calibri" panose="020F0502020204030204" pitchFamily="34" charset="0"/>
            </a:endParaRPr>
          </a:p>
        </p:txBody>
      </p:sp>
      <p:sp>
        <p:nvSpPr>
          <p:cNvPr id="8" name="Ellipse 7"/>
          <p:cNvSpPr>
            <a:spLocks noGrp="1" noRot="1" noMove="1" noResize="1" noEditPoints="1" noAdjustHandles="1" noChangeArrowheads="1" noChangeShapeType="1"/>
          </p:cNvSpPr>
          <p:nvPr/>
        </p:nvSpPr>
        <p:spPr bwMode="auto">
          <a:xfrm>
            <a:off x="8922863" y="2315157"/>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2</a:t>
            </a:r>
            <a:endParaRPr dirty="0">
              <a:latin typeface="Calibri" panose="020F0502020204030204" pitchFamily="34" charset="0"/>
            </a:endParaRPr>
          </a:p>
        </p:txBody>
      </p:sp>
      <p:sp>
        <p:nvSpPr>
          <p:cNvPr id="9" name="Ellipse 8"/>
          <p:cNvSpPr>
            <a:spLocks noGrp="1" noRot="1" noMove="1" noResize="1" noEditPoints="1" noAdjustHandles="1" noChangeArrowheads="1" noChangeShapeType="1"/>
          </p:cNvSpPr>
          <p:nvPr/>
        </p:nvSpPr>
        <p:spPr bwMode="auto">
          <a:xfrm>
            <a:off x="8933706" y="3233555"/>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3</a:t>
            </a:r>
            <a:endParaRPr dirty="0">
              <a:latin typeface="Calibri" panose="020F0502020204030204" pitchFamily="34" charset="0"/>
            </a:endParaRPr>
          </a:p>
        </p:txBody>
      </p:sp>
      <p:sp>
        <p:nvSpPr>
          <p:cNvPr id="10" name="Ellipse 9"/>
          <p:cNvSpPr>
            <a:spLocks noGrp="1" noRot="1" noMove="1" noResize="1" noEditPoints="1" noAdjustHandles="1" noChangeArrowheads="1" noChangeShapeType="1"/>
          </p:cNvSpPr>
          <p:nvPr/>
        </p:nvSpPr>
        <p:spPr bwMode="auto">
          <a:xfrm>
            <a:off x="8942269" y="3880579"/>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4</a:t>
            </a:r>
            <a:endParaRPr dirty="0">
              <a:latin typeface="Calibri" panose="020F0502020204030204" pitchFamily="34" charset="0"/>
            </a:endParaRPr>
          </a:p>
        </p:txBody>
      </p:sp>
      <p:sp>
        <p:nvSpPr>
          <p:cNvPr id="11" name="Ellipse 10"/>
          <p:cNvSpPr>
            <a:spLocks noGrp="1" noRot="1" noMove="1" noResize="1" noEditPoints="1" noAdjustHandles="1" noChangeArrowheads="1" noChangeShapeType="1"/>
          </p:cNvSpPr>
          <p:nvPr/>
        </p:nvSpPr>
        <p:spPr bwMode="auto">
          <a:xfrm>
            <a:off x="8942269" y="4808642"/>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5</a:t>
            </a:r>
            <a:endParaRPr dirty="0">
              <a:latin typeface="Calibri" panose="020F0502020204030204" pitchFamily="34" charset="0"/>
            </a:endParaRPr>
          </a:p>
        </p:txBody>
      </p:sp>
      <p:sp>
        <p:nvSpPr>
          <p:cNvPr id="12" name="Ellipse 11"/>
          <p:cNvSpPr>
            <a:spLocks noGrp="1" noRot="1" noMove="1" noResize="1" noEditPoints="1" noAdjustHandles="1" noChangeArrowheads="1" noChangeShapeType="1"/>
          </p:cNvSpPr>
          <p:nvPr/>
        </p:nvSpPr>
        <p:spPr bwMode="auto">
          <a:xfrm>
            <a:off x="8942269" y="5723024"/>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6</a:t>
            </a:r>
            <a:endParaRPr dirty="0">
              <a:latin typeface="Calibri" panose="020F0502020204030204" pitchFamily="34" charset="0"/>
            </a:endParaRPr>
          </a:p>
        </p:txBody>
      </p:sp>
      <p:sp>
        <p:nvSpPr>
          <p:cNvPr id="14" name="Textfeld 13"/>
          <p:cNvSpPr txBox="1"/>
          <p:nvPr/>
        </p:nvSpPr>
        <p:spPr>
          <a:xfrm>
            <a:off x="5967285" y="6312630"/>
            <a:ext cx="2909804" cy="307777"/>
          </a:xfrm>
          <a:prstGeom prst="rect">
            <a:avLst/>
          </a:prstGeom>
          <a:noFill/>
        </p:spPr>
        <p:txBody>
          <a:bodyPr wrap="square" rtlCol="0">
            <a:spAutoFit/>
          </a:bodyPr>
          <a:lstStyle/>
          <a:p>
            <a:r>
              <a:rPr lang="de-DE" sz="1400" dirty="0"/>
              <a:t>Quelle: Verbraucherzentrale NRW</a:t>
            </a:r>
          </a:p>
        </p:txBody>
      </p:sp>
    </p:spTree>
    <p:extLst>
      <p:ext uri="{BB962C8B-B14F-4D97-AF65-F5344CB8AC3E}">
        <p14:creationId xmlns:p14="http://schemas.microsoft.com/office/powerpoint/2010/main" val="360747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bwMode="auto">
          <a:xfrm>
            <a:off x="118093" y="1732545"/>
            <a:ext cx="6840120" cy="4299949"/>
            <a:chOff x="3276600" y="1752599"/>
            <a:chExt cx="5365750" cy="2661787"/>
          </a:xfrm>
        </p:grpSpPr>
        <p:pic>
          <p:nvPicPr>
            <p:cNvPr id="8" name="Picture 2" descr="G:\Energie\figur\Privat\000_Herbstkampagne 2019\07_Vorträge\Ausrichtung_Dach.JPG"/>
            <p:cNvPicPr>
              <a:picLocks noChangeAspect="1" noChangeArrowheads="1"/>
            </p:cNvPicPr>
            <p:nvPr/>
          </p:nvPicPr>
          <p:blipFill>
            <a:blip r:embed="rId3"/>
            <a:stretch/>
          </p:blipFill>
          <p:spPr bwMode="auto">
            <a:xfrm>
              <a:off x="3276600" y="1752599"/>
              <a:ext cx="5365750" cy="2661787"/>
            </a:xfrm>
            <a:prstGeom prst="rect">
              <a:avLst/>
            </a:prstGeom>
            <a:noFill/>
          </p:spPr>
        </p:pic>
        <p:sp>
          <p:nvSpPr>
            <p:cNvPr id="9" name="Rechteck 8"/>
            <p:cNvSpPr/>
            <p:nvPr/>
          </p:nvSpPr>
          <p:spPr bwMode="auto">
            <a:xfrm>
              <a:off x="3810000" y="1752599"/>
              <a:ext cx="1447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E227A113-1EE8-4C8B-900C-CA0653B89EAE}"/>
              </a:ext>
            </a:extLst>
          </p:cNvPr>
          <p:cNvSpPr>
            <a:spLocks noGrp="1"/>
          </p:cNvSpPr>
          <p:nvPr>
            <p:ph type="title"/>
          </p:nvPr>
        </p:nvSpPr>
        <p:spPr/>
        <p:txBody>
          <a:bodyPr/>
          <a:lstStyle/>
          <a:p>
            <a:r>
              <a:rPr lang="de-DE" dirty="0"/>
              <a:t>Dacheignung – Erträge bei Ausrichtung</a:t>
            </a:r>
          </a:p>
        </p:txBody>
      </p:sp>
      <p:sp>
        <p:nvSpPr>
          <p:cNvPr id="5" name="Inhaltsplatzhalter 4">
            <a:extLst>
              <a:ext uri="{FF2B5EF4-FFF2-40B4-BE49-F238E27FC236}">
                <a16:creationId xmlns:a16="http://schemas.microsoft.com/office/drawing/2014/main" id="{5CAFA859-98D0-4051-8FAD-C646EC8A2C19}"/>
              </a:ext>
            </a:extLst>
          </p:cNvPr>
          <p:cNvSpPr>
            <a:spLocks noGrp="1"/>
          </p:cNvSpPr>
          <p:nvPr>
            <p:ph idx="1"/>
          </p:nvPr>
        </p:nvSpPr>
        <p:spPr>
          <a:xfrm>
            <a:off x="7192659" y="1732545"/>
            <a:ext cx="4646412" cy="4958270"/>
          </a:xfrm>
        </p:spPr>
        <p:txBody>
          <a:bodyPr/>
          <a:lstStyle/>
          <a:p>
            <a:pPr>
              <a:defRPr/>
            </a:pPr>
            <a:r>
              <a:rPr lang="de-DE" dirty="0"/>
              <a:t>Südwest bis Südost optimal</a:t>
            </a:r>
          </a:p>
          <a:p>
            <a:pPr>
              <a:defRPr/>
            </a:pPr>
            <a:r>
              <a:rPr lang="de-DE" dirty="0"/>
              <a:t>Flachdächer sehr gut</a:t>
            </a:r>
          </a:p>
          <a:p>
            <a:pPr>
              <a:defRPr/>
            </a:pPr>
            <a:r>
              <a:rPr lang="de-DE" dirty="0"/>
              <a:t>Ost und West gut</a:t>
            </a:r>
          </a:p>
          <a:p>
            <a:pPr>
              <a:defRPr/>
            </a:pPr>
            <a:r>
              <a:rPr lang="de-DE" dirty="0"/>
              <a:t>Norddächer möglichst flach</a:t>
            </a:r>
          </a:p>
          <a:p>
            <a:pPr marL="0" indent="0">
              <a:buNone/>
              <a:defRPr/>
            </a:pPr>
            <a:endParaRPr lang="de-DE" dirty="0"/>
          </a:p>
          <a:p>
            <a:pPr>
              <a:lnSpc>
                <a:spcPct val="110000"/>
              </a:lnSpc>
              <a:spcBef>
                <a:spcPts val="600"/>
              </a:spcBef>
              <a:defRPr/>
            </a:pPr>
            <a:r>
              <a:rPr lang="de-DE" dirty="0"/>
              <a:t>Verschattung vermeiden: auch Teil-verschattete Module reduzieren die Leistung erheblich!</a:t>
            </a:r>
          </a:p>
          <a:p>
            <a:pPr>
              <a:lnSpc>
                <a:spcPct val="110000"/>
              </a:lnSpc>
              <a:spcBef>
                <a:spcPts val="600"/>
              </a:spcBef>
              <a:defRPr/>
            </a:pPr>
            <a:r>
              <a:rPr lang="de-DE" dirty="0"/>
              <a:t>Moduloptimierer können hier helfen – kosten aber extra</a:t>
            </a:r>
          </a:p>
        </p:txBody>
      </p:sp>
      <p:sp>
        <p:nvSpPr>
          <p:cNvPr id="10" name="Textfeld 9"/>
          <p:cNvSpPr txBox="1"/>
          <p:nvPr/>
        </p:nvSpPr>
        <p:spPr>
          <a:xfrm>
            <a:off x="4282855" y="6383038"/>
            <a:ext cx="2909804" cy="307777"/>
          </a:xfrm>
          <a:prstGeom prst="rect">
            <a:avLst/>
          </a:prstGeom>
          <a:noFill/>
        </p:spPr>
        <p:txBody>
          <a:bodyPr wrap="square" rtlCol="0">
            <a:spAutoFit/>
          </a:bodyPr>
          <a:lstStyle/>
          <a:p>
            <a:r>
              <a:rPr lang="de-DE" sz="1400" dirty="0"/>
              <a:t>Quelle: Verbraucherzentrale NRW</a:t>
            </a:r>
          </a:p>
        </p:txBody>
      </p:sp>
      <p:sp>
        <p:nvSpPr>
          <p:cNvPr id="11" name="Textfeld 10"/>
          <p:cNvSpPr txBox="1"/>
          <p:nvPr/>
        </p:nvSpPr>
        <p:spPr bwMode="auto">
          <a:xfrm rot="20986730">
            <a:off x="2482520" y="1644115"/>
            <a:ext cx="1943406" cy="369332"/>
          </a:xfrm>
          <a:prstGeom prst="rect">
            <a:avLst/>
          </a:prstGeom>
          <a:noFill/>
        </p:spPr>
        <p:txBody>
          <a:bodyPr wrap="square" rtlCol="0">
            <a:spAutoFit/>
          </a:bodyPr>
          <a:lstStyle/>
          <a:p>
            <a:pPr>
              <a:defRPr/>
            </a:pPr>
            <a:r>
              <a:rPr lang="de-DE" dirty="0">
                <a:solidFill>
                  <a:schemeClr val="bg1">
                    <a:lumMod val="50000"/>
                  </a:schemeClr>
                </a:solidFill>
                <a:latin typeface="Calibri" panose="020F0502020204030204" pitchFamily="34" charset="0"/>
              </a:rPr>
              <a:t>Nordseite: 70%</a:t>
            </a:r>
            <a:endParaRPr dirty="0">
              <a:latin typeface="Calibri" panose="020F0502020204030204" pitchFamily="34" charset="0"/>
            </a:endParaRPr>
          </a:p>
        </p:txBody>
      </p:sp>
    </p:spTree>
    <p:extLst>
      <p:ext uri="{BB962C8B-B14F-4D97-AF65-F5344CB8AC3E}">
        <p14:creationId xmlns:p14="http://schemas.microsoft.com/office/powerpoint/2010/main" val="249707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r Verbinder 6">
            <a:extLst>
              <a:ext uri="{FF2B5EF4-FFF2-40B4-BE49-F238E27FC236}">
                <a16:creationId xmlns:a16="http://schemas.microsoft.com/office/drawing/2014/main" id="{A6973DEF-FC1E-4C55-89DB-E2BED2895D1A}"/>
              </a:ext>
            </a:extLst>
          </p:cNvPr>
          <p:cNvCxnSpPr>
            <a:cxnSpLocks/>
          </p:cNvCxnSpPr>
          <p:nvPr/>
        </p:nvCxnSpPr>
        <p:spPr>
          <a:xfrm>
            <a:off x="6600056" y="1585733"/>
            <a:ext cx="5004569"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Bildplatzhalter 17">
            <a:extLst>
              <a:ext uri="{FF2B5EF4-FFF2-40B4-BE49-F238E27FC236}">
                <a16:creationId xmlns:a16="http://schemas.microsoft.com/office/drawing/2014/main" id="{A9852CFE-4C3E-45B2-9257-CA4BD203B8C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56142" r="23435"/>
          <a:stretch/>
        </p:blipFill>
        <p:spPr>
          <a:xfrm>
            <a:off x="0" y="0"/>
            <a:ext cx="2343316" cy="6858000"/>
          </a:xfrm>
          <a:prstGeom prst="rect">
            <a:avLst/>
          </a:prstGeom>
        </p:spPr>
      </p:pic>
      <p:pic>
        <p:nvPicPr>
          <p:cNvPr id="4" name="Grafik 3">
            <a:extLst>
              <a:ext uri="{FF2B5EF4-FFF2-40B4-BE49-F238E27FC236}">
                <a16:creationId xmlns:a16="http://schemas.microsoft.com/office/drawing/2014/main" id="{49A01DB4-F666-4C8D-A532-53BD0BFC38E3}"/>
              </a:ext>
            </a:extLst>
          </p:cNvPr>
          <p:cNvPicPr>
            <a:picLocks noChangeAspect="1"/>
          </p:cNvPicPr>
          <p:nvPr/>
        </p:nvPicPr>
        <p:blipFill rotWithShape="1">
          <a:blip r:embed="rId4"/>
          <a:srcRect l="21610" r="50001"/>
          <a:stretch/>
        </p:blipFill>
        <p:spPr>
          <a:xfrm>
            <a:off x="1766304" y="0"/>
            <a:ext cx="3024336" cy="6857971"/>
          </a:xfrm>
          <a:prstGeom prst="rect">
            <a:avLst/>
          </a:prstGeom>
        </p:spPr>
      </p:pic>
      <p:pic>
        <p:nvPicPr>
          <p:cNvPr id="2" name="Grafik 1">
            <a:extLst>
              <a:ext uri="{FF2B5EF4-FFF2-40B4-BE49-F238E27FC236}">
                <a16:creationId xmlns:a16="http://schemas.microsoft.com/office/drawing/2014/main" id="{54357EFC-CF98-41DB-AF62-6B0F3ACAB2E3}"/>
              </a:ext>
            </a:extLst>
          </p:cNvPr>
          <p:cNvPicPr>
            <a:picLocks noChangeAspect="1"/>
          </p:cNvPicPr>
          <p:nvPr/>
        </p:nvPicPr>
        <p:blipFill>
          <a:blip r:embed="rId5"/>
          <a:stretch>
            <a:fillRect/>
          </a:stretch>
        </p:blipFill>
        <p:spPr>
          <a:xfrm>
            <a:off x="3776625" y="-29"/>
            <a:ext cx="2028029" cy="6858000"/>
          </a:xfrm>
          <a:prstGeom prst="rect">
            <a:avLst/>
          </a:prstGeom>
        </p:spPr>
      </p:pic>
      <p:sp>
        <p:nvSpPr>
          <p:cNvPr id="6" name="Titel 5">
            <a:extLst>
              <a:ext uri="{FF2B5EF4-FFF2-40B4-BE49-F238E27FC236}">
                <a16:creationId xmlns:a16="http://schemas.microsoft.com/office/drawing/2014/main" id="{7E89D750-D50A-4F97-BB1F-6C7EAE25A9BA}"/>
              </a:ext>
            </a:extLst>
          </p:cNvPr>
          <p:cNvSpPr>
            <a:spLocks noGrp="1"/>
          </p:cNvSpPr>
          <p:nvPr>
            <p:ph type="ctrTitle"/>
          </p:nvPr>
        </p:nvSpPr>
        <p:spPr/>
        <p:txBody>
          <a:bodyPr/>
          <a:lstStyle/>
          <a:p>
            <a:r>
              <a:rPr lang="de-DE" dirty="0"/>
              <a:t>Heizen – aber wie?</a:t>
            </a:r>
          </a:p>
        </p:txBody>
      </p:sp>
      <p:sp>
        <p:nvSpPr>
          <p:cNvPr id="19" name="Rechteck 18">
            <a:extLst>
              <a:ext uri="{FF2B5EF4-FFF2-40B4-BE49-F238E27FC236}">
                <a16:creationId xmlns:a16="http://schemas.microsoft.com/office/drawing/2014/main" id="{F45B9EDF-9C1E-4038-99C9-537D54FB6B45}"/>
              </a:ext>
            </a:extLst>
          </p:cNvPr>
          <p:cNvSpPr/>
          <p:nvPr/>
        </p:nvSpPr>
        <p:spPr>
          <a:xfrm>
            <a:off x="6413330" y="3428971"/>
            <a:ext cx="5217276"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50" b="0" i="0" u="none" strike="noStrike" kern="1200" cap="none" spc="0" normalizeH="0" baseline="0" noProof="0" dirty="0">
                <a:ln>
                  <a:noFill/>
                </a:ln>
                <a:solidFill>
                  <a:prstClr val="black"/>
                </a:solidFill>
                <a:effectLst/>
                <a:uLnTx/>
                <a:uFillTx/>
                <a:latin typeface="Open Sans"/>
                <a:ea typeface="+mn-ea"/>
                <a:cs typeface="+mn-cs"/>
              </a:rPr>
              <a:t>Meine  Wärme ist erneuerbar</a:t>
            </a:r>
          </a:p>
        </p:txBody>
      </p:sp>
    </p:spTree>
    <p:extLst>
      <p:ext uri="{BB962C8B-B14F-4D97-AF65-F5344CB8AC3E}">
        <p14:creationId xmlns:p14="http://schemas.microsoft.com/office/powerpoint/2010/main" val="544299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944562"/>
            <a:ext cx="11773321" cy="900262"/>
          </a:xfrm>
        </p:spPr>
        <p:txBody>
          <a:bodyPr/>
          <a:lstStyle/>
          <a:p>
            <a:r>
              <a:rPr lang="de-DE" dirty="0"/>
              <a:t>Beheizung Ein- und Zweifamilienhäuser</a:t>
            </a:r>
          </a:p>
        </p:txBody>
      </p:sp>
      <p:sp>
        <p:nvSpPr>
          <p:cNvPr id="4" name="Textfeld 3"/>
          <p:cNvSpPr txBox="1"/>
          <p:nvPr/>
        </p:nvSpPr>
        <p:spPr>
          <a:xfrm>
            <a:off x="7941205" y="6264315"/>
            <a:ext cx="2430270" cy="400110"/>
          </a:xfrm>
          <a:prstGeom prst="rect">
            <a:avLst/>
          </a:prstGeom>
          <a:noFill/>
        </p:spPr>
        <p:txBody>
          <a:bodyPr wrap="square" rtlCol="0">
            <a:spAutoFit/>
          </a:bodyPr>
          <a:lstStyle/>
          <a:p>
            <a:pPr algn="l"/>
            <a:r>
              <a:rPr lang="de-DE" sz="1000" dirty="0">
                <a:latin typeface="Verdana" panose="020B0604030504040204" pitchFamily="34" charset="0"/>
                <a:ea typeface="Verdana" panose="020B0604030504040204" pitchFamily="34" charset="0"/>
              </a:rPr>
              <a:t>Quelle: „Wie heizt Deutschland 2023“, BDEW Studie</a:t>
            </a:r>
          </a:p>
        </p:txBody>
      </p:sp>
      <p:graphicFrame>
        <p:nvGraphicFramePr>
          <p:cNvPr id="7" name="Diagramm 6">
            <a:extLst>
              <a:ext uri="{FF2B5EF4-FFF2-40B4-BE49-F238E27FC236}">
                <a16:creationId xmlns:a16="http://schemas.microsoft.com/office/drawing/2014/main" id="{033F3268-668C-4519-A664-03EB815C0DC1}"/>
              </a:ext>
            </a:extLst>
          </p:cNvPr>
          <p:cNvGraphicFramePr>
            <a:graphicFrameLocks/>
          </p:cNvGraphicFramePr>
          <p:nvPr>
            <p:extLst>
              <p:ext uri="{D42A27DB-BD31-4B8C-83A1-F6EECF244321}">
                <p14:modId xmlns:p14="http://schemas.microsoft.com/office/powerpoint/2010/main" val="4230433432"/>
              </p:ext>
            </p:extLst>
          </p:nvPr>
        </p:nvGraphicFramePr>
        <p:xfrm>
          <a:off x="2783632" y="2339503"/>
          <a:ext cx="5976663" cy="39248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a:extLst>
              <a:ext uri="{FF2B5EF4-FFF2-40B4-BE49-F238E27FC236}">
                <a16:creationId xmlns:a16="http://schemas.microsoft.com/office/drawing/2014/main" id="{968E12CA-49F1-4CBF-BD03-46BAEA730387}"/>
              </a:ext>
            </a:extLst>
          </p:cNvPr>
          <p:cNvSpPr txBox="1"/>
          <p:nvPr/>
        </p:nvSpPr>
        <p:spPr>
          <a:xfrm>
            <a:off x="1528099" y="3001917"/>
            <a:ext cx="2241172" cy="369332"/>
          </a:xfrm>
          <a:prstGeom prst="rect">
            <a:avLst/>
          </a:prstGeom>
          <a:noFill/>
          <a:ln>
            <a:solidFill>
              <a:schemeClr val="tx1"/>
            </a:solidFill>
          </a:ln>
        </p:spPr>
        <p:txBody>
          <a:bodyPr wrap="square" rtlCol="0">
            <a:spAutoFit/>
          </a:bodyPr>
          <a:lstStyle/>
          <a:p>
            <a:r>
              <a:rPr lang="de-DE" dirty="0"/>
              <a:t>3,1% Fernwärme</a:t>
            </a:r>
          </a:p>
        </p:txBody>
      </p:sp>
      <p:sp>
        <p:nvSpPr>
          <p:cNvPr id="9" name="Textfeld 8">
            <a:extLst>
              <a:ext uri="{FF2B5EF4-FFF2-40B4-BE49-F238E27FC236}">
                <a16:creationId xmlns:a16="http://schemas.microsoft.com/office/drawing/2014/main" id="{B1645F46-8150-4ED4-ACEF-51A9EE202C45}"/>
              </a:ext>
            </a:extLst>
          </p:cNvPr>
          <p:cNvSpPr txBox="1"/>
          <p:nvPr/>
        </p:nvSpPr>
        <p:spPr>
          <a:xfrm>
            <a:off x="1734909" y="5373216"/>
            <a:ext cx="2241172" cy="369332"/>
          </a:xfrm>
          <a:prstGeom prst="rect">
            <a:avLst/>
          </a:prstGeom>
          <a:noFill/>
          <a:ln>
            <a:solidFill>
              <a:schemeClr val="tx1"/>
            </a:solidFill>
          </a:ln>
        </p:spPr>
        <p:txBody>
          <a:bodyPr wrap="square" rtlCol="0">
            <a:spAutoFit/>
          </a:bodyPr>
          <a:lstStyle/>
          <a:p>
            <a:r>
              <a:rPr lang="de-DE" dirty="0"/>
              <a:t>29,7% Ölheizungen </a:t>
            </a:r>
          </a:p>
        </p:txBody>
      </p:sp>
      <p:sp>
        <p:nvSpPr>
          <p:cNvPr id="10" name="Textfeld 9">
            <a:extLst>
              <a:ext uri="{FF2B5EF4-FFF2-40B4-BE49-F238E27FC236}">
                <a16:creationId xmlns:a16="http://schemas.microsoft.com/office/drawing/2014/main" id="{7924594A-B533-4603-93A8-0B59F3DE2DA7}"/>
              </a:ext>
            </a:extLst>
          </p:cNvPr>
          <p:cNvSpPr txBox="1"/>
          <p:nvPr/>
        </p:nvSpPr>
        <p:spPr>
          <a:xfrm>
            <a:off x="1631504" y="3792350"/>
            <a:ext cx="2034363" cy="369332"/>
          </a:xfrm>
          <a:prstGeom prst="rect">
            <a:avLst/>
          </a:prstGeom>
          <a:noFill/>
          <a:ln>
            <a:solidFill>
              <a:schemeClr val="tx1"/>
            </a:solidFill>
          </a:ln>
        </p:spPr>
        <p:txBody>
          <a:bodyPr wrap="square" rtlCol="0">
            <a:spAutoFit/>
          </a:bodyPr>
          <a:lstStyle/>
          <a:p>
            <a:r>
              <a:rPr lang="de-DE" dirty="0"/>
              <a:t>5,4% Holz/Pellets</a:t>
            </a:r>
          </a:p>
        </p:txBody>
      </p:sp>
      <p:sp>
        <p:nvSpPr>
          <p:cNvPr id="11" name="Textfeld 10">
            <a:extLst>
              <a:ext uri="{FF2B5EF4-FFF2-40B4-BE49-F238E27FC236}">
                <a16:creationId xmlns:a16="http://schemas.microsoft.com/office/drawing/2014/main" id="{34BD98E4-A5CF-4A4E-B8DF-CA44B20CF918}"/>
              </a:ext>
            </a:extLst>
          </p:cNvPr>
          <p:cNvSpPr txBox="1"/>
          <p:nvPr/>
        </p:nvSpPr>
        <p:spPr>
          <a:xfrm>
            <a:off x="8976320" y="3451992"/>
            <a:ext cx="2426205" cy="369332"/>
          </a:xfrm>
          <a:prstGeom prst="rect">
            <a:avLst/>
          </a:prstGeom>
          <a:noFill/>
          <a:ln>
            <a:solidFill>
              <a:schemeClr val="tx1"/>
            </a:solidFill>
          </a:ln>
        </p:spPr>
        <p:txBody>
          <a:bodyPr wrap="square" rtlCol="0">
            <a:spAutoFit/>
          </a:bodyPr>
          <a:lstStyle/>
          <a:p>
            <a:r>
              <a:rPr lang="de-DE" dirty="0"/>
              <a:t>47,1% Gasheizungen</a:t>
            </a:r>
          </a:p>
        </p:txBody>
      </p:sp>
      <p:sp>
        <p:nvSpPr>
          <p:cNvPr id="12" name="Textfeld 11">
            <a:extLst>
              <a:ext uri="{FF2B5EF4-FFF2-40B4-BE49-F238E27FC236}">
                <a16:creationId xmlns:a16="http://schemas.microsoft.com/office/drawing/2014/main" id="{930C3D8F-12B4-4A57-AF3F-E207FEF9CF8C}"/>
              </a:ext>
            </a:extLst>
          </p:cNvPr>
          <p:cNvSpPr txBox="1"/>
          <p:nvPr/>
        </p:nvSpPr>
        <p:spPr>
          <a:xfrm>
            <a:off x="1775520" y="2340042"/>
            <a:ext cx="2457527" cy="369332"/>
          </a:xfrm>
          <a:prstGeom prst="rect">
            <a:avLst/>
          </a:prstGeom>
          <a:noFill/>
          <a:ln>
            <a:solidFill>
              <a:schemeClr val="tx1"/>
            </a:solidFill>
          </a:ln>
        </p:spPr>
        <p:txBody>
          <a:bodyPr wrap="square" rtlCol="0">
            <a:spAutoFit/>
          </a:bodyPr>
          <a:lstStyle/>
          <a:p>
            <a:r>
              <a:rPr lang="de-DE" dirty="0"/>
              <a:t>5,7% Wärmepumpe</a:t>
            </a:r>
          </a:p>
        </p:txBody>
      </p:sp>
      <p:sp>
        <p:nvSpPr>
          <p:cNvPr id="13" name="Textfeld 12">
            <a:extLst>
              <a:ext uri="{FF2B5EF4-FFF2-40B4-BE49-F238E27FC236}">
                <a16:creationId xmlns:a16="http://schemas.microsoft.com/office/drawing/2014/main" id="{EFEAE38C-FCBB-43D6-BE00-42AA321749D1}"/>
              </a:ext>
            </a:extLst>
          </p:cNvPr>
          <p:cNvSpPr txBox="1"/>
          <p:nvPr/>
        </p:nvSpPr>
        <p:spPr>
          <a:xfrm>
            <a:off x="4439816" y="1844824"/>
            <a:ext cx="2457527" cy="369332"/>
          </a:xfrm>
          <a:prstGeom prst="rect">
            <a:avLst/>
          </a:prstGeom>
          <a:noFill/>
          <a:ln>
            <a:solidFill>
              <a:schemeClr val="tx1"/>
            </a:solidFill>
          </a:ln>
        </p:spPr>
        <p:txBody>
          <a:bodyPr wrap="square" rtlCol="0">
            <a:spAutoFit/>
          </a:bodyPr>
          <a:lstStyle/>
          <a:p>
            <a:r>
              <a:rPr lang="de-DE" dirty="0"/>
              <a:t>8,8% Flüssiggas, etc.</a:t>
            </a:r>
          </a:p>
        </p:txBody>
      </p:sp>
      <p:cxnSp>
        <p:nvCxnSpPr>
          <p:cNvPr id="16" name="Gerade Verbindung mit Pfeil 15">
            <a:extLst>
              <a:ext uri="{FF2B5EF4-FFF2-40B4-BE49-F238E27FC236}">
                <a16:creationId xmlns:a16="http://schemas.microsoft.com/office/drawing/2014/main" id="{6E9F4996-4652-4218-8CFE-50D8FB981FC8}"/>
              </a:ext>
            </a:extLst>
          </p:cNvPr>
          <p:cNvCxnSpPr/>
          <p:nvPr/>
        </p:nvCxnSpPr>
        <p:spPr>
          <a:xfrm flipH="1">
            <a:off x="5087888" y="2214156"/>
            <a:ext cx="144016" cy="3105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804D8045-8A0F-46C9-9389-4867C7FF1332}"/>
              </a:ext>
            </a:extLst>
          </p:cNvPr>
          <p:cNvCxnSpPr>
            <a:cxnSpLocks/>
          </p:cNvCxnSpPr>
          <p:nvPr/>
        </p:nvCxnSpPr>
        <p:spPr>
          <a:xfrm>
            <a:off x="4120097" y="2659705"/>
            <a:ext cx="391727" cy="17501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9989D289-EEC0-428F-99B1-305432ADA22C}"/>
              </a:ext>
            </a:extLst>
          </p:cNvPr>
          <p:cNvCxnSpPr>
            <a:cxnSpLocks/>
          </p:cNvCxnSpPr>
          <p:nvPr/>
        </p:nvCxnSpPr>
        <p:spPr>
          <a:xfrm>
            <a:off x="3665867" y="3181826"/>
            <a:ext cx="567180" cy="18942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AD5ED2A3-5D4C-43E7-AF09-8D9E37F5B375}"/>
              </a:ext>
            </a:extLst>
          </p:cNvPr>
          <p:cNvCxnSpPr>
            <a:cxnSpLocks/>
          </p:cNvCxnSpPr>
          <p:nvPr/>
        </p:nvCxnSpPr>
        <p:spPr>
          <a:xfrm flipV="1">
            <a:off x="3503712" y="3865928"/>
            <a:ext cx="472369" cy="2664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45DCB169-7A8E-43A3-9A9D-8E95853A0843}"/>
              </a:ext>
            </a:extLst>
          </p:cNvPr>
          <p:cNvCxnSpPr>
            <a:cxnSpLocks/>
          </p:cNvCxnSpPr>
          <p:nvPr/>
        </p:nvCxnSpPr>
        <p:spPr>
          <a:xfrm>
            <a:off x="3883912" y="5537603"/>
            <a:ext cx="915944"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E975B2D3-719D-46E4-82FF-4CCD21524FE6}"/>
              </a:ext>
            </a:extLst>
          </p:cNvPr>
          <p:cNvCxnSpPr>
            <a:cxnSpLocks/>
          </p:cNvCxnSpPr>
          <p:nvPr/>
        </p:nvCxnSpPr>
        <p:spPr>
          <a:xfrm flipH="1">
            <a:off x="7941205" y="3555376"/>
            <a:ext cx="1076745" cy="42164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55956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15866-DA4C-41E0-B28C-812500D686B9}"/>
              </a:ext>
            </a:extLst>
          </p:cNvPr>
          <p:cNvSpPr>
            <a:spLocks noGrp="1"/>
          </p:cNvSpPr>
          <p:nvPr>
            <p:ph type="title"/>
          </p:nvPr>
        </p:nvSpPr>
        <p:spPr/>
        <p:txBody>
          <a:bodyPr/>
          <a:lstStyle/>
          <a:p>
            <a:r>
              <a:rPr lang="de-DE" dirty="0"/>
              <a:t>Alter Heizungen</a:t>
            </a:r>
          </a:p>
        </p:txBody>
      </p:sp>
      <p:pic>
        <p:nvPicPr>
          <p:cNvPr id="4" name="Grafik 3">
            <a:extLst>
              <a:ext uri="{FF2B5EF4-FFF2-40B4-BE49-F238E27FC236}">
                <a16:creationId xmlns:a16="http://schemas.microsoft.com/office/drawing/2014/main" id="{AF885CFC-E5A6-4192-BAFB-A290914BBEAD}"/>
              </a:ext>
            </a:extLst>
          </p:cNvPr>
          <p:cNvPicPr>
            <a:picLocks noChangeAspect="1"/>
          </p:cNvPicPr>
          <p:nvPr/>
        </p:nvPicPr>
        <p:blipFill>
          <a:blip r:embed="rId2"/>
          <a:stretch>
            <a:fillRect/>
          </a:stretch>
        </p:blipFill>
        <p:spPr>
          <a:xfrm>
            <a:off x="3143672" y="1556792"/>
            <a:ext cx="5068007" cy="5058481"/>
          </a:xfrm>
          <a:prstGeom prst="rect">
            <a:avLst/>
          </a:prstGeom>
        </p:spPr>
      </p:pic>
      <p:sp>
        <p:nvSpPr>
          <p:cNvPr id="5" name="Textfeld 4">
            <a:extLst>
              <a:ext uri="{FF2B5EF4-FFF2-40B4-BE49-F238E27FC236}">
                <a16:creationId xmlns:a16="http://schemas.microsoft.com/office/drawing/2014/main" id="{D49209A5-CFDE-460D-918C-D6E714C60007}"/>
              </a:ext>
            </a:extLst>
          </p:cNvPr>
          <p:cNvSpPr txBox="1"/>
          <p:nvPr/>
        </p:nvSpPr>
        <p:spPr>
          <a:xfrm>
            <a:off x="8616280" y="6415218"/>
            <a:ext cx="2430270" cy="400110"/>
          </a:xfrm>
          <a:prstGeom prst="rect">
            <a:avLst/>
          </a:prstGeom>
          <a:noFill/>
        </p:spPr>
        <p:txBody>
          <a:bodyPr wrap="square" rtlCol="0">
            <a:spAutoFit/>
          </a:bodyPr>
          <a:lstStyle/>
          <a:p>
            <a:pPr algn="l"/>
            <a:r>
              <a:rPr lang="de-DE" sz="1000" dirty="0">
                <a:latin typeface="Verdana" panose="020B0604030504040204" pitchFamily="34" charset="0"/>
                <a:ea typeface="Verdana" panose="020B0604030504040204" pitchFamily="34" charset="0"/>
              </a:rPr>
              <a:t>Quelle: „Wie heizt Deutschland 2023“, BDEW Studie</a:t>
            </a:r>
          </a:p>
        </p:txBody>
      </p:sp>
    </p:spTree>
    <p:extLst>
      <p:ext uri="{BB962C8B-B14F-4D97-AF65-F5344CB8AC3E}">
        <p14:creationId xmlns:p14="http://schemas.microsoft.com/office/powerpoint/2010/main" val="3764738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ED28BFA6-38DC-4504-85DC-8E246FD9E0A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7451" y="2060848"/>
            <a:ext cx="6417065" cy="4213225"/>
          </a:xfrm>
          <a:prstGeom prst="rect">
            <a:avLst/>
          </a:prstGeom>
        </p:spPr>
      </p:pic>
      <p:sp>
        <p:nvSpPr>
          <p:cNvPr id="5" name="Titel 1">
            <a:extLst>
              <a:ext uri="{FF2B5EF4-FFF2-40B4-BE49-F238E27FC236}">
                <a16:creationId xmlns:a16="http://schemas.microsoft.com/office/drawing/2014/main" id="{540F532A-0530-4D34-8726-9F81A64056D2}"/>
              </a:ext>
            </a:extLst>
          </p:cNvPr>
          <p:cNvSpPr>
            <a:spLocks noGrp="1"/>
          </p:cNvSpPr>
          <p:nvPr>
            <p:ph type="title"/>
          </p:nvPr>
        </p:nvSpPr>
        <p:spPr>
          <a:xfrm>
            <a:off x="587375" y="944563"/>
            <a:ext cx="11017250" cy="900112"/>
          </a:xfrm>
        </p:spPr>
        <p:txBody>
          <a:bodyPr/>
          <a:lstStyle/>
          <a:p>
            <a:r>
              <a:rPr lang="de-DE" dirty="0"/>
              <a:t>Wärmeplanung </a:t>
            </a:r>
          </a:p>
        </p:txBody>
      </p:sp>
      <p:sp>
        <p:nvSpPr>
          <p:cNvPr id="6" name="Inhaltsplatzhalter 3">
            <a:extLst>
              <a:ext uri="{FF2B5EF4-FFF2-40B4-BE49-F238E27FC236}">
                <a16:creationId xmlns:a16="http://schemas.microsoft.com/office/drawing/2014/main" id="{F252E38F-5C14-44A2-AB62-00377AB50BC2}"/>
              </a:ext>
            </a:extLst>
          </p:cNvPr>
          <p:cNvSpPr txBox="1">
            <a:spLocks/>
          </p:cNvSpPr>
          <p:nvPr/>
        </p:nvSpPr>
        <p:spPr>
          <a:xfrm>
            <a:off x="7104112" y="1916832"/>
            <a:ext cx="5004569" cy="4213225"/>
          </a:xfrm>
          <a:prstGeom prst="rect">
            <a:avLst/>
          </a:prstGeom>
        </p:spPr>
        <p:txBody>
          <a:bodyPr/>
          <a:lstStyle>
            <a:lvl1pPr marL="180975"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1pPr>
            <a:lvl2pPr marL="355600"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2pPr>
            <a:lvl3pPr marL="538163" indent="-182563"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3pPr>
            <a:lvl4pPr marL="719138"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4pPr>
            <a:lvl5pPr marL="893763"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Zentrum: Wärmenetze</a:t>
            </a:r>
          </a:p>
          <a:p>
            <a:r>
              <a:rPr lang="de-DE" dirty="0"/>
              <a:t>Außenbereiche: Einzellösungen</a:t>
            </a:r>
          </a:p>
          <a:p>
            <a:r>
              <a:rPr lang="de-DE" dirty="0"/>
              <a:t>Kommunen über 100.000 EW: 31.06.2026 Stichtag </a:t>
            </a:r>
          </a:p>
          <a:p>
            <a:r>
              <a:rPr lang="de-DE" dirty="0"/>
              <a:t>Kommunen unter 100.000 EW: 31.06.2028 Stichtag</a:t>
            </a:r>
          </a:p>
          <a:p>
            <a:pPr marL="0" indent="0">
              <a:buNone/>
            </a:pPr>
            <a:r>
              <a:rPr lang="de-DE" dirty="0"/>
              <a:t> </a:t>
            </a:r>
          </a:p>
          <a:p>
            <a:r>
              <a:rPr lang="de-DE" dirty="0"/>
              <a:t>Ab Stichtag: Heizen mit erneuerbaren Energien Pflicht!</a:t>
            </a:r>
          </a:p>
        </p:txBody>
      </p:sp>
    </p:spTree>
    <p:extLst>
      <p:ext uri="{BB962C8B-B14F-4D97-AF65-F5344CB8AC3E}">
        <p14:creationId xmlns:p14="http://schemas.microsoft.com/office/powerpoint/2010/main" val="3125671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FB841C3-800A-437B-B81D-70287C6E7E68}"/>
              </a:ext>
            </a:extLst>
          </p:cNvPr>
          <p:cNvPicPr>
            <a:picLocks noChangeAspect="1"/>
          </p:cNvPicPr>
          <p:nvPr/>
        </p:nvPicPr>
        <p:blipFill>
          <a:blip r:embed="rId3"/>
          <a:stretch>
            <a:fillRect/>
          </a:stretch>
        </p:blipFill>
        <p:spPr>
          <a:xfrm>
            <a:off x="2007731" y="944562"/>
            <a:ext cx="8204986" cy="5836377"/>
          </a:xfrm>
          <a:prstGeom prst="rect">
            <a:avLst/>
          </a:prstGeom>
        </p:spPr>
      </p:pic>
      <p:sp>
        <p:nvSpPr>
          <p:cNvPr id="2" name="Titel 1">
            <a:extLst>
              <a:ext uri="{FF2B5EF4-FFF2-40B4-BE49-F238E27FC236}">
                <a16:creationId xmlns:a16="http://schemas.microsoft.com/office/drawing/2014/main" id="{22EF0A66-ADE3-48C3-A399-56866260D646}"/>
              </a:ext>
            </a:extLst>
          </p:cNvPr>
          <p:cNvSpPr>
            <a:spLocks noGrp="1"/>
          </p:cNvSpPr>
          <p:nvPr>
            <p:ph type="title"/>
          </p:nvPr>
        </p:nvSpPr>
        <p:spPr/>
        <p:txBody>
          <a:bodyPr/>
          <a:lstStyle/>
          <a:p>
            <a:r>
              <a:rPr lang="de-DE" dirty="0"/>
              <a:t>Die Wärmepumpe </a:t>
            </a:r>
          </a:p>
        </p:txBody>
      </p:sp>
      <p:sp>
        <p:nvSpPr>
          <p:cNvPr id="4" name="Textfeld 3">
            <a:extLst>
              <a:ext uri="{FF2B5EF4-FFF2-40B4-BE49-F238E27FC236}">
                <a16:creationId xmlns:a16="http://schemas.microsoft.com/office/drawing/2014/main" id="{F08854D1-766E-4FBC-8559-C6B378D07DD2}"/>
              </a:ext>
            </a:extLst>
          </p:cNvPr>
          <p:cNvSpPr txBox="1"/>
          <p:nvPr/>
        </p:nvSpPr>
        <p:spPr>
          <a:xfrm>
            <a:off x="9912424" y="5275093"/>
            <a:ext cx="1384987" cy="830997"/>
          </a:xfrm>
          <a:prstGeom prst="rect">
            <a:avLst/>
          </a:prstGeom>
          <a:noFill/>
        </p:spPr>
        <p:txBody>
          <a:bodyPr wrap="square" rtlCol="0">
            <a:spAutoFit/>
          </a:bodyPr>
          <a:lstStyle/>
          <a:p>
            <a:r>
              <a:rPr lang="de-DE" sz="2400" b="1" dirty="0"/>
              <a:t>GEG </a:t>
            </a:r>
          </a:p>
          <a:p>
            <a:r>
              <a:rPr lang="de-DE" sz="2400" b="1" dirty="0"/>
              <a:t>Option</a:t>
            </a:r>
          </a:p>
        </p:txBody>
      </p:sp>
      <p:sp>
        <p:nvSpPr>
          <p:cNvPr id="5" name="Ellipse 4">
            <a:extLst>
              <a:ext uri="{FF2B5EF4-FFF2-40B4-BE49-F238E27FC236}">
                <a16:creationId xmlns:a16="http://schemas.microsoft.com/office/drawing/2014/main" id="{74EC68A6-56B8-4A2A-A0CD-774D9A8C013D}"/>
              </a:ext>
            </a:extLst>
          </p:cNvPr>
          <p:cNvSpPr/>
          <p:nvPr/>
        </p:nvSpPr>
        <p:spPr>
          <a:xfrm>
            <a:off x="9552384" y="5013177"/>
            <a:ext cx="1932351" cy="1296143"/>
          </a:xfrm>
          <a:prstGeom prst="ellipse">
            <a:avLst/>
          </a:prstGeom>
          <a:solidFill>
            <a:srgbClr val="FF0000">
              <a:alpha val="3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946189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C121C-8A7A-4F25-BE04-FFB209D6B80F}"/>
              </a:ext>
            </a:extLst>
          </p:cNvPr>
          <p:cNvSpPr>
            <a:spLocks noGrp="1"/>
          </p:cNvSpPr>
          <p:nvPr>
            <p:ph type="title"/>
          </p:nvPr>
        </p:nvSpPr>
        <p:spPr/>
        <p:txBody>
          <a:bodyPr/>
          <a:lstStyle/>
          <a:p>
            <a:r>
              <a:rPr lang="de-DE" dirty="0"/>
              <a:t>Die Luftwärmepumpe</a:t>
            </a:r>
          </a:p>
        </p:txBody>
      </p:sp>
      <p:pic>
        <p:nvPicPr>
          <p:cNvPr id="9" name="Inhaltsplatzhalter 8">
            <a:extLst>
              <a:ext uri="{FF2B5EF4-FFF2-40B4-BE49-F238E27FC236}">
                <a16:creationId xmlns:a16="http://schemas.microsoft.com/office/drawing/2014/main" id="{BCB6E62E-A760-49B4-B48E-29BD922DF606}"/>
              </a:ext>
            </a:extLst>
          </p:cNvPr>
          <p:cNvPicPr>
            <a:picLocks noGrp="1" noChangeAspect="1"/>
          </p:cNvPicPr>
          <p:nvPr>
            <p:ph idx="1"/>
          </p:nvPr>
        </p:nvPicPr>
        <p:blipFill>
          <a:blip r:embed="rId3"/>
          <a:stretch>
            <a:fillRect/>
          </a:stretch>
        </p:blipFill>
        <p:spPr>
          <a:xfrm>
            <a:off x="407368" y="1700808"/>
            <a:ext cx="3168352" cy="3168352"/>
          </a:xfrm>
        </p:spPr>
      </p:pic>
      <p:pic>
        <p:nvPicPr>
          <p:cNvPr id="11" name="Grafik 10">
            <a:extLst>
              <a:ext uri="{FF2B5EF4-FFF2-40B4-BE49-F238E27FC236}">
                <a16:creationId xmlns:a16="http://schemas.microsoft.com/office/drawing/2014/main" id="{D6622506-3C20-400D-90E0-774FF70F2DC9}"/>
              </a:ext>
            </a:extLst>
          </p:cNvPr>
          <p:cNvPicPr>
            <a:picLocks noChangeAspect="1"/>
          </p:cNvPicPr>
          <p:nvPr/>
        </p:nvPicPr>
        <p:blipFill>
          <a:blip r:embed="rId4"/>
          <a:stretch>
            <a:fillRect/>
          </a:stretch>
        </p:blipFill>
        <p:spPr>
          <a:xfrm>
            <a:off x="7248128" y="1268760"/>
            <a:ext cx="4464496" cy="2975140"/>
          </a:xfrm>
          <a:prstGeom prst="rect">
            <a:avLst/>
          </a:prstGeom>
        </p:spPr>
      </p:pic>
      <p:pic>
        <p:nvPicPr>
          <p:cNvPr id="13" name="Grafik 12">
            <a:extLst>
              <a:ext uri="{FF2B5EF4-FFF2-40B4-BE49-F238E27FC236}">
                <a16:creationId xmlns:a16="http://schemas.microsoft.com/office/drawing/2014/main" id="{8B1502D0-380E-4D57-8070-5F26CF650F6F}"/>
              </a:ext>
            </a:extLst>
          </p:cNvPr>
          <p:cNvPicPr>
            <a:picLocks noChangeAspect="1"/>
          </p:cNvPicPr>
          <p:nvPr/>
        </p:nvPicPr>
        <p:blipFill>
          <a:blip r:embed="rId5"/>
          <a:stretch>
            <a:fillRect/>
          </a:stretch>
        </p:blipFill>
        <p:spPr>
          <a:xfrm>
            <a:off x="3015732" y="3429001"/>
            <a:ext cx="4480258" cy="3142074"/>
          </a:xfrm>
          <a:prstGeom prst="rect">
            <a:avLst/>
          </a:prstGeom>
        </p:spPr>
      </p:pic>
      <p:pic>
        <p:nvPicPr>
          <p:cNvPr id="15" name="Grafik 14">
            <a:extLst>
              <a:ext uri="{FF2B5EF4-FFF2-40B4-BE49-F238E27FC236}">
                <a16:creationId xmlns:a16="http://schemas.microsoft.com/office/drawing/2014/main" id="{8E96DB82-596D-4350-B665-46044F2DC57A}"/>
              </a:ext>
            </a:extLst>
          </p:cNvPr>
          <p:cNvPicPr>
            <a:picLocks noChangeAspect="1"/>
          </p:cNvPicPr>
          <p:nvPr/>
        </p:nvPicPr>
        <p:blipFill>
          <a:blip r:embed="rId6"/>
          <a:stretch>
            <a:fillRect/>
          </a:stretch>
        </p:blipFill>
        <p:spPr>
          <a:xfrm>
            <a:off x="7752184" y="3957283"/>
            <a:ext cx="4349235" cy="2900717"/>
          </a:xfrm>
          <a:prstGeom prst="rect">
            <a:avLst/>
          </a:prstGeom>
        </p:spPr>
      </p:pic>
      <p:sp>
        <p:nvSpPr>
          <p:cNvPr id="16" name="Textfeld 15">
            <a:extLst>
              <a:ext uri="{FF2B5EF4-FFF2-40B4-BE49-F238E27FC236}">
                <a16:creationId xmlns:a16="http://schemas.microsoft.com/office/drawing/2014/main" id="{22B62583-BFA4-4E4C-9EA1-42D7881CCE76}"/>
              </a:ext>
            </a:extLst>
          </p:cNvPr>
          <p:cNvSpPr txBox="1"/>
          <p:nvPr/>
        </p:nvSpPr>
        <p:spPr>
          <a:xfrm>
            <a:off x="119336" y="6309320"/>
            <a:ext cx="2160240" cy="400110"/>
          </a:xfrm>
          <a:prstGeom prst="rect">
            <a:avLst/>
          </a:prstGeom>
          <a:noFill/>
        </p:spPr>
        <p:txBody>
          <a:bodyPr wrap="square" rtlCol="0">
            <a:spAutoFit/>
          </a:bodyPr>
          <a:lstStyle/>
          <a:p>
            <a:r>
              <a:rPr lang="de-DE" sz="1000" dirty="0"/>
              <a:t>Bilder: Bundesverband Wärmepumpe </a:t>
            </a:r>
          </a:p>
        </p:txBody>
      </p:sp>
    </p:spTree>
    <p:extLst>
      <p:ext uri="{BB962C8B-B14F-4D97-AF65-F5344CB8AC3E}">
        <p14:creationId xmlns:p14="http://schemas.microsoft.com/office/powerpoint/2010/main" val="149134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B8493-4135-444A-BA49-8D0591CBC77B}"/>
              </a:ext>
            </a:extLst>
          </p:cNvPr>
          <p:cNvSpPr>
            <a:spLocks noGrp="1"/>
          </p:cNvSpPr>
          <p:nvPr>
            <p:ph type="ctrTitle"/>
          </p:nvPr>
        </p:nvSpPr>
        <p:spPr/>
        <p:txBody>
          <a:bodyPr/>
          <a:lstStyle/>
          <a:p>
            <a:r>
              <a:rPr lang="de-DE" dirty="0"/>
              <a:t>Zuhause als Mittelpunkt</a:t>
            </a:r>
          </a:p>
        </p:txBody>
      </p:sp>
      <p:pic>
        <p:nvPicPr>
          <p:cNvPr id="4" name="Grafik 3">
            <a:extLst>
              <a:ext uri="{FF2B5EF4-FFF2-40B4-BE49-F238E27FC236}">
                <a16:creationId xmlns:a16="http://schemas.microsoft.com/office/drawing/2014/main" id="{4D00EFD2-0FF9-4DB9-941F-71CF1BC71C33}"/>
              </a:ext>
            </a:extLst>
          </p:cNvPr>
          <p:cNvPicPr>
            <a:picLocks noChangeAspect="1"/>
          </p:cNvPicPr>
          <p:nvPr/>
        </p:nvPicPr>
        <p:blipFill>
          <a:blip r:embed="rId3"/>
          <a:stretch>
            <a:fillRect/>
          </a:stretch>
        </p:blipFill>
        <p:spPr>
          <a:xfrm>
            <a:off x="623392" y="2211288"/>
            <a:ext cx="5080000" cy="3810000"/>
          </a:xfrm>
          <a:prstGeom prst="rect">
            <a:avLst/>
          </a:prstGeom>
        </p:spPr>
      </p:pic>
      <p:pic>
        <p:nvPicPr>
          <p:cNvPr id="6" name="Grafik 5">
            <a:extLst>
              <a:ext uri="{FF2B5EF4-FFF2-40B4-BE49-F238E27FC236}">
                <a16:creationId xmlns:a16="http://schemas.microsoft.com/office/drawing/2014/main" id="{05A31001-E5DB-49C2-8887-83B9480C8FEB}"/>
              </a:ext>
            </a:extLst>
          </p:cNvPr>
          <p:cNvPicPr>
            <a:picLocks noChangeAspect="1"/>
          </p:cNvPicPr>
          <p:nvPr/>
        </p:nvPicPr>
        <p:blipFill>
          <a:blip r:embed="rId4"/>
          <a:stretch>
            <a:fillRect/>
          </a:stretch>
        </p:blipFill>
        <p:spPr>
          <a:xfrm>
            <a:off x="5973373" y="2211288"/>
            <a:ext cx="5715000" cy="3810000"/>
          </a:xfrm>
          <a:prstGeom prst="rect">
            <a:avLst/>
          </a:prstGeom>
        </p:spPr>
      </p:pic>
    </p:spTree>
    <p:extLst>
      <p:ext uri="{BB962C8B-B14F-4D97-AF65-F5344CB8AC3E}">
        <p14:creationId xmlns:p14="http://schemas.microsoft.com/office/powerpoint/2010/main" val="1580913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08E58-8EB6-44F5-9F05-2494AEBE7C79}"/>
              </a:ext>
            </a:extLst>
          </p:cNvPr>
          <p:cNvSpPr>
            <a:spLocks noGrp="1"/>
          </p:cNvSpPr>
          <p:nvPr>
            <p:ph type="title"/>
          </p:nvPr>
        </p:nvSpPr>
        <p:spPr/>
        <p:txBody>
          <a:bodyPr/>
          <a:lstStyle/>
          <a:p>
            <a:r>
              <a:rPr lang="de-DE" dirty="0"/>
              <a:t>Die Erdwärmepumpe</a:t>
            </a:r>
          </a:p>
        </p:txBody>
      </p:sp>
      <p:pic>
        <p:nvPicPr>
          <p:cNvPr id="4" name="Inhaltsplatzhalter 3">
            <a:extLst>
              <a:ext uri="{FF2B5EF4-FFF2-40B4-BE49-F238E27FC236}">
                <a16:creationId xmlns:a16="http://schemas.microsoft.com/office/drawing/2014/main" id="{CC2F36BF-7B9B-4370-AFC0-DF89A11C18D5}"/>
              </a:ext>
            </a:extLst>
          </p:cNvPr>
          <p:cNvPicPr>
            <a:picLocks noGrp="1" noChangeAspect="1"/>
          </p:cNvPicPr>
          <p:nvPr>
            <p:ph idx="1"/>
          </p:nvPr>
        </p:nvPicPr>
        <p:blipFill>
          <a:blip r:embed="rId3"/>
          <a:stretch>
            <a:fillRect/>
          </a:stretch>
        </p:blipFill>
        <p:spPr>
          <a:xfrm>
            <a:off x="3520249" y="3301394"/>
            <a:ext cx="3353091" cy="2298391"/>
          </a:xfrm>
          <a:prstGeom prst="rect">
            <a:avLst/>
          </a:prstGeom>
        </p:spPr>
      </p:pic>
      <p:pic>
        <p:nvPicPr>
          <p:cNvPr id="6" name="Picture 2">
            <a:extLst>
              <a:ext uri="{FF2B5EF4-FFF2-40B4-BE49-F238E27FC236}">
                <a16:creationId xmlns:a16="http://schemas.microsoft.com/office/drawing/2014/main" id="{C49991A2-88AD-4E31-AA82-998D9AFC0A8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62222" y="1606821"/>
            <a:ext cx="2341101" cy="293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4D330887-CC9A-48F1-8DD3-318EAE2041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56" y="1316665"/>
            <a:ext cx="2225384" cy="290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a:extLst>
              <a:ext uri="{FF2B5EF4-FFF2-40B4-BE49-F238E27FC236}">
                <a16:creationId xmlns:a16="http://schemas.microsoft.com/office/drawing/2014/main" id="{679F498D-D9C2-44AD-A9C1-ECE8D50581B5}"/>
              </a:ext>
            </a:extLst>
          </p:cNvPr>
          <p:cNvSpPr txBox="1">
            <a:spLocks noChangeArrowheads="1"/>
          </p:cNvSpPr>
          <p:nvPr/>
        </p:nvSpPr>
        <p:spPr bwMode="auto">
          <a:xfrm>
            <a:off x="612556" y="3878263"/>
            <a:ext cx="3408363" cy="427037"/>
          </a:xfrm>
          <a:prstGeom prst="rect">
            <a:avLst/>
          </a:prstGeom>
          <a:noFill/>
          <a:ln w="9525">
            <a:noFill/>
            <a:miter lim="800000"/>
            <a:headEnd/>
            <a:tailEnd/>
          </a:ln>
        </p:spPr>
        <p:txBody>
          <a:bodyPr>
            <a:spAutoFit/>
          </a:bodyPr>
          <a:lstStyle/>
          <a:p>
            <a:pPr algn="l" defTabSz="912813">
              <a:spcBef>
                <a:spcPct val="50000"/>
              </a:spcBef>
              <a:defRPr/>
            </a:pPr>
            <a:r>
              <a:rPr lang="de-DE" sz="2200" dirty="0">
                <a:effectLst>
                  <a:outerShdw blurRad="38100" dist="38100" dir="2700000" algn="tl">
                    <a:srgbClr val="000000">
                      <a:alpha val="43137"/>
                    </a:srgbClr>
                  </a:outerShdw>
                </a:effectLst>
                <a:latin typeface="+mn-lt"/>
              </a:rPr>
              <a:t>Erdwärmesonden</a:t>
            </a:r>
          </a:p>
        </p:txBody>
      </p:sp>
      <p:sp>
        <p:nvSpPr>
          <p:cNvPr id="10" name="Text Box 9">
            <a:extLst>
              <a:ext uri="{FF2B5EF4-FFF2-40B4-BE49-F238E27FC236}">
                <a16:creationId xmlns:a16="http://schemas.microsoft.com/office/drawing/2014/main" id="{D2A0EEAC-3CE5-467E-BF8A-CFCDFDDDEE45}"/>
              </a:ext>
            </a:extLst>
          </p:cNvPr>
          <p:cNvSpPr txBox="1">
            <a:spLocks noChangeArrowheads="1"/>
          </p:cNvSpPr>
          <p:nvPr/>
        </p:nvSpPr>
        <p:spPr bwMode="auto">
          <a:xfrm>
            <a:off x="8671752" y="4153198"/>
            <a:ext cx="2506662" cy="427038"/>
          </a:xfrm>
          <a:prstGeom prst="rect">
            <a:avLst/>
          </a:prstGeom>
          <a:noFill/>
          <a:ln w="9525">
            <a:noFill/>
            <a:miter lim="800000"/>
            <a:headEnd/>
            <a:tailEnd/>
          </a:ln>
        </p:spPr>
        <p:txBody>
          <a:bodyPr>
            <a:spAutoFit/>
          </a:bodyPr>
          <a:lstStyle/>
          <a:p>
            <a:pPr algn="l" defTabSz="912813">
              <a:spcBef>
                <a:spcPct val="50000"/>
              </a:spcBef>
              <a:defRPr/>
            </a:pPr>
            <a:r>
              <a:rPr lang="de-DE" sz="2200" dirty="0">
                <a:effectLst>
                  <a:outerShdw blurRad="38100" dist="38100" dir="2700000" algn="tl">
                    <a:srgbClr val="000000">
                      <a:alpha val="43137"/>
                    </a:srgbClr>
                  </a:outerShdw>
                </a:effectLst>
                <a:latin typeface="+mn-lt"/>
              </a:rPr>
              <a:t>Kollektoren</a:t>
            </a:r>
          </a:p>
        </p:txBody>
      </p:sp>
      <p:sp>
        <p:nvSpPr>
          <p:cNvPr id="12" name="Textfeld 11">
            <a:extLst>
              <a:ext uri="{FF2B5EF4-FFF2-40B4-BE49-F238E27FC236}">
                <a16:creationId xmlns:a16="http://schemas.microsoft.com/office/drawing/2014/main" id="{7C75AB64-8BFA-4770-B104-CCC5D4683835}"/>
              </a:ext>
            </a:extLst>
          </p:cNvPr>
          <p:cNvSpPr txBox="1"/>
          <p:nvPr/>
        </p:nvSpPr>
        <p:spPr>
          <a:xfrm>
            <a:off x="9132773" y="6492875"/>
            <a:ext cx="3396268" cy="246221"/>
          </a:xfrm>
          <a:prstGeom prst="rect">
            <a:avLst/>
          </a:prstGeom>
          <a:noFill/>
        </p:spPr>
        <p:txBody>
          <a:bodyPr wrap="square" rtlCol="0">
            <a:spAutoFit/>
          </a:bodyPr>
          <a:lstStyle/>
          <a:p>
            <a:r>
              <a:rPr lang="de-DE" sz="1000" dirty="0"/>
              <a:t>Quelle: https://www.baunetzwissen.de</a:t>
            </a:r>
          </a:p>
        </p:txBody>
      </p:sp>
    </p:spTree>
    <p:extLst>
      <p:ext uri="{BB962C8B-B14F-4D97-AF65-F5344CB8AC3E}">
        <p14:creationId xmlns:p14="http://schemas.microsoft.com/office/powerpoint/2010/main" val="18671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A11C2-3294-456F-BB02-A20CA7DC2848}"/>
              </a:ext>
            </a:extLst>
          </p:cNvPr>
          <p:cNvSpPr>
            <a:spLocks noGrp="1"/>
          </p:cNvSpPr>
          <p:nvPr>
            <p:ph type="title"/>
          </p:nvPr>
        </p:nvSpPr>
        <p:spPr/>
        <p:txBody>
          <a:bodyPr/>
          <a:lstStyle/>
          <a:p>
            <a:r>
              <a:rPr lang="de-DE" dirty="0"/>
              <a:t>Erdwärmepumpe mit Kollektor</a:t>
            </a:r>
          </a:p>
        </p:txBody>
      </p:sp>
      <p:pic>
        <p:nvPicPr>
          <p:cNvPr id="4" name="Picture 2">
            <a:extLst>
              <a:ext uri="{FF2B5EF4-FFF2-40B4-BE49-F238E27FC236}">
                <a16:creationId xmlns:a16="http://schemas.microsoft.com/office/drawing/2014/main" id="{CA58CD92-5A5D-4CEE-8F00-AFA6A035D43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434893" y="1690688"/>
            <a:ext cx="2859272" cy="316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Quellbild anzeigen">
            <a:extLst>
              <a:ext uri="{FF2B5EF4-FFF2-40B4-BE49-F238E27FC236}">
                <a16:creationId xmlns:a16="http://schemas.microsoft.com/office/drawing/2014/main" id="{FC8997BA-A96E-48EE-A677-0CFF89D6E6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1" y="1580225"/>
            <a:ext cx="5770487" cy="432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49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EC477B-349E-4F14-BB72-C186F28A2C10}"/>
              </a:ext>
            </a:extLst>
          </p:cNvPr>
          <p:cNvSpPr>
            <a:spLocks noGrp="1"/>
          </p:cNvSpPr>
          <p:nvPr>
            <p:ph type="title"/>
          </p:nvPr>
        </p:nvSpPr>
        <p:spPr/>
        <p:txBody>
          <a:bodyPr/>
          <a:lstStyle/>
          <a:p>
            <a:r>
              <a:rPr lang="de-DE" dirty="0"/>
              <a:t>Erdwärmenutzung mittels Sonde</a:t>
            </a:r>
          </a:p>
        </p:txBody>
      </p:sp>
      <p:pic>
        <p:nvPicPr>
          <p:cNvPr id="4" name="Picture 2">
            <a:extLst>
              <a:ext uri="{FF2B5EF4-FFF2-40B4-BE49-F238E27FC236}">
                <a16:creationId xmlns:a16="http://schemas.microsoft.com/office/drawing/2014/main" id="{11DA7BA8-388D-487E-A922-384C69A2F6F5}"/>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897297" y="1549688"/>
            <a:ext cx="3497263" cy="389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85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BB039A-15A8-4155-87EB-4CD0D9F0D52E}"/>
              </a:ext>
            </a:extLst>
          </p:cNvPr>
          <p:cNvSpPr>
            <a:spLocks noGrp="1"/>
          </p:cNvSpPr>
          <p:nvPr>
            <p:ph type="title"/>
          </p:nvPr>
        </p:nvSpPr>
        <p:spPr/>
        <p:txBody>
          <a:bodyPr/>
          <a:lstStyle/>
          <a:p>
            <a:r>
              <a:rPr lang="de-DE" dirty="0"/>
              <a:t>Grundwasser als Wärmequelle</a:t>
            </a:r>
          </a:p>
        </p:txBody>
      </p:sp>
      <p:pic>
        <p:nvPicPr>
          <p:cNvPr id="4" name="Picture 2">
            <a:extLst>
              <a:ext uri="{FF2B5EF4-FFF2-40B4-BE49-F238E27FC236}">
                <a16:creationId xmlns:a16="http://schemas.microsoft.com/office/drawing/2014/main" id="{758B7435-142C-49DB-ADD2-B47E03BA0866}"/>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603068" y="2609119"/>
            <a:ext cx="4181474" cy="350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B18853BD-BFAE-412A-BA9E-1C2BC9BFBCE3}"/>
              </a:ext>
            </a:extLst>
          </p:cNvPr>
          <p:cNvPicPr>
            <a:picLocks noChangeAspect="1"/>
          </p:cNvPicPr>
          <p:nvPr/>
        </p:nvPicPr>
        <p:blipFill>
          <a:blip r:embed="rId4"/>
          <a:stretch>
            <a:fillRect/>
          </a:stretch>
        </p:blipFill>
        <p:spPr>
          <a:xfrm>
            <a:off x="1064839" y="1813860"/>
            <a:ext cx="3910574" cy="4819181"/>
          </a:xfrm>
          <a:prstGeom prst="rect">
            <a:avLst/>
          </a:prstGeom>
        </p:spPr>
      </p:pic>
    </p:spTree>
    <p:extLst>
      <p:ext uri="{BB962C8B-B14F-4D97-AF65-F5344CB8AC3E}">
        <p14:creationId xmlns:p14="http://schemas.microsoft.com/office/powerpoint/2010/main" val="41116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01EB58-5500-402C-8959-0D8FFBEE6714}"/>
              </a:ext>
            </a:extLst>
          </p:cNvPr>
          <p:cNvSpPr>
            <a:spLocks noGrp="1"/>
          </p:cNvSpPr>
          <p:nvPr>
            <p:ph type="title"/>
          </p:nvPr>
        </p:nvSpPr>
        <p:spPr/>
        <p:txBody>
          <a:bodyPr/>
          <a:lstStyle/>
          <a:p>
            <a:r>
              <a:rPr lang="de-DE" dirty="0"/>
              <a:t>Heizen mit Eis</a:t>
            </a:r>
          </a:p>
        </p:txBody>
      </p:sp>
      <p:pic>
        <p:nvPicPr>
          <p:cNvPr id="4" name="Inhaltsplatzhalter 3">
            <a:extLst>
              <a:ext uri="{FF2B5EF4-FFF2-40B4-BE49-F238E27FC236}">
                <a16:creationId xmlns:a16="http://schemas.microsoft.com/office/drawing/2014/main" id="{C94A29B3-A8DB-48F9-82D1-C7A9D7633256}"/>
              </a:ext>
            </a:extLst>
          </p:cNvPr>
          <p:cNvPicPr>
            <a:picLocks noGrp="1" noChangeAspect="1"/>
          </p:cNvPicPr>
          <p:nvPr>
            <p:ph idx="1"/>
          </p:nvPr>
        </p:nvPicPr>
        <p:blipFill>
          <a:blip r:embed="rId3"/>
          <a:stretch>
            <a:fillRect/>
          </a:stretch>
        </p:blipFill>
        <p:spPr>
          <a:xfrm>
            <a:off x="838200" y="1990959"/>
            <a:ext cx="7635688" cy="4300560"/>
          </a:xfrm>
          <a:prstGeom prst="rect">
            <a:avLst/>
          </a:prstGeom>
        </p:spPr>
      </p:pic>
    </p:spTree>
    <p:extLst>
      <p:ext uri="{BB962C8B-B14F-4D97-AF65-F5344CB8AC3E}">
        <p14:creationId xmlns:p14="http://schemas.microsoft.com/office/powerpoint/2010/main" val="114865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28984-6A91-4663-B257-0ECB83E50316}"/>
              </a:ext>
            </a:extLst>
          </p:cNvPr>
          <p:cNvSpPr>
            <a:spLocks noGrp="1"/>
          </p:cNvSpPr>
          <p:nvPr>
            <p:ph type="title"/>
          </p:nvPr>
        </p:nvSpPr>
        <p:spPr/>
        <p:txBody>
          <a:bodyPr/>
          <a:lstStyle/>
          <a:p>
            <a:r>
              <a:rPr lang="de-DE" dirty="0"/>
              <a:t>Wärmepumpe und Warmwasseraufbereitung</a:t>
            </a:r>
          </a:p>
        </p:txBody>
      </p:sp>
      <p:sp>
        <p:nvSpPr>
          <p:cNvPr id="3" name="Inhaltsplatzhalter 2">
            <a:extLst>
              <a:ext uri="{FF2B5EF4-FFF2-40B4-BE49-F238E27FC236}">
                <a16:creationId xmlns:a16="http://schemas.microsoft.com/office/drawing/2014/main" id="{48FD2D89-343A-476B-849E-736C9AB078D0}"/>
              </a:ext>
            </a:extLst>
          </p:cNvPr>
          <p:cNvSpPr>
            <a:spLocks noGrp="1"/>
          </p:cNvSpPr>
          <p:nvPr>
            <p:ph idx="1"/>
          </p:nvPr>
        </p:nvSpPr>
        <p:spPr>
          <a:xfrm>
            <a:off x="838200" y="2192150"/>
            <a:ext cx="10515600" cy="4351338"/>
          </a:xfrm>
        </p:spPr>
        <p:txBody>
          <a:bodyPr/>
          <a:lstStyle/>
          <a:p>
            <a:pPr marL="0" indent="0">
              <a:buNone/>
            </a:pPr>
            <a:endParaRPr lang="de-DE" dirty="0"/>
          </a:p>
        </p:txBody>
      </p:sp>
      <p:pic>
        <p:nvPicPr>
          <p:cNvPr id="4" name="Grafik 3">
            <a:extLst>
              <a:ext uri="{FF2B5EF4-FFF2-40B4-BE49-F238E27FC236}">
                <a16:creationId xmlns:a16="http://schemas.microsoft.com/office/drawing/2014/main" id="{105F6E7B-44F9-4343-9735-C082F1836A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5100" y="2192150"/>
            <a:ext cx="4838700" cy="3225800"/>
          </a:xfrm>
          <a:prstGeom prst="rect">
            <a:avLst/>
          </a:prstGeom>
        </p:spPr>
      </p:pic>
      <p:pic>
        <p:nvPicPr>
          <p:cNvPr id="5" name="Grafik 4">
            <a:extLst>
              <a:ext uri="{FF2B5EF4-FFF2-40B4-BE49-F238E27FC236}">
                <a16:creationId xmlns:a16="http://schemas.microsoft.com/office/drawing/2014/main" id="{FF948491-4083-436F-9246-AABA75D47B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7301" y="2192150"/>
            <a:ext cx="4838699" cy="3225800"/>
          </a:xfrm>
          <a:prstGeom prst="rect">
            <a:avLst/>
          </a:prstGeom>
        </p:spPr>
      </p:pic>
    </p:spTree>
    <p:extLst>
      <p:ext uri="{BB962C8B-B14F-4D97-AF65-F5344CB8AC3E}">
        <p14:creationId xmlns:p14="http://schemas.microsoft.com/office/powerpoint/2010/main" val="216852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28984-6A91-4663-B257-0ECB83E50316}"/>
              </a:ext>
            </a:extLst>
          </p:cNvPr>
          <p:cNvSpPr>
            <a:spLocks noGrp="1"/>
          </p:cNvSpPr>
          <p:nvPr>
            <p:ph type="title"/>
          </p:nvPr>
        </p:nvSpPr>
        <p:spPr/>
        <p:txBody>
          <a:bodyPr/>
          <a:lstStyle/>
          <a:p>
            <a:r>
              <a:rPr lang="de-DE" dirty="0"/>
              <a:t>PVT als Wärmequelle</a:t>
            </a:r>
          </a:p>
        </p:txBody>
      </p:sp>
      <p:pic>
        <p:nvPicPr>
          <p:cNvPr id="9" name="Inhaltsplatzhalter 8">
            <a:extLst>
              <a:ext uri="{FF2B5EF4-FFF2-40B4-BE49-F238E27FC236}">
                <a16:creationId xmlns:a16="http://schemas.microsoft.com/office/drawing/2014/main" id="{8B21390E-2172-4B88-8887-6288D7082082}"/>
              </a:ext>
            </a:extLst>
          </p:cNvPr>
          <p:cNvPicPr>
            <a:picLocks noGrp="1" noChangeAspect="1"/>
          </p:cNvPicPr>
          <p:nvPr>
            <p:ph idx="1"/>
          </p:nvPr>
        </p:nvPicPr>
        <p:blipFill>
          <a:blip r:embed="rId3"/>
          <a:stretch>
            <a:fillRect/>
          </a:stretch>
        </p:blipFill>
        <p:spPr>
          <a:xfrm>
            <a:off x="587375" y="1844824"/>
            <a:ext cx="5426150" cy="2704553"/>
          </a:xfrm>
          <a:prstGeom prst="rect">
            <a:avLst/>
          </a:prstGeom>
        </p:spPr>
      </p:pic>
      <p:pic>
        <p:nvPicPr>
          <p:cNvPr id="3" name="Grafik 2">
            <a:extLst>
              <a:ext uri="{FF2B5EF4-FFF2-40B4-BE49-F238E27FC236}">
                <a16:creationId xmlns:a16="http://schemas.microsoft.com/office/drawing/2014/main" id="{46D6363B-080C-43DD-B6DB-BCC2489A82A3}"/>
              </a:ext>
            </a:extLst>
          </p:cNvPr>
          <p:cNvPicPr>
            <a:picLocks noChangeAspect="1"/>
          </p:cNvPicPr>
          <p:nvPr/>
        </p:nvPicPr>
        <p:blipFill>
          <a:blip r:embed="rId4"/>
          <a:stretch>
            <a:fillRect/>
          </a:stretch>
        </p:blipFill>
        <p:spPr>
          <a:xfrm>
            <a:off x="6672064" y="1685397"/>
            <a:ext cx="4629796" cy="3023407"/>
          </a:xfrm>
          <a:prstGeom prst="rect">
            <a:avLst/>
          </a:prstGeom>
        </p:spPr>
      </p:pic>
      <p:pic>
        <p:nvPicPr>
          <p:cNvPr id="4" name="Grafik 3">
            <a:extLst>
              <a:ext uri="{FF2B5EF4-FFF2-40B4-BE49-F238E27FC236}">
                <a16:creationId xmlns:a16="http://schemas.microsoft.com/office/drawing/2014/main" id="{D3EC58E1-F46F-4F61-9FD1-63EE900955D3}"/>
              </a:ext>
            </a:extLst>
          </p:cNvPr>
          <p:cNvPicPr>
            <a:picLocks noChangeAspect="1"/>
          </p:cNvPicPr>
          <p:nvPr/>
        </p:nvPicPr>
        <p:blipFill>
          <a:blip r:embed="rId5"/>
          <a:stretch>
            <a:fillRect/>
          </a:stretch>
        </p:blipFill>
        <p:spPr>
          <a:xfrm>
            <a:off x="4007768" y="4549377"/>
            <a:ext cx="4629796" cy="2114845"/>
          </a:xfrm>
          <a:prstGeom prst="rect">
            <a:avLst/>
          </a:prstGeom>
        </p:spPr>
      </p:pic>
    </p:spTree>
    <p:extLst>
      <p:ext uri="{BB962C8B-B14F-4D97-AF65-F5344CB8AC3E}">
        <p14:creationId xmlns:p14="http://schemas.microsoft.com/office/powerpoint/2010/main" val="84759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28984-6A91-4663-B257-0ECB83E50316}"/>
              </a:ext>
            </a:extLst>
          </p:cNvPr>
          <p:cNvSpPr>
            <a:spLocks noGrp="1"/>
          </p:cNvSpPr>
          <p:nvPr>
            <p:ph type="title"/>
          </p:nvPr>
        </p:nvSpPr>
        <p:spPr/>
        <p:txBody>
          <a:bodyPr/>
          <a:lstStyle/>
          <a:p>
            <a:r>
              <a:rPr lang="de-DE" dirty="0"/>
              <a:t>PVT Wärmepumpe</a:t>
            </a:r>
          </a:p>
        </p:txBody>
      </p:sp>
      <p:pic>
        <p:nvPicPr>
          <p:cNvPr id="5" name="Inhaltsplatzhalter 4">
            <a:extLst>
              <a:ext uri="{FF2B5EF4-FFF2-40B4-BE49-F238E27FC236}">
                <a16:creationId xmlns:a16="http://schemas.microsoft.com/office/drawing/2014/main" id="{871BB4B4-3197-46CD-AA5F-9DA9CB0D5B44}"/>
              </a:ext>
            </a:extLst>
          </p:cNvPr>
          <p:cNvPicPr>
            <a:picLocks noGrp="1" noChangeAspect="1"/>
          </p:cNvPicPr>
          <p:nvPr>
            <p:ph idx="1"/>
          </p:nvPr>
        </p:nvPicPr>
        <p:blipFill>
          <a:blip r:embed="rId3"/>
          <a:stretch>
            <a:fillRect/>
          </a:stretch>
        </p:blipFill>
        <p:spPr>
          <a:xfrm>
            <a:off x="587375" y="1677287"/>
            <a:ext cx="9541073" cy="5119834"/>
          </a:xfrm>
          <a:prstGeom prst="rect">
            <a:avLst/>
          </a:prstGeom>
        </p:spPr>
      </p:pic>
    </p:spTree>
    <p:extLst>
      <p:ext uri="{BB962C8B-B14F-4D97-AF65-F5344CB8AC3E}">
        <p14:creationId xmlns:p14="http://schemas.microsoft.com/office/powerpoint/2010/main" val="138825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D6F73-1B77-4E20-B359-58E99017115F}"/>
              </a:ext>
            </a:extLst>
          </p:cNvPr>
          <p:cNvSpPr>
            <a:spLocks noGrp="1"/>
          </p:cNvSpPr>
          <p:nvPr>
            <p:ph type="title"/>
          </p:nvPr>
        </p:nvSpPr>
        <p:spPr/>
        <p:txBody>
          <a:bodyPr/>
          <a:lstStyle/>
          <a:p>
            <a:r>
              <a:rPr lang="de-DE" dirty="0"/>
              <a:t>Knackpunkt: Vorlauftemperatur</a:t>
            </a:r>
          </a:p>
        </p:txBody>
      </p:sp>
      <p:sp>
        <p:nvSpPr>
          <p:cNvPr id="3" name="Inhaltsplatzhalter 2">
            <a:extLst>
              <a:ext uri="{FF2B5EF4-FFF2-40B4-BE49-F238E27FC236}">
                <a16:creationId xmlns:a16="http://schemas.microsoft.com/office/drawing/2014/main" id="{F0460F07-4EB3-49D4-879F-59869EF245A1}"/>
              </a:ext>
            </a:extLst>
          </p:cNvPr>
          <p:cNvSpPr>
            <a:spLocks noGrp="1"/>
          </p:cNvSpPr>
          <p:nvPr>
            <p:ph idx="1"/>
          </p:nvPr>
        </p:nvSpPr>
        <p:spPr/>
        <p:txBody>
          <a:bodyPr/>
          <a:lstStyle/>
          <a:p>
            <a:endParaRPr lang="de-DE"/>
          </a:p>
        </p:txBody>
      </p:sp>
      <p:sp>
        <p:nvSpPr>
          <p:cNvPr id="5" name="Textfeld 4">
            <a:extLst>
              <a:ext uri="{FF2B5EF4-FFF2-40B4-BE49-F238E27FC236}">
                <a16:creationId xmlns:a16="http://schemas.microsoft.com/office/drawing/2014/main" id="{3F42B36A-F13A-4328-8A96-F93461576415}"/>
              </a:ext>
            </a:extLst>
          </p:cNvPr>
          <p:cNvSpPr txBox="1"/>
          <p:nvPr/>
        </p:nvSpPr>
        <p:spPr>
          <a:xfrm>
            <a:off x="9771348" y="6519945"/>
            <a:ext cx="2304256" cy="276999"/>
          </a:xfrm>
          <a:prstGeom prst="rect">
            <a:avLst/>
          </a:prstGeom>
          <a:noFill/>
        </p:spPr>
        <p:txBody>
          <a:bodyPr wrap="square" rtlCol="0">
            <a:spAutoFit/>
          </a:bodyPr>
          <a:lstStyle/>
          <a:p>
            <a:r>
              <a:rPr lang="de-DE" sz="1200" dirty="0"/>
              <a:t>Quelle: </a:t>
            </a:r>
            <a:r>
              <a:rPr lang="de-DE" sz="1200" dirty="0" err="1"/>
              <a:t>Meteostat</a:t>
            </a:r>
            <a:endParaRPr lang="de-DE" sz="1200" dirty="0"/>
          </a:p>
        </p:txBody>
      </p:sp>
      <p:pic>
        <p:nvPicPr>
          <p:cNvPr id="7" name="Grafik 6">
            <a:extLst>
              <a:ext uri="{FF2B5EF4-FFF2-40B4-BE49-F238E27FC236}">
                <a16:creationId xmlns:a16="http://schemas.microsoft.com/office/drawing/2014/main" id="{D5C3ED16-5F4E-4A7C-A42C-5E8127F4E9EC}"/>
              </a:ext>
            </a:extLst>
          </p:cNvPr>
          <p:cNvPicPr>
            <a:picLocks noChangeAspect="1"/>
          </p:cNvPicPr>
          <p:nvPr/>
        </p:nvPicPr>
        <p:blipFill>
          <a:blip r:embed="rId3"/>
          <a:stretch>
            <a:fillRect/>
          </a:stretch>
        </p:blipFill>
        <p:spPr>
          <a:xfrm>
            <a:off x="587374" y="1484784"/>
            <a:ext cx="11604625" cy="5093688"/>
          </a:xfrm>
          <a:prstGeom prst="rect">
            <a:avLst/>
          </a:prstGeom>
        </p:spPr>
      </p:pic>
    </p:spTree>
    <p:extLst>
      <p:ext uri="{BB962C8B-B14F-4D97-AF65-F5344CB8AC3E}">
        <p14:creationId xmlns:p14="http://schemas.microsoft.com/office/powerpoint/2010/main" val="13053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B9B79D-2800-45F9-BC00-90A7C3326995}"/>
              </a:ext>
            </a:extLst>
          </p:cNvPr>
          <p:cNvSpPr>
            <a:spLocks noGrp="1"/>
          </p:cNvSpPr>
          <p:nvPr>
            <p:ph type="title"/>
          </p:nvPr>
        </p:nvSpPr>
        <p:spPr/>
        <p:txBody>
          <a:bodyPr/>
          <a:lstStyle/>
          <a:p>
            <a:r>
              <a:rPr lang="de-DE" dirty="0"/>
              <a:t>Wärmepumpe im Bestand?</a:t>
            </a:r>
          </a:p>
        </p:txBody>
      </p:sp>
      <p:sp>
        <p:nvSpPr>
          <p:cNvPr id="3" name="Inhaltsplatzhalter 2">
            <a:extLst>
              <a:ext uri="{FF2B5EF4-FFF2-40B4-BE49-F238E27FC236}">
                <a16:creationId xmlns:a16="http://schemas.microsoft.com/office/drawing/2014/main" id="{A00CC827-5761-4A24-82EC-35A4541C6108}"/>
              </a:ext>
            </a:extLst>
          </p:cNvPr>
          <p:cNvSpPr>
            <a:spLocks noGrp="1"/>
          </p:cNvSpPr>
          <p:nvPr>
            <p:ph idx="1"/>
          </p:nvPr>
        </p:nvSpPr>
        <p:spPr>
          <a:xfrm>
            <a:off x="6240016" y="3429000"/>
            <a:ext cx="5112568" cy="2917081"/>
          </a:xfrm>
        </p:spPr>
        <p:txBody>
          <a:bodyPr/>
          <a:lstStyle/>
          <a:p>
            <a:r>
              <a:rPr lang="de-DE" dirty="0"/>
              <a:t>Es funktioniert!</a:t>
            </a:r>
          </a:p>
          <a:p>
            <a:r>
              <a:rPr lang="de-DE" dirty="0"/>
              <a:t>56 Gebäude untersucht</a:t>
            </a:r>
          </a:p>
          <a:p>
            <a:r>
              <a:rPr lang="de-DE" dirty="0"/>
              <a:t>50°C – 55°C Vorlauftemperatur</a:t>
            </a:r>
          </a:p>
        </p:txBody>
      </p:sp>
      <p:pic>
        <p:nvPicPr>
          <p:cNvPr id="5" name="Grafik 4">
            <a:extLst>
              <a:ext uri="{FF2B5EF4-FFF2-40B4-BE49-F238E27FC236}">
                <a16:creationId xmlns:a16="http://schemas.microsoft.com/office/drawing/2014/main" id="{A6F27B57-FDCA-4CCC-A762-608212618744}"/>
              </a:ext>
            </a:extLst>
          </p:cNvPr>
          <p:cNvPicPr>
            <a:picLocks noChangeAspect="1"/>
          </p:cNvPicPr>
          <p:nvPr/>
        </p:nvPicPr>
        <p:blipFill>
          <a:blip r:embed="rId3"/>
          <a:stretch>
            <a:fillRect/>
          </a:stretch>
        </p:blipFill>
        <p:spPr>
          <a:xfrm>
            <a:off x="608160" y="1844824"/>
            <a:ext cx="3975672" cy="4588636"/>
          </a:xfrm>
          <a:prstGeom prst="rect">
            <a:avLst/>
          </a:prstGeom>
        </p:spPr>
      </p:pic>
    </p:spTree>
    <p:extLst>
      <p:ext uri="{BB962C8B-B14F-4D97-AF65-F5344CB8AC3E}">
        <p14:creationId xmlns:p14="http://schemas.microsoft.com/office/powerpoint/2010/main" val="347489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03F4F-AD45-4AA0-A7ED-CAB85841BCCC}"/>
              </a:ext>
            </a:extLst>
          </p:cNvPr>
          <p:cNvSpPr>
            <a:spLocks noGrp="1"/>
          </p:cNvSpPr>
          <p:nvPr>
            <p:ph type="title"/>
          </p:nvPr>
        </p:nvSpPr>
        <p:spPr/>
        <p:txBody>
          <a:bodyPr/>
          <a:lstStyle/>
          <a:p>
            <a:r>
              <a:rPr lang="de-DE" dirty="0"/>
              <a:t>Alles unter einen Hut?</a:t>
            </a:r>
          </a:p>
        </p:txBody>
      </p:sp>
      <p:sp>
        <p:nvSpPr>
          <p:cNvPr id="6" name="Textfeld 5">
            <a:extLst>
              <a:ext uri="{FF2B5EF4-FFF2-40B4-BE49-F238E27FC236}">
                <a16:creationId xmlns:a16="http://schemas.microsoft.com/office/drawing/2014/main" id="{AF5A5A48-391D-42E2-9526-CBDD09778F29}"/>
              </a:ext>
            </a:extLst>
          </p:cNvPr>
          <p:cNvSpPr txBox="1"/>
          <p:nvPr/>
        </p:nvSpPr>
        <p:spPr>
          <a:xfrm>
            <a:off x="4373830" y="2574661"/>
            <a:ext cx="2422601" cy="523220"/>
          </a:xfrm>
          <a:prstGeom prst="rect">
            <a:avLst/>
          </a:prstGeom>
          <a:noFill/>
        </p:spPr>
        <p:txBody>
          <a:bodyPr wrap="square" rtlCol="0">
            <a:spAutoFit/>
          </a:bodyPr>
          <a:lstStyle/>
          <a:p>
            <a:r>
              <a:rPr lang="de-DE" sz="2800" b="1" spc="50" dirty="0">
                <a:ln w="28575"/>
                <a:solidFill>
                  <a:srgbClr val="00B050"/>
                </a:solidFill>
                <a:effectLst>
                  <a:innerShdw blurRad="63500" dist="50800" dir="13500000">
                    <a:prstClr val="black">
                      <a:alpha val="50000"/>
                    </a:prstClr>
                  </a:innerShdw>
                </a:effectLst>
              </a:rPr>
              <a:t>Wohlfühlen</a:t>
            </a:r>
          </a:p>
        </p:txBody>
      </p:sp>
      <p:sp>
        <p:nvSpPr>
          <p:cNvPr id="7" name="Textfeld 6">
            <a:extLst>
              <a:ext uri="{FF2B5EF4-FFF2-40B4-BE49-F238E27FC236}">
                <a16:creationId xmlns:a16="http://schemas.microsoft.com/office/drawing/2014/main" id="{AA6A02E7-23A5-4BE2-BC2F-455846B86349}"/>
              </a:ext>
            </a:extLst>
          </p:cNvPr>
          <p:cNvSpPr txBox="1"/>
          <p:nvPr/>
        </p:nvSpPr>
        <p:spPr>
          <a:xfrm>
            <a:off x="9192344" y="5305390"/>
            <a:ext cx="2664296" cy="523220"/>
          </a:xfrm>
          <a:prstGeom prst="rect">
            <a:avLst/>
          </a:prstGeom>
          <a:noFill/>
        </p:spPr>
        <p:txBody>
          <a:bodyPr wrap="square" rtlCol="0">
            <a:spAutoFit/>
          </a:bodyPr>
          <a:lstStyle/>
          <a:p>
            <a:r>
              <a:rPr lang="de-DE" sz="2800" b="1" spc="50" dirty="0">
                <a:ln w="28575"/>
                <a:effectLst>
                  <a:innerShdw blurRad="63500" dist="50800" dir="13500000">
                    <a:prstClr val="black">
                      <a:alpha val="50000"/>
                    </a:prstClr>
                  </a:innerShdw>
                </a:effectLst>
              </a:rPr>
              <a:t>Weg vom Öl</a:t>
            </a:r>
          </a:p>
        </p:txBody>
      </p:sp>
      <p:sp>
        <p:nvSpPr>
          <p:cNvPr id="8" name="Textfeld 7">
            <a:extLst>
              <a:ext uri="{FF2B5EF4-FFF2-40B4-BE49-F238E27FC236}">
                <a16:creationId xmlns:a16="http://schemas.microsoft.com/office/drawing/2014/main" id="{D6C7311F-4E5E-46B7-988D-9FDF79E28204}"/>
              </a:ext>
            </a:extLst>
          </p:cNvPr>
          <p:cNvSpPr txBox="1"/>
          <p:nvPr/>
        </p:nvSpPr>
        <p:spPr>
          <a:xfrm>
            <a:off x="4271293" y="5729345"/>
            <a:ext cx="3655906" cy="769441"/>
          </a:xfrm>
          <a:prstGeom prst="rect">
            <a:avLst/>
          </a:prstGeom>
          <a:noFill/>
        </p:spPr>
        <p:txBody>
          <a:bodyPr wrap="square" rtlCol="0">
            <a:spAutoFit/>
          </a:bodyPr>
          <a:lstStyle/>
          <a:p>
            <a:r>
              <a:rPr lang="de-DE" sz="4400" b="1" spc="50" dirty="0">
                <a:ln w="28575"/>
                <a:solidFill>
                  <a:srgbClr val="FF0000"/>
                </a:solidFill>
                <a:effectLst>
                  <a:innerShdw blurRad="63500" dist="50800" dir="13500000">
                    <a:prstClr val="black">
                      <a:alpha val="50000"/>
                    </a:prstClr>
                  </a:innerShdw>
                </a:effectLst>
              </a:rPr>
              <a:t>Klimakrise</a:t>
            </a:r>
          </a:p>
        </p:txBody>
      </p:sp>
      <p:sp>
        <p:nvSpPr>
          <p:cNvPr id="10" name="Textfeld 9">
            <a:extLst>
              <a:ext uri="{FF2B5EF4-FFF2-40B4-BE49-F238E27FC236}">
                <a16:creationId xmlns:a16="http://schemas.microsoft.com/office/drawing/2014/main" id="{A33F626E-835F-4CE0-B200-B91F0AA7D552}"/>
              </a:ext>
            </a:extLst>
          </p:cNvPr>
          <p:cNvSpPr txBox="1"/>
          <p:nvPr/>
        </p:nvSpPr>
        <p:spPr>
          <a:xfrm>
            <a:off x="392610" y="4951227"/>
            <a:ext cx="3546082" cy="830997"/>
          </a:xfrm>
          <a:prstGeom prst="rect">
            <a:avLst/>
          </a:prstGeom>
          <a:noFill/>
        </p:spPr>
        <p:txBody>
          <a:bodyPr wrap="square" rtlCol="0">
            <a:spAutoFit/>
          </a:bodyPr>
          <a:lstStyle/>
          <a:p>
            <a:r>
              <a:rPr lang="de-DE" sz="2400" b="1" spc="50" dirty="0">
                <a:ln w="28575"/>
                <a:solidFill>
                  <a:schemeClr val="bg2"/>
                </a:solidFill>
                <a:effectLst>
                  <a:innerShdw blurRad="63500" dist="50800" dir="13500000">
                    <a:prstClr val="black">
                      <a:alpha val="50000"/>
                    </a:prstClr>
                  </a:innerShdw>
                </a:effectLst>
              </a:rPr>
              <a:t>Unabhängige Energieversorgung</a:t>
            </a:r>
          </a:p>
        </p:txBody>
      </p:sp>
      <p:sp>
        <p:nvSpPr>
          <p:cNvPr id="11" name="Textfeld 10">
            <a:extLst>
              <a:ext uri="{FF2B5EF4-FFF2-40B4-BE49-F238E27FC236}">
                <a16:creationId xmlns:a16="http://schemas.microsoft.com/office/drawing/2014/main" id="{90D01BB2-3293-4F3D-8B25-8B16146BDD01}"/>
              </a:ext>
            </a:extLst>
          </p:cNvPr>
          <p:cNvSpPr txBox="1"/>
          <p:nvPr/>
        </p:nvSpPr>
        <p:spPr>
          <a:xfrm>
            <a:off x="9454898" y="3442221"/>
            <a:ext cx="2628291" cy="584775"/>
          </a:xfrm>
          <a:prstGeom prst="rect">
            <a:avLst/>
          </a:prstGeom>
          <a:noFill/>
        </p:spPr>
        <p:txBody>
          <a:bodyPr wrap="square" rtlCol="0">
            <a:spAutoFit/>
          </a:bodyPr>
          <a:lstStyle/>
          <a:p>
            <a:r>
              <a:rPr lang="de-DE" sz="3200" b="1" spc="50" dirty="0">
                <a:ln w="28575"/>
                <a:solidFill>
                  <a:schemeClr val="bg2"/>
                </a:solidFill>
                <a:effectLst>
                  <a:innerShdw blurRad="63500" dist="50800" dir="13500000">
                    <a:prstClr val="black">
                      <a:alpha val="50000"/>
                    </a:prstClr>
                  </a:innerShdw>
                </a:effectLst>
              </a:rPr>
              <a:t>Bezahlbar</a:t>
            </a:r>
          </a:p>
        </p:txBody>
      </p:sp>
      <p:sp>
        <p:nvSpPr>
          <p:cNvPr id="12" name="Textfeld 11">
            <a:extLst>
              <a:ext uri="{FF2B5EF4-FFF2-40B4-BE49-F238E27FC236}">
                <a16:creationId xmlns:a16="http://schemas.microsoft.com/office/drawing/2014/main" id="{38138B03-BDE7-4A7A-8FEB-18FEAD22A51D}"/>
              </a:ext>
            </a:extLst>
          </p:cNvPr>
          <p:cNvSpPr txBox="1"/>
          <p:nvPr/>
        </p:nvSpPr>
        <p:spPr>
          <a:xfrm>
            <a:off x="361112" y="3393499"/>
            <a:ext cx="2566535" cy="830997"/>
          </a:xfrm>
          <a:prstGeom prst="rect">
            <a:avLst/>
          </a:prstGeom>
          <a:noFill/>
        </p:spPr>
        <p:txBody>
          <a:bodyPr wrap="square" rtlCol="0">
            <a:spAutoFit/>
          </a:bodyPr>
          <a:lstStyle/>
          <a:p>
            <a:r>
              <a:rPr lang="de-DE" sz="2400" b="1" spc="50" dirty="0">
                <a:ln w="28575"/>
                <a:solidFill>
                  <a:schemeClr val="bg2"/>
                </a:solidFill>
                <a:effectLst>
                  <a:innerShdw blurRad="63500" dist="50800" dir="13500000">
                    <a:prstClr val="black">
                      <a:alpha val="50000"/>
                    </a:prstClr>
                  </a:innerShdw>
                </a:effectLst>
              </a:rPr>
              <a:t>Erneuerbare Energie</a:t>
            </a:r>
          </a:p>
        </p:txBody>
      </p:sp>
      <p:sp>
        <p:nvSpPr>
          <p:cNvPr id="13" name="Textfeld 12">
            <a:extLst>
              <a:ext uri="{FF2B5EF4-FFF2-40B4-BE49-F238E27FC236}">
                <a16:creationId xmlns:a16="http://schemas.microsoft.com/office/drawing/2014/main" id="{63A5721D-395E-4986-A714-FD58B9C24B20}"/>
              </a:ext>
            </a:extLst>
          </p:cNvPr>
          <p:cNvSpPr txBox="1"/>
          <p:nvPr/>
        </p:nvSpPr>
        <p:spPr>
          <a:xfrm>
            <a:off x="4801732" y="4990892"/>
            <a:ext cx="3670531" cy="646331"/>
          </a:xfrm>
          <a:prstGeom prst="rect">
            <a:avLst/>
          </a:prstGeom>
          <a:noFill/>
        </p:spPr>
        <p:txBody>
          <a:bodyPr wrap="square" rtlCol="0">
            <a:spAutoFit/>
          </a:bodyPr>
          <a:lstStyle/>
          <a:p>
            <a:r>
              <a:rPr lang="de-DE" sz="3600" b="1" spc="50" dirty="0">
                <a:ln w="28575"/>
                <a:solidFill>
                  <a:srgbClr val="FFC000"/>
                </a:solidFill>
                <a:effectLst>
                  <a:innerShdw blurRad="63500" dist="50800" dir="13500000">
                    <a:prstClr val="black">
                      <a:alpha val="50000"/>
                    </a:prstClr>
                  </a:innerShdw>
                </a:effectLst>
              </a:rPr>
              <a:t>Energiesparen</a:t>
            </a:r>
          </a:p>
        </p:txBody>
      </p:sp>
      <p:sp>
        <p:nvSpPr>
          <p:cNvPr id="14" name="Textfeld 13">
            <a:extLst>
              <a:ext uri="{FF2B5EF4-FFF2-40B4-BE49-F238E27FC236}">
                <a16:creationId xmlns:a16="http://schemas.microsoft.com/office/drawing/2014/main" id="{62B3C042-9AA1-44ED-A080-A0D26ACABBF6}"/>
              </a:ext>
            </a:extLst>
          </p:cNvPr>
          <p:cNvSpPr txBox="1"/>
          <p:nvPr/>
        </p:nvSpPr>
        <p:spPr>
          <a:xfrm>
            <a:off x="3511889" y="3146977"/>
            <a:ext cx="1800200" cy="523220"/>
          </a:xfrm>
          <a:prstGeom prst="rect">
            <a:avLst/>
          </a:prstGeom>
          <a:noFill/>
        </p:spPr>
        <p:txBody>
          <a:bodyPr wrap="square" rtlCol="0">
            <a:spAutoFit/>
          </a:bodyPr>
          <a:lstStyle/>
          <a:p>
            <a:r>
              <a:rPr lang="de-DE" sz="2800" b="1" spc="50" dirty="0">
                <a:ln w="28575"/>
                <a:solidFill>
                  <a:srgbClr val="92D050"/>
                </a:solidFill>
                <a:effectLst>
                  <a:innerShdw blurRad="63500" dist="50800" dir="13500000">
                    <a:prstClr val="black">
                      <a:alpha val="50000"/>
                    </a:prstClr>
                  </a:innerShdw>
                </a:effectLst>
              </a:rPr>
              <a:t>Komfort</a:t>
            </a:r>
          </a:p>
        </p:txBody>
      </p:sp>
      <p:sp>
        <p:nvSpPr>
          <p:cNvPr id="15" name="Textfeld 14">
            <a:extLst>
              <a:ext uri="{FF2B5EF4-FFF2-40B4-BE49-F238E27FC236}">
                <a16:creationId xmlns:a16="http://schemas.microsoft.com/office/drawing/2014/main" id="{CF20ED3F-2C81-4D06-805C-FF1B02F82495}"/>
              </a:ext>
            </a:extLst>
          </p:cNvPr>
          <p:cNvSpPr txBox="1"/>
          <p:nvPr/>
        </p:nvSpPr>
        <p:spPr>
          <a:xfrm>
            <a:off x="4760802" y="4018039"/>
            <a:ext cx="2833860" cy="523220"/>
          </a:xfrm>
          <a:prstGeom prst="rect">
            <a:avLst/>
          </a:prstGeom>
          <a:noFill/>
        </p:spPr>
        <p:txBody>
          <a:bodyPr wrap="square" rtlCol="0">
            <a:spAutoFit/>
          </a:bodyPr>
          <a:lstStyle/>
          <a:p>
            <a:r>
              <a:rPr lang="de-DE" sz="2800" b="1" spc="50" dirty="0">
                <a:ln w="28575"/>
                <a:solidFill>
                  <a:srgbClr val="10CE9C"/>
                </a:solidFill>
                <a:effectLst>
                  <a:innerShdw blurRad="63500" dist="50800" dir="13500000">
                    <a:prstClr val="black">
                      <a:alpha val="50000"/>
                    </a:prstClr>
                  </a:innerShdw>
                </a:effectLst>
              </a:rPr>
              <a:t>Behaglichkeit</a:t>
            </a:r>
          </a:p>
        </p:txBody>
      </p:sp>
      <p:sp>
        <p:nvSpPr>
          <p:cNvPr id="16" name="Textfeld 15">
            <a:extLst>
              <a:ext uri="{FF2B5EF4-FFF2-40B4-BE49-F238E27FC236}">
                <a16:creationId xmlns:a16="http://schemas.microsoft.com/office/drawing/2014/main" id="{B5559A3B-DF19-4D8D-B419-8B6B0A070936}"/>
              </a:ext>
            </a:extLst>
          </p:cNvPr>
          <p:cNvSpPr txBox="1"/>
          <p:nvPr/>
        </p:nvSpPr>
        <p:spPr>
          <a:xfrm>
            <a:off x="746906" y="2102267"/>
            <a:ext cx="2828814" cy="523220"/>
          </a:xfrm>
          <a:prstGeom prst="rect">
            <a:avLst/>
          </a:prstGeom>
          <a:noFill/>
        </p:spPr>
        <p:txBody>
          <a:bodyPr wrap="square" rtlCol="0">
            <a:spAutoFit/>
          </a:bodyPr>
          <a:lstStyle/>
          <a:p>
            <a:r>
              <a:rPr lang="de-DE" sz="2800" b="1" spc="50" dirty="0">
                <a:ln w="28575"/>
                <a:effectLst>
                  <a:innerShdw blurRad="63500" dist="50800" dir="13500000">
                    <a:prstClr val="black">
                      <a:alpha val="50000"/>
                    </a:prstClr>
                  </a:innerShdw>
                </a:effectLst>
              </a:rPr>
              <a:t>Weg vom Gas</a:t>
            </a:r>
          </a:p>
        </p:txBody>
      </p:sp>
      <p:sp>
        <p:nvSpPr>
          <p:cNvPr id="17" name="Textfeld 16">
            <a:extLst>
              <a:ext uri="{FF2B5EF4-FFF2-40B4-BE49-F238E27FC236}">
                <a16:creationId xmlns:a16="http://schemas.microsoft.com/office/drawing/2014/main" id="{516D25EC-C858-45FB-8A97-A746CB265A21}"/>
              </a:ext>
            </a:extLst>
          </p:cNvPr>
          <p:cNvSpPr txBox="1"/>
          <p:nvPr/>
        </p:nvSpPr>
        <p:spPr>
          <a:xfrm>
            <a:off x="5278243" y="3057798"/>
            <a:ext cx="1800200" cy="954107"/>
          </a:xfrm>
          <a:prstGeom prst="rect">
            <a:avLst/>
          </a:prstGeom>
          <a:noFill/>
        </p:spPr>
        <p:txBody>
          <a:bodyPr wrap="square" rtlCol="0">
            <a:spAutoFit/>
          </a:bodyPr>
          <a:lstStyle/>
          <a:p>
            <a:r>
              <a:rPr lang="de-DE" sz="2800" b="1" spc="50" dirty="0">
                <a:ln w="28575"/>
                <a:solidFill>
                  <a:srgbClr val="1DC1B1"/>
                </a:solidFill>
                <a:effectLst>
                  <a:innerShdw blurRad="63500" dist="50800" dir="13500000">
                    <a:prstClr val="black">
                      <a:alpha val="50000"/>
                    </a:prstClr>
                  </a:innerShdw>
                </a:effectLst>
              </a:rPr>
              <a:t>Mein Zuhause</a:t>
            </a:r>
          </a:p>
        </p:txBody>
      </p:sp>
      <p:sp>
        <p:nvSpPr>
          <p:cNvPr id="18" name="Textfeld 17">
            <a:extLst>
              <a:ext uri="{FF2B5EF4-FFF2-40B4-BE49-F238E27FC236}">
                <a16:creationId xmlns:a16="http://schemas.microsoft.com/office/drawing/2014/main" id="{37534797-43A5-45A7-A38A-19655395FE02}"/>
              </a:ext>
            </a:extLst>
          </p:cNvPr>
          <p:cNvSpPr txBox="1"/>
          <p:nvPr/>
        </p:nvSpPr>
        <p:spPr>
          <a:xfrm>
            <a:off x="7080313" y="2892559"/>
            <a:ext cx="3172679" cy="461665"/>
          </a:xfrm>
          <a:prstGeom prst="rect">
            <a:avLst/>
          </a:prstGeom>
          <a:noFill/>
        </p:spPr>
        <p:txBody>
          <a:bodyPr wrap="square" rtlCol="0">
            <a:spAutoFit/>
          </a:bodyPr>
          <a:lstStyle/>
          <a:p>
            <a:r>
              <a:rPr lang="de-DE" sz="2400" b="1" spc="50" dirty="0">
                <a:ln w="28575"/>
                <a:solidFill>
                  <a:srgbClr val="002060"/>
                </a:solidFill>
                <a:effectLst>
                  <a:innerShdw blurRad="63500" dist="50800" dir="13500000">
                    <a:prstClr val="black">
                      <a:alpha val="50000"/>
                    </a:prstClr>
                  </a:innerShdw>
                </a:effectLst>
              </a:rPr>
              <a:t>Zukunftsangst</a:t>
            </a:r>
          </a:p>
        </p:txBody>
      </p:sp>
      <p:sp>
        <p:nvSpPr>
          <p:cNvPr id="19" name="Textfeld 18">
            <a:extLst>
              <a:ext uri="{FF2B5EF4-FFF2-40B4-BE49-F238E27FC236}">
                <a16:creationId xmlns:a16="http://schemas.microsoft.com/office/drawing/2014/main" id="{D2AE2A02-A06B-40F4-B032-C91C7D6731B5}"/>
              </a:ext>
            </a:extLst>
          </p:cNvPr>
          <p:cNvSpPr txBox="1"/>
          <p:nvPr/>
        </p:nvSpPr>
        <p:spPr>
          <a:xfrm>
            <a:off x="8472262" y="1988998"/>
            <a:ext cx="2628291" cy="584775"/>
          </a:xfrm>
          <a:prstGeom prst="rect">
            <a:avLst/>
          </a:prstGeom>
          <a:noFill/>
        </p:spPr>
        <p:txBody>
          <a:bodyPr wrap="square" rtlCol="0">
            <a:spAutoFit/>
          </a:bodyPr>
          <a:lstStyle/>
          <a:p>
            <a:r>
              <a:rPr lang="de-DE" sz="3200" b="1" spc="50" dirty="0">
                <a:ln w="28575"/>
                <a:solidFill>
                  <a:srgbClr val="92D050"/>
                </a:solidFill>
                <a:effectLst>
                  <a:innerShdw blurRad="63500" dist="50800" dir="13500000">
                    <a:prstClr val="black">
                      <a:alpha val="50000"/>
                    </a:prstClr>
                  </a:innerShdw>
                </a:effectLst>
              </a:rPr>
              <a:t>Wohlstand</a:t>
            </a:r>
          </a:p>
        </p:txBody>
      </p:sp>
      <p:sp>
        <p:nvSpPr>
          <p:cNvPr id="20" name="Textfeld 19">
            <a:extLst>
              <a:ext uri="{FF2B5EF4-FFF2-40B4-BE49-F238E27FC236}">
                <a16:creationId xmlns:a16="http://schemas.microsoft.com/office/drawing/2014/main" id="{C22091F6-95E7-44D8-8A9C-0FA6A139BA88}"/>
              </a:ext>
            </a:extLst>
          </p:cNvPr>
          <p:cNvSpPr txBox="1"/>
          <p:nvPr/>
        </p:nvSpPr>
        <p:spPr>
          <a:xfrm>
            <a:off x="9235517" y="4288583"/>
            <a:ext cx="2628291" cy="400110"/>
          </a:xfrm>
          <a:prstGeom prst="rect">
            <a:avLst/>
          </a:prstGeom>
          <a:noFill/>
        </p:spPr>
        <p:txBody>
          <a:bodyPr wrap="square" rtlCol="0">
            <a:spAutoFit/>
          </a:bodyPr>
          <a:lstStyle/>
          <a:p>
            <a:r>
              <a:rPr lang="de-DE" sz="2000" b="1" spc="50" dirty="0">
                <a:ln w="28575"/>
                <a:solidFill>
                  <a:schemeClr val="accent2">
                    <a:lumMod val="60000"/>
                    <a:lumOff val="40000"/>
                  </a:schemeClr>
                </a:solidFill>
                <a:effectLst>
                  <a:innerShdw blurRad="63500" dist="50800" dir="13500000">
                    <a:prstClr val="black">
                      <a:alpha val="50000"/>
                    </a:prstClr>
                  </a:innerShdw>
                </a:effectLst>
              </a:rPr>
              <a:t>Machbar</a:t>
            </a:r>
          </a:p>
        </p:txBody>
      </p:sp>
      <p:sp>
        <p:nvSpPr>
          <p:cNvPr id="21" name="Textfeld 20">
            <a:extLst>
              <a:ext uri="{FF2B5EF4-FFF2-40B4-BE49-F238E27FC236}">
                <a16:creationId xmlns:a16="http://schemas.microsoft.com/office/drawing/2014/main" id="{A1BACDC1-A9CD-43BD-A866-5350A7633FF0}"/>
              </a:ext>
            </a:extLst>
          </p:cNvPr>
          <p:cNvSpPr txBox="1"/>
          <p:nvPr/>
        </p:nvSpPr>
        <p:spPr>
          <a:xfrm>
            <a:off x="1747767" y="4165472"/>
            <a:ext cx="3655906" cy="646331"/>
          </a:xfrm>
          <a:prstGeom prst="rect">
            <a:avLst/>
          </a:prstGeom>
          <a:noFill/>
        </p:spPr>
        <p:txBody>
          <a:bodyPr wrap="square" rtlCol="0">
            <a:spAutoFit/>
          </a:bodyPr>
          <a:lstStyle/>
          <a:p>
            <a:r>
              <a:rPr lang="de-DE" sz="3600" b="1" spc="50" dirty="0">
                <a:ln w="28575"/>
                <a:solidFill>
                  <a:srgbClr val="FF9900"/>
                </a:solidFill>
                <a:effectLst>
                  <a:innerShdw blurRad="63500" dist="50800" dir="13500000">
                    <a:prstClr val="black">
                      <a:alpha val="50000"/>
                    </a:prstClr>
                  </a:innerShdw>
                </a:effectLst>
              </a:rPr>
              <a:t>Sicherheit</a:t>
            </a:r>
          </a:p>
        </p:txBody>
      </p:sp>
    </p:spTree>
    <p:extLst>
      <p:ext uri="{BB962C8B-B14F-4D97-AF65-F5344CB8AC3E}">
        <p14:creationId xmlns:p14="http://schemas.microsoft.com/office/powerpoint/2010/main" val="814868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2F49F-A2D8-43AD-ABD2-2E06A788242E}"/>
              </a:ext>
            </a:extLst>
          </p:cNvPr>
          <p:cNvSpPr>
            <a:spLocks noGrp="1"/>
          </p:cNvSpPr>
          <p:nvPr>
            <p:ph type="title"/>
          </p:nvPr>
        </p:nvSpPr>
        <p:spPr/>
        <p:txBody>
          <a:bodyPr/>
          <a:lstStyle/>
          <a:p>
            <a:r>
              <a:rPr lang="de-DE" dirty="0"/>
              <a:t>Anschluss ans Wärmenetz</a:t>
            </a:r>
          </a:p>
        </p:txBody>
      </p:sp>
      <p:pic>
        <p:nvPicPr>
          <p:cNvPr id="4" name="Inhaltsplatzhalter 3">
            <a:extLst>
              <a:ext uri="{FF2B5EF4-FFF2-40B4-BE49-F238E27FC236}">
                <a16:creationId xmlns:a16="http://schemas.microsoft.com/office/drawing/2014/main" id="{061E5989-BF32-4A2F-91E5-E2B2508B5E5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32562" y="1784062"/>
            <a:ext cx="5801784" cy="4351338"/>
          </a:xfrm>
          <a:prstGeom prst="rect">
            <a:avLst/>
          </a:prstGeom>
        </p:spPr>
      </p:pic>
      <p:sp>
        <p:nvSpPr>
          <p:cNvPr id="5" name="Ellipse 4">
            <a:extLst>
              <a:ext uri="{FF2B5EF4-FFF2-40B4-BE49-F238E27FC236}">
                <a16:creationId xmlns:a16="http://schemas.microsoft.com/office/drawing/2014/main" id="{0DB418A8-B774-4096-B220-185A47047F24}"/>
              </a:ext>
            </a:extLst>
          </p:cNvPr>
          <p:cNvSpPr/>
          <p:nvPr/>
        </p:nvSpPr>
        <p:spPr>
          <a:xfrm>
            <a:off x="9552384" y="5064596"/>
            <a:ext cx="1932351" cy="1296143"/>
          </a:xfrm>
          <a:prstGeom prst="ellipse">
            <a:avLst/>
          </a:prstGeom>
          <a:solidFill>
            <a:srgbClr val="FF0000">
              <a:alpha val="3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a:extLst>
              <a:ext uri="{FF2B5EF4-FFF2-40B4-BE49-F238E27FC236}">
                <a16:creationId xmlns:a16="http://schemas.microsoft.com/office/drawing/2014/main" id="{09FAF3BB-F3B5-4B83-B827-FC4D3D98493C}"/>
              </a:ext>
            </a:extLst>
          </p:cNvPr>
          <p:cNvSpPr txBox="1"/>
          <p:nvPr/>
        </p:nvSpPr>
        <p:spPr>
          <a:xfrm>
            <a:off x="9912424" y="5275093"/>
            <a:ext cx="1384987" cy="830997"/>
          </a:xfrm>
          <a:prstGeom prst="rect">
            <a:avLst/>
          </a:prstGeom>
          <a:noFill/>
        </p:spPr>
        <p:txBody>
          <a:bodyPr wrap="square" rtlCol="0">
            <a:spAutoFit/>
          </a:bodyPr>
          <a:lstStyle/>
          <a:p>
            <a:r>
              <a:rPr lang="de-DE" sz="2400" b="1" dirty="0"/>
              <a:t>GEG </a:t>
            </a:r>
          </a:p>
          <a:p>
            <a:r>
              <a:rPr lang="de-DE" sz="2400" b="1" dirty="0"/>
              <a:t>Option</a:t>
            </a:r>
          </a:p>
        </p:txBody>
      </p:sp>
    </p:spTree>
    <p:extLst>
      <p:ext uri="{BB962C8B-B14F-4D97-AF65-F5344CB8AC3E}">
        <p14:creationId xmlns:p14="http://schemas.microsoft.com/office/powerpoint/2010/main" val="333125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0CC43-772D-4BB0-897B-E57B060FF8BC}"/>
              </a:ext>
            </a:extLst>
          </p:cNvPr>
          <p:cNvSpPr>
            <a:spLocks noGrp="1"/>
          </p:cNvSpPr>
          <p:nvPr>
            <p:ph type="title"/>
          </p:nvPr>
        </p:nvSpPr>
        <p:spPr/>
        <p:txBody>
          <a:bodyPr/>
          <a:lstStyle/>
          <a:p>
            <a:r>
              <a:rPr lang="de-DE" dirty="0"/>
              <a:t>Biomasse und Holz</a:t>
            </a:r>
          </a:p>
        </p:txBody>
      </p:sp>
      <p:pic>
        <p:nvPicPr>
          <p:cNvPr id="5" name="Inhaltsplatzhalter 4">
            <a:extLst>
              <a:ext uri="{FF2B5EF4-FFF2-40B4-BE49-F238E27FC236}">
                <a16:creationId xmlns:a16="http://schemas.microsoft.com/office/drawing/2014/main" id="{811EFAE0-07AA-433C-B914-467D52F7917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5360" y="3861048"/>
            <a:ext cx="4931546" cy="2465773"/>
          </a:xfrm>
        </p:spPr>
      </p:pic>
      <p:pic>
        <p:nvPicPr>
          <p:cNvPr id="6" name="Picture 2" descr="\\dbu02-srv\dbu02\DBU-Projekte-Veroeff\DBU-Bildmaterial\ZUK\Bildverlag_AdobeStock_Fotolia\7_Energie_Strom_Gas_Öl_Heizen_Haus_Bauen\Fotolia_38634310_XL_© Jörg Lantelme - Fotolia.jpg">
            <a:extLst>
              <a:ext uri="{FF2B5EF4-FFF2-40B4-BE49-F238E27FC236}">
                <a16:creationId xmlns:a16="http://schemas.microsoft.com/office/drawing/2014/main" id="{9332EA28-CFB6-4B49-A64A-049DBD5A804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78774" y="1619560"/>
            <a:ext cx="2376264" cy="3526902"/>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4">
            <a:extLst>
              <a:ext uri="{FF2B5EF4-FFF2-40B4-BE49-F238E27FC236}">
                <a16:creationId xmlns:a16="http://schemas.microsoft.com/office/drawing/2014/main" id="{2813C4B6-5E0E-477E-8AEC-21F6262EA749}"/>
              </a:ext>
            </a:extLst>
          </p:cNvPr>
          <p:cNvSpPr txBox="1">
            <a:spLocks/>
          </p:cNvSpPr>
          <p:nvPr/>
        </p:nvSpPr>
        <p:spPr bwMode="gray">
          <a:xfrm>
            <a:off x="7209800" y="1556792"/>
            <a:ext cx="4646412" cy="4958270"/>
          </a:xfrm>
          <a:prstGeom prst="rect">
            <a:avLst/>
          </a:prstGeom>
        </p:spPr>
        <p:txBody>
          <a:bodyPr vert="horz" lIns="0" tIns="0" rIns="0" bIns="0" rtlCol="0" anchor="t" anchorCtr="0">
            <a:noAutofit/>
          </a:bodyPr>
          <a:lstStyle>
            <a:lvl1pPr marL="180975"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1pPr>
            <a:lvl2pPr marL="355600"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2pPr>
            <a:lvl3pPr marL="538163" indent="-182563"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3pPr>
            <a:lvl4pPr marL="719138"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4pPr>
            <a:lvl5pPr marL="893763"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e-DE" dirty="0"/>
              <a:t>Begrenzte Rohstoffe und Flächen</a:t>
            </a:r>
          </a:p>
          <a:p>
            <a:pPr>
              <a:defRPr/>
            </a:pPr>
            <a:r>
              <a:rPr lang="de-DE" dirty="0"/>
              <a:t>Regional (ländlicher Raum) Anwendungsbereiche</a:t>
            </a:r>
          </a:p>
          <a:p>
            <a:pPr>
              <a:defRPr/>
            </a:pPr>
            <a:r>
              <a:rPr lang="de-DE" dirty="0"/>
              <a:t>Belastung von Luft, Wasser, Böden</a:t>
            </a:r>
          </a:p>
          <a:p>
            <a:pPr>
              <a:defRPr/>
            </a:pPr>
            <a:r>
              <a:rPr lang="de-DE" dirty="0"/>
              <a:t>Importe auch kritisch hinterfragen</a:t>
            </a:r>
          </a:p>
          <a:p>
            <a:pPr>
              <a:defRPr/>
            </a:pPr>
            <a:r>
              <a:rPr lang="de-DE" dirty="0"/>
              <a:t>Nachhaltigkeit und Kreislaufführung</a:t>
            </a:r>
          </a:p>
          <a:p>
            <a:pPr>
              <a:defRPr/>
            </a:pPr>
            <a:endParaRPr lang="de-DE" dirty="0"/>
          </a:p>
        </p:txBody>
      </p:sp>
      <p:sp>
        <p:nvSpPr>
          <p:cNvPr id="8" name="Ellipse 7">
            <a:extLst>
              <a:ext uri="{FF2B5EF4-FFF2-40B4-BE49-F238E27FC236}">
                <a16:creationId xmlns:a16="http://schemas.microsoft.com/office/drawing/2014/main" id="{E65FF9DE-2543-4B8D-9A9A-FA59FE220114}"/>
              </a:ext>
            </a:extLst>
          </p:cNvPr>
          <p:cNvSpPr/>
          <p:nvPr/>
        </p:nvSpPr>
        <p:spPr>
          <a:xfrm>
            <a:off x="10056440" y="5445224"/>
            <a:ext cx="1932351" cy="1296143"/>
          </a:xfrm>
          <a:prstGeom prst="ellipse">
            <a:avLst/>
          </a:prstGeom>
          <a:solidFill>
            <a:srgbClr val="FF0000">
              <a:alpha val="3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52E37ADB-6167-4382-8EC5-DC5ADA3C909E}"/>
              </a:ext>
            </a:extLst>
          </p:cNvPr>
          <p:cNvSpPr txBox="1"/>
          <p:nvPr/>
        </p:nvSpPr>
        <p:spPr>
          <a:xfrm>
            <a:off x="10471225" y="5684065"/>
            <a:ext cx="1384987" cy="830997"/>
          </a:xfrm>
          <a:prstGeom prst="rect">
            <a:avLst/>
          </a:prstGeom>
          <a:noFill/>
        </p:spPr>
        <p:txBody>
          <a:bodyPr wrap="square" rtlCol="0">
            <a:spAutoFit/>
          </a:bodyPr>
          <a:lstStyle/>
          <a:p>
            <a:r>
              <a:rPr lang="de-DE" sz="2400" b="1" dirty="0"/>
              <a:t>GEG </a:t>
            </a:r>
          </a:p>
          <a:p>
            <a:r>
              <a:rPr lang="de-DE" sz="2400" b="1" dirty="0"/>
              <a:t>Option</a:t>
            </a:r>
          </a:p>
        </p:txBody>
      </p:sp>
    </p:spTree>
    <p:extLst>
      <p:ext uri="{BB962C8B-B14F-4D97-AF65-F5344CB8AC3E}">
        <p14:creationId xmlns:p14="http://schemas.microsoft.com/office/powerpoint/2010/main" val="662706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4209FF-4F08-4596-8A8F-4BC1087609C5}"/>
              </a:ext>
            </a:extLst>
          </p:cNvPr>
          <p:cNvSpPr>
            <a:spLocks noGrp="1"/>
          </p:cNvSpPr>
          <p:nvPr>
            <p:ph type="title"/>
          </p:nvPr>
        </p:nvSpPr>
        <p:spPr/>
        <p:txBody>
          <a:bodyPr/>
          <a:lstStyle/>
          <a:p>
            <a:r>
              <a:rPr lang="de-DE" dirty="0"/>
              <a:t>Solarthermie</a:t>
            </a:r>
          </a:p>
        </p:txBody>
      </p:sp>
      <p:pic>
        <p:nvPicPr>
          <p:cNvPr id="4" name="Picture 2" descr="\\dbu02-srv\dbu02\ZUK\Projekte\Haus sanieren - profitieren\Modernisierungsbündnisse\Bildmaterial\Solarbilder\IMG_2508.JPG">
            <a:extLst>
              <a:ext uri="{FF2B5EF4-FFF2-40B4-BE49-F238E27FC236}">
                <a16:creationId xmlns:a16="http://schemas.microsoft.com/office/drawing/2014/main" id="{953F4042-2FF2-44CE-A2F9-893C1705D954}"/>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183" t="27913" r="68708" b="13544"/>
          <a:stretch/>
        </p:blipFill>
        <p:spPr bwMode="auto">
          <a:xfrm>
            <a:off x="4640977" y="1825625"/>
            <a:ext cx="291004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7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4B425D-9C59-4965-947C-3BA75CE4DA27}"/>
              </a:ext>
            </a:extLst>
          </p:cNvPr>
          <p:cNvSpPr>
            <a:spLocks noGrp="1"/>
          </p:cNvSpPr>
          <p:nvPr>
            <p:ph type="title"/>
          </p:nvPr>
        </p:nvSpPr>
        <p:spPr/>
        <p:txBody>
          <a:bodyPr/>
          <a:lstStyle/>
          <a:p>
            <a:r>
              <a:rPr lang="de-DE" dirty="0"/>
              <a:t>Blockheizkraftwerke - Brennstoffzellen</a:t>
            </a:r>
          </a:p>
        </p:txBody>
      </p:sp>
      <p:pic>
        <p:nvPicPr>
          <p:cNvPr id="7" name="Grafik 6">
            <a:extLst>
              <a:ext uri="{FF2B5EF4-FFF2-40B4-BE49-F238E27FC236}">
                <a16:creationId xmlns:a16="http://schemas.microsoft.com/office/drawing/2014/main" id="{7290B8C7-BDE4-4C03-A421-5F5F9AD056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428" y="1916832"/>
            <a:ext cx="3654650" cy="2006146"/>
          </a:xfrm>
          <a:prstGeom prst="rect">
            <a:avLst/>
          </a:prstGeom>
        </p:spPr>
      </p:pic>
      <p:pic>
        <p:nvPicPr>
          <p:cNvPr id="8" name="Grafik 7">
            <a:extLst>
              <a:ext uri="{FF2B5EF4-FFF2-40B4-BE49-F238E27FC236}">
                <a16:creationId xmlns:a16="http://schemas.microsoft.com/office/drawing/2014/main" id="{937433F6-8DE7-413E-B8A8-333FA61371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428" y="3922978"/>
            <a:ext cx="2992148" cy="2193744"/>
          </a:xfrm>
          <a:prstGeom prst="rect">
            <a:avLst/>
          </a:prstGeom>
        </p:spPr>
      </p:pic>
      <p:pic>
        <p:nvPicPr>
          <p:cNvPr id="6" name="Grafik 5">
            <a:extLst>
              <a:ext uri="{FF2B5EF4-FFF2-40B4-BE49-F238E27FC236}">
                <a16:creationId xmlns:a16="http://schemas.microsoft.com/office/drawing/2014/main" id="{4EA88F98-7B88-4313-B324-08A1D61E1A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3672" y="2708920"/>
            <a:ext cx="4768638" cy="3687747"/>
          </a:xfrm>
          <a:prstGeom prst="rect">
            <a:avLst/>
          </a:prstGeom>
        </p:spPr>
      </p:pic>
      <p:sp>
        <p:nvSpPr>
          <p:cNvPr id="9" name="Inhaltsplatzhalter 4">
            <a:extLst>
              <a:ext uri="{FF2B5EF4-FFF2-40B4-BE49-F238E27FC236}">
                <a16:creationId xmlns:a16="http://schemas.microsoft.com/office/drawing/2014/main" id="{B9654E84-F55B-4555-BD77-F89A03C12BD1}"/>
              </a:ext>
            </a:extLst>
          </p:cNvPr>
          <p:cNvSpPr>
            <a:spLocks noGrp="1"/>
          </p:cNvSpPr>
          <p:nvPr>
            <p:ph idx="1"/>
          </p:nvPr>
        </p:nvSpPr>
        <p:spPr>
          <a:xfrm>
            <a:off x="7854048" y="2342040"/>
            <a:ext cx="4176464" cy="4421506"/>
          </a:xfrm>
        </p:spPr>
        <p:txBody>
          <a:bodyPr/>
          <a:lstStyle/>
          <a:p>
            <a:pPr lvl="1"/>
            <a:r>
              <a:rPr lang="de-DE" dirty="0"/>
              <a:t>Anwendungen prüfen</a:t>
            </a:r>
          </a:p>
          <a:p>
            <a:pPr lvl="1"/>
            <a:r>
              <a:rPr lang="de-DE" dirty="0"/>
              <a:t>Effizienz und Kosten</a:t>
            </a:r>
          </a:p>
          <a:p>
            <a:pPr lvl="1"/>
            <a:r>
              <a:rPr lang="de-DE" dirty="0"/>
              <a:t>Klimaneutraler Brennstoff</a:t>
            </a:r>
          </a:p>
          <a:p>
            <a:pPr lvl="1"/>
            <a:r>
              <a:rPr lang="de-DE" dirty="0"/>
              <a:t>Optimierung Laufzeiten Strom/Wärme</a:t>
            </a:r>
          </a:p>
        </p:txBody>
      </p:sp>
      <p:sp>
        <p:nvSpPr>
          <p:cNvPr id="10" name="Textfeld 9">
            <a:extLst>
              <a:ext uri="{FF2B5EF4-FFF2-40B4-BE49-F238E27FC236}">
                <a16:creationId xmlns:a16="http://schemas.microsoft.com/office/drawing/2014/main" id="{F252514F-218C-49D5-8D9F-F979BDDD09FD}"/>
              </a:ext>
            </a:extLst>
          </p:cNvPr>
          <p:cNvSpPr txBox="1"/>
          <p:nvPr/>
        </p:nvSpPr>
        <p:spPr>
          <a:xfrm>
            <a:off x="9912424" y="5275093"/>
            <a:ext cx="1384987" cy="830997"/>
          </a:xfrm>
          <a:prstGeom prst="rect">
            <a:avLst/>
          </a:prstGeom>
          <a:noFill/>
        </p:spPr>
        <p:txBody>
          <a:bodyPr wrap="square" rtlCol="0">
            <a:spAutoFit/>
          </a:bodyPr>
          <a:lstStyle/>
          <a:p>
            <a:r>
              <a:rPr lang="de-DE" sz="2400" b="1" dirty="0"/>
              <a:t>GEG </a:t>
            </a:r>
          </a:p>
          <a:p>
            <a:r>
              <a:rPr lang="de-DE" sz="2400" b="1" dirty="0"/>
              <a:t>Option</a:t>
            </a:r>
          </a:p>
        </p:txBody>
      </p:sp>
      <p:sp>
        <p:nvSpPr>
          <p:cNvPr id="11" name="Ellipse 10">
            <a:extLst>
              <a:ext uri="{FF2B5EF4-FFF2-40B4-BE49-F238E27FC236}">
                <a16:creationId xmlns:a16="http://schemas.microsoft.com/office/drawing/2014/main" id="{0C62A5EC-C7C7-41E4-AEE1-D81E739FE330}"/>
              </a:ext>
            </a:extLst>
          </p:cNvPr>
          <p:cNvSpPr/>
          <p:nvPr/>
        </p:nvSpPr>
        <p:spPr>
          <a:xfrm>
            <a:off x="9480376" y="5042519"/>
            <a:ext cx="1932351" cy="1296143"/>
          </a:xfrm>
          <a:prstGeom prst="ellipse">
            <a:avLst/>
          </a:prstGeom>
          <a:solidFill>
            <a:srgbClr val="FF0000">
              <a:alpha val="3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876246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03F4F-AD45-4AA0-A7ED-CAB85841BCCC}"/>
              </a:ext>
            </a:extLst>
          </p:cNvPr>
          <p:cNvSpPr>
            <a:spLocks noGrp="1"/>
          </p:cNvSpPr>
          <p:nvPr>
            <p:ph type="title"/>
          </p:nvPr>
        </p:nvSpPr>
        <p:spPr/>
        <p:txBody>
          <a:bodyPr>
            <a:normAutofit/>
          </a:bodyPr>
          <a:lstStyle/>
          <a:p>
            <a:r>
              <a:rPr lang="de-DE" dirty="0"/>
              <a:t>65% erneuerbare Energie oder Abwärme</a:t>
            </a:r>
          </a:p>
        </p:txBody>
      </p:sp>
      <p:sp>
        <p:nvSpPr>
          <p:cNvPr id="4" name="Inhaltsplatzhalter 3">
            <a:extLst>
              <a:ext uri="{FF2B5EF4-FFF2-40B4-BE49-F238E27FC236}">
                <a16:creationId xmlns:a16="http://schemas.microsoft.com/office/drawing/2014/main" id="{3F21E67D-B0BA-4476-BE6C-993F08071A55}"/>
              </a:ext>
            </a:extLst>
          </p:cNvPr>
          <p:cNvSpPr>
            <a:spLocks noGrp="1"/>
          </p:cNvSpPr>
          <p:nvPr>
            <p:ph idx="1"/>
          </p:nvPr>
        </p:nvSpPr>
        <p:spPr>
          <a:xfrm>
            <a:off x="7752184" y="1755287"/>
            <a:ext cx="3708425" cy="4914073"/>
          </a:xfrm>
        </p:spPr>
        <p:txBody>
          <a:bodyPr/>
          <a:lstStyle/>
          <a:p>
            <a:r>
              <a:rPr lang="de-DE" dirty="0"/>
              <a:t>Wärmenetze </a:t>
            </a:r>
          </a:p>
          <a:p>
            <a:r>
              <a:rPr lang="de-DE" dirty="0"/>
              <a:t>Wärmepumpe</a:t>
            </a:r>
          </a:p>
          <a:p>
            <a:r>
              <a:rPr lang="de-DE" dirty="0"/>
              <a:t>Solarthermie</a:t>
            </a:r>
          </a:p>
          <a:p>
            <a:r>
              <a:rPr lang="de-DE" dirty="0"/>
              <a:t>Biomasse</a:t>
            </a:r>
          </a:p>
          <a:p>
            <a:r>
              <a:rPr lang="de-DE" dirty="0"/>
              <a:t>Abwärme</a:t>
            </a:r>
          </a:p>
          <a:p>
            <a:r>
              <a:rPr lang="de-DE" dirty="0"/>
              <a:t>H</a:t>
            </a:r>
            <a:r>
              <a:rPr lang="de-DE" baseline="-25000" dirty="0"/>
              <a:t>2</a:t>
            </a:r>
            <a:r>
              <a:rPr lang="de-DE" dirty="0"/>
              <a:t> </a:t>
            </a:r>
          </a:p>
          <a:p>
            <a:r>
              <a:rPr lang="de-DE" dirty="0"/>
              <a:t>Hybrid aus fossiler Heizung + Wärmepumpe</a:t>
            </a:r>
          </a:p>
          <a:p>
            <a:r>
              <a:rPr lang="de-DE" dirty="0"/>
              <a:t>Stromdirektheizung </a:t>
            </a:r>
          </a:p>
          <a:p>
            <a:endParaRPr lang="de-DE" dirty="0"/>
          </a:p>
          <a:p>
            <a:pPr marL="0" indent="0">
              <a:buNone/>
            </a:pPr>
            <a:endParaRPr lang="de-DE" dirty="0"/>
          </a:p>
          <a:p>
            <a:endParaRPr lang="de-DE" dirty="0"/>
          </a:p>
        </p:txBody>
      </p:sp>
      <p:pic>
        <p:nvPicPr>
          <p:cNvPr id="5" name="Grafik 4">
            <a:extLst>
              <a:ext uri="{FF2B5EF4-FFF2-40B4-BE49-F238E27FC236}">
                <a16:creationId xmlns:a16="http://schemas.microsoft.com/office/drawing/2014/main" id="{A0278C7B-2899-46A8-95E3-428791FEB105}"/>
              </a:ext>
            </a:extLst>
          </p:cNvPr>
          <p:cNvPicPr>
            <a:picLocks noChangeAspect="1"/>
          </p:cNvPicPr>
          <p:nvPr/>
        </p:nvPicPr>
        <p:blipFill>
          <a:blip r:embed="rId3"/>
          <a:stretch>
            <a:fillRect/>
          </a:stretch>
        </p:blipFill>
        <p:spPr>
          <a:xfrm>
            <a:off x="1162446" y="1848942"/>
            <a:ext cx="6014667" cy="4718333"/>
          </a:xfrm>
          <a:prstGeom prst="rect">
            <a:avLst/>
          </a:prstGeom>
        </p:spPr>
      </p:pic>
      <p:sp>
        <p:nvSpPr>
          <p:cNvPr id="3" name="Textfeld 2">
            <a:extLst>
              <a:ext uri="{FF2B5EF4-FFF2-40B4-BE49-F238E27FC236}">
                <a16:creationId xmlns:a16="http://schemas.microsoft.com/office/drawing/2014/main" id="{C33E8274-35EE-4CB1-A1D4-315974D3D924}"/>
              </a:ext>
            </a:extLst>
          </p:cNvPr>
          <p:cNvSpPr txBox="1"/>
          <p:nvPr/>
        </p:nvSpPr>
        <p:spPr>
          <a:xfrm>
            <a:off x="6096000" y="6321054"/>
            <a:ext cx="1081113" cy="246221"/>
          </a:xfrm>
          <a:prstGeom prst="rect">
            <a:avLst/>
          </a:prstGeom>
          <a:noFill/>
        </p:spPr>
        <p:txBody>
          <a:bodyPr wrap="square" rtlCol="0">
            <a:spAutoFit/>
          </a:bodyPr>
          <a:lstStyle/>
          <a:p>
            <a:r>
              <a:rPr lang="de-DE" sz="1000" dirty="0"/>
              <a:t>Quelle: BMWK</a:t>
            </a:r>
          </a:p>
        </p:txBody>
      </p:sp>
    </p:spTree>
    <p:extLst>
      <p:ext uri="{BB962C8B-B14F-4D97-AF65-F5344CB8AC3E}">
        <p14:creationId xmlns:p14="http://schemas.microsoft.com/office/powerpoint/2010/main" val="81960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6A016-87B7-4885-B503-F2139EFB9B3E}"/>
              </a:ext>
            </a:extLst>
          </p:cNvPr>
          <p:cNvSpPr>
            <a:spLocks noGrp="1"/>
          </p:cNvSpPr>
          <p:nvPr>
            <p:ph type="title"/>
          </p:nvPr>
        </p:nvSpPr>
        <p:spPr/>
        <p:txBody>
          <a:bodyPr/>
          <a:lstStyle/>
          <a:p>
            <a:r>
              <a:rPr lang="de-DE" dirty="0"/>
              <a:t>Smart Home</a:t>
            </a:r>
          </a:p>
        </p:txBody>
      </p:sp>
      <p:sp>
        <p:nvSpPr>
          <p:cNvPr id="3" name="Inhaltsplatzhalter 2">
            <a:extLst>
              <a:ext uri="{FF2B5EF4-FFF2-40B4-BE49-F238E27FC236}">
                <a16:creationId xmlns:a16="http://schemas.microsoft.com/office/drawing/2014/main" id="{CFD4F550-454B-4C90-A9A4-04041A88DC71}"/>
              </a:ext>
            </a:extLst>
          </p:cNvPr>
          <p:cNvSpPr>
            <a:spLocks noGrp="1"/>
          </p:cNvSpPr>
          <p:nvPr>
            <p:ph idx="1"/>
          </p:nvPr>
        </p:nvSpPr>
        <p:spPr>
          <a:xfrm>
            <a:off x="8616281" y="2060574"/>
            <a:ext cx="2988344" cy="4213225"/>
          </a:xfrm>
        </p:spPr>
        <p:txBody>
          <a:bodyPr/>
          <a:lstStyle/>
          <a:p>
            <a:r>
              <a:rPr lang="de-DE" dirty="0"/>
              <a:t>Komfort</a:t>
            </a:r>
          </a:p>
          <a:p>
            <a:r>
              <a:rPr lang="de-DE" dirty="0"/>
              <a:t>Energieeinsparung</a:t>
            </a:r>
          </a:p>
          <a:p>
            <a:r>
              <a:rPr lang="de-DE" dirty="0"/>
              <a:t>Bedienung</a:t>
            </a:r>
          </a:p>
        </p:txBody>
      </p:sp>
      <p:pic>
        <p:nvPicPr>
          <p:cNvPr id="4" name="Grafik 3">
            <a:extLst>
              <a:ext uri="{FF2B5EF4-FFF2-40B4-BE49-F238E27FC236}">
                <a16:creationId xmlns:a16="http://schemas.microsoft.com/office/drawing/2014/main" id="{0B2003B1-9928-4D14-9E3C-D005D8732647}"/>
              </a:ext>
            </a:extLst>
          </p:cNvPr>
          <p:cNvPicPr>
            <a:picLocks noChangeAspect="1"/>
          </p:cNvPicPr>
          <p:nvPr/>
        </p:nvPicPr>
        <p:blipFill>
          <a:blip r:embed="rId3"/>
          <a:stretch>
            <a:fillRect/>
          </a:stretch>
        </p:blipFill>
        <p:spPr>
          <a:xfrm>
            <a:off x="583504" y="2047320"/>
            <a:ext cx="7006734" cy="3973968"/>
          </a:xfrm>
          <a:prstGeom prst="rect">
            <a:avLst/>
          </a:prstGeom>
        </p:spPr>
      </p:pic>
    </p:spTree>
    <p:extLst>
      <p:ext uri="{BB962C8B-B14F-4D97-AF65-F5344CB8AC3E}">
        <p14:creationId xmlns:p14="http://schemas.microsoft.com/office/powerpoint/2010/main" val="997383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0606F-4735-4691-98EA-FDEC23139DB1}"/>
              </a:ext>
            </a:extLst>
          </p:cNvPr>
          <p:cNvSpPr>
            <a:spLocks noGrp="1"/>
          </p:cNvSpPr>
          <p:nvPr>
            <p:ph type="ctrTitle"/>
          </p:nvPr>
        </p:nvSpPr>
        <p:spPr/>
        <p:txBody>
          <a:bodyPr/>
          <a:lstStyle/>
          <a:p>
            <a:r>
              <a:rPr lang="de-DE" dirty="0"/>
              <a:t>Auf Effizienz achten</a:t>
            </a:r>
          </a:p>
        </p:txBody>
      </p:sp>
      <p:pic>
        <p:nvPicPr>
          <p:cNvPr id="4" name="Grafik 3">
            <a:extLst>
              <a:ext uri="{FF2B5EF4-FFF2-40B4-BE49-F238E27FC236}">
                <a16:creationId xmlns:a16="http://schemas.microsoft.com/office/drawing/2014/main" id="{00D52464-F09F-4169-97F9-0180C42A3481}"/>
              </a:ext>
            </a:extLst>
          </p:cNvPr>
          <p:cNvPicPr>
            <a:picLocks noChangeAspect="1"/>
          </p:cNvPicPr>
          <p:nvPr/>
        </p:nvPicPr>
        <p:blipFill>
          <a:blip r:embed="rId2"/>
          <a:stretch>
            <a:fillRect/>
          </a:stretch>
        </p:blipFill>
        <p:spPr>
          <a:xfrm>
            <a:off x="587375" y="1988840"/>
            <a:ext cx="5218310" cy="4233328"/>
          </a:xfrm>
          <a:prstGeom prst="rect">
            <a:avLst/>
          </a:prstGeom>
        </p:spPr>
      </p:pic>
      <p:sp>
        <p:nvSpPr>
          <p:cNvPr id="5" name="Inhaltsplatzhalter 3">
            <a:extLst>
              <a:ext uri="{FF2B5EF4-FFF2-40B4-BE49-F238E27FC236}">
                <a16:creationId xmlns:a16="http://schemas.microsoft.com/office/drawing/2014/main" id="{B76DAEF2-65F1-4A73-B327-926A481706B9}"/>
              </a:ext>
            </a:extLst>
          </p:cNvPr>
          <p:cNvSpPr txBox="1">
            <a:spLocks/>
          </p:cNvSpPr>
          <p:nvPr/>
        </p:nvSpPr>
        <p:spPr>
          <a:xfrm>
            <a:off x="7608167" y="2060574"/>
            <a:ext cx="3996457" cy="4213225"/>
          </a:xfrm>
          <a:prstGeom prst="rect">
            <a:avLst/>
          </a:prstGeom>
        </p:spPr>
        <p:txBody>
          <a:bodyPr/>
          <a:lstStyle>
            <a:lvl1pPr marL="180975"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1pPr>
            <a:lvl2pPr marL="355600"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2pPr>
            <a:lvl3pPr marL="538163" indent="-182563"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3pPr>
            <a:lvl4pPr marL="719138"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4pPr>
            <a:lvl5pPr marL="893763"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Nichts verschwenden</a:t>
            </a:r>
          </a:p>
          <a:p>
            <a:r>
              <a:rPr lang="de-DE" dirty="0"/>
              <a:t>Energie ist kostbar</a:t>
            </a:r>
          </a:p>
        </p:txBody>
      </p:sp>
    </p:spTree>
    <p:extLst>
      <p:ext uri="{BB962C8B-B14F-4D97-AF65-F5344CB8AC3E}">
        <p14:creationId xmlns:p14="http://schemas.microsoft.com/office/powerpoint/2010/main" val="2762712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121B86D-E2C0-45EA-B41C-42E7AE7562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39"/>
            <a:ext cx="4766320" cy="6853722"/>
          </a:xfrm>
          <a:prstGeom prst="rect">
            <a:avLst/>
          </a:prstGeom>
        </p:spPr>
      </p:pic>
      <p:sp>
        <p:nvSpPr>
          <p:cNvPr id="5" name="Inhaltsplatzhalter 4">
            <a:extLst>
              <a:ext uri="{FF2B5EF4-FFF2-40B4-BE49-F238E27FC236}">
                <a16:creationId xmlns:a16="http://schemas.microsoft.com/office/drawing/2014/main" id="{95134E24-69A7-480B-A692-3B0BB368F2A7}"/>
              </a:ext>
            </a:extLst>
          </p:cNvPr>
          <p:cNvSpPr>
            <a:spLocks noGrp="1"/>
          </p:cNvSpPr>
          <p:nvPr>
            <p:ph idx="1"/>
          </p:nvPr>
        </p:nvSpPr>
        <p:spPr>
          <a:xfrm>
            <a:off x="6456040" y="3194595"/>
            <a:ext cx="4536504" cy="468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50" b="0" i="0" u="none" strike="noStrike" kern="1200" cap="none" spc="0" normalizeH="0" baseline="0" noProof="0" dirty="0">
                <a:ln>
                  <a:noFill/>
                </a:ln>
                <a:solidFill>
                  <a:prstClr val="black"/>
                </a:solidFill>
                <a:effectLst/>
                <a:uLnTx/>
                <a:uFillTx/>
                <a:latin typeface="Open Sans"/>
                <a:ea typeface="+mn-ea"/>
                <a:cs typeface="+mn-cs"/>
              </a:rPr>
              <a:t>Effizienz und Sanierung</a:t>
            </a:r>
          </a:p>
        </p:txBody>
      </p:sp>
    </p:spTree>
    <p:extLst>
      <p:ext uri="{BB962C8B-B14F-4D97-AF65-F5344CB8AC3E}">
        <p14:creationId xmlns:p14="http://schemas.microsoft.com/office/powerpoint/2010/main" val="526308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F4B12B-6416-46A7-8C4D-8D296FCC09ED}"/>
              </a:ext>
            </a:extLst>
          </p:cNvPr>
          <p:cNvPicPr>
            <a:picLocks noChangeAspect="1"/>
          </p:cNvPicPr>
          <p:nvPr/>
        </p:nvPicPr>
        <p:blipFill>
          <a:blip r:embed="rId3"/>
          <a:stretch>
            <a:fillRect/>
          </a:stretch>
        </p:blipFill>
        <p:spPr>
          <a:xfrm>
            <a:off x="2351584" y="620688"/>
            <a:ext cx="6858000" cy="6858000"/>
          </a:xfrm>
          <a:prstGeom prst="rect">
            <a:avLst/>
          </a:prstGeom>
        </p:spPr>
      </p:pic>
      <p:sp>
        <p:nvSpPr>
          <p:cNvPr id="2" name="Titel 1">
            <a:extLst>
              <a:ext uri="{FF2B5EF4-FFF2-40B4-BE49-F238E27FC236}">
                <a16:creationId xmlns:a16="http://schemas.microsoft.com/office/drawing/2014/main" id="{D3003F4F-AD45-4AA0-A7ED-CAB85841BCCC}"/>
              </a:ext>
            </a:extLst>
          </p:cNvPr>
          <p:cNvSpPr>
            <a:spLocks noGrp="1"/>
          </p:cNvSpPr>
          <p:nvPr>
            <p:ph type="title"/>
          </p:nvPr>
        </p:nvSpPr>
        <p:spPr>
          <a:xfrm>
            <a:off x="587375" y="260648"/>
            <a:ext cx="11017250" cy="900262"/>
          </a:xfrm>
        </p:spPr>
        <p:txBody>
          <a:bodyPr anchor="ctr">
            <a:normAutofit/>
          </a:bodyPr>
          <a:lstStyle/>
          <a:p>
            <a:r>
              <a:rPr lang="de-DE" dirty="0"/>
              <a:t>Wandel – Haus angenehm temperieren</a:t>
            </a:r>
          </a:p>
        </p:txBody>
      </p:sp>
    </p:spTree>
    <p:extLst>
      <p:ext uri="{BB962C8B-B14F-4D97-AF65-F5344CB8AC3E}">
        <p14:creationId xmlns:p14="http://schemas.microsoft.com/office/powerpoint/2010/main" val="269147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32714-CE9E-4EA3-B682-A6572C1A879F}"/>
              </a:ext>
            </a:extLst>
          </p:cNvPr>
          <p:cNvSpPr>
            <a:spLocks noGrp="1"/>
          </p:cNvSpPr>
          <p:nvPr>
            <p:ph type="title"/>
          </p:nvPr>
        </p:nvSpPr>
        <p:spPr/>
        <p:txBody>
          <a:bodyPr/>
          <a:lstStyle/>
          <a:p>
            <a:r>
              <a:rPr lang="de-DE" dirty="0"/>
              <a:t>Dämmen</a:t>
            </a:r>
          </a:p>
        </p:txBody>
      </p:sp>
      <p:pic>
        <p:nvPicPr>
          <p:cNvPr id="5" name="Grafik 4">
            <a:extLst>
              <a:ext uri="{FF2B5EF4-FFF2-40B4-BE49-F238E27FC236}">
                <a16:creationId xmlns:a16="http://schemas.microsoft.com/office/drawing/2014/main" id="{20B7ECF6-1397-4511-8211-F360D98D7E48}"/>
              </a:ext>
            </a:extLst>
          </p:cNvPr>
          <p:cNvPicPr>
            <a:picLocks noChangeAspect="1"/>
          </p:cNvPicPr>
          <p:nvPr/>
        </p:nvPicPr>
        <p:blipFill>
          <a:blip r:embed="rId3"/>
          <a:stretch>
            <a:fillRect/>
          </a:stretch>
        </p:blipFill>
        <p:spPr>
          <a:xfrm>
            <a:off x="587375" y="2008188"/>
            <a:ext cx="6000750" cy="3905250"/>
          </a:xfrm>
          <a:prstGeom prst="rect">
            <a:avLst/>
          </a:prstGeom>
        </p:spPr>
      </p:pic>
      <p:sp>
        <p:nvSpPr>
          <p:cNvPr id="7" name="Inhaltsplatzhalter 6">
            <a:extLst>
              <a:ext uri="{FF2B5EF4-FFF2-40B4-BE49-F238E27FC236}">
                <a16:creationId xmlns:a16="http://schemas.microsoft.com/office/drawing/2014/main" id="{41E20FBA-05DA-4C25-A629-607C82BB8F8D}"/>
              </a:ext>
            </a:extLst>
          </p:cNvPr>
          <p:cNvSpPr>
            <a:spLocks noGrp="1"/>
          </p:cNvSpPr>
          <p:nvPr>
            <p:ph idx="1"/>
          </p:nvPr>
        </p:nvSpPr>
        <p:spPr>
          <a:xfrm>
            <a:off x="6719392" y="2008189"/>
            <a:ext cx="5472608" cy="3905250"/>
          </a:xfrm>
        </p:spPr>
        <p:txBody>
          <a:bodyPr/>
          <a:lstStyle/>
          <a:p>
            <a:r>
              <a:rPr lang="de-DE" dirty="0"/>
              <a:t>Wand aus der Bronzezeit </a:t>
            </a:r>
          </a:p>
          <a:p>
            <a:r>
              <a:rPr lang="de-DE" dirty="0"/>
              <a:t>U-Wert 0,5 W/m²K</a:t>
            </a:r>
          </a:p>
          <a:p>
            <a:r>
              <a:rPr lang="de-DE" dirty="0"/>
              <a:t>Flechtwerk mit Heu und Lehm </a:t>
            </a:r>
          </a:p>
          <a:p>
            <a:r>
              <a:rPr lang="de-DE" dirty="0"/>
              <a:t>Anforderung der Wärmeschutzverordnung 1995 </a:t>
            </a:r>
          </a:p>
        </p:txBody>
      </p:sp>
      <p:sp>
        <p:nvSpPr>
          <p:cNvPr id="8" name="Textfeld 7">
            <a:extLst>
              <a:ext uri="{FF2B5EF4-FFF2-40B4-BE49-F238E27FC236}">
                <a16:creationId xmlns:a16="http://schemas.microsoft.com/office/drawing/2014/main" id="{011127ED-685F-435C-A754-87CB873AB7AB}"/>
              </a:ext>
            </a:extLst>
          </p:cNvPr>
          <p:cNvSpPr txBox="1"/>
          <p:nvPr/>
        </p:nvSpPr>
        <p:spPr>
          <a:xfrm>
            <a:off x="8904312" y="6277024"/>
            <a:ext cx="2952328" cy="400110"/>
          </a:xfrm>
          <a:prstGeom prst="rect">
            <a:avLst/>
          </a:prstGeom>
          <a:noFill/>
        </p:spPr>
        <p:txBody>
          <a:bodyPr wrap="square" rtlCol="0">
            <a:spAutoFit/>
          </a:bodyPr>
          <a:lstStyle/>
          <a:p>
            <a:r>
              <a:rPr lang="de-DE" sz="1000" dirty="0"/>
              <a:t>Quelle: Historischer Wärmeschutz: Geschichte der Dämmstoffe, Energieinstitut Hessen 2017</a:t>
            </a:r>
          </a:p>
        </p:txBody>
      </p:sp>
    </p:spTree>
    <p:extLst>
      <p:ext uri="{BB962C8B-B14F-4D97-AF65-F5344CB8AC3E}">
        <p14:creationId xmlns:p14="http://schemas.microsoft.com/office/powerpoint/2010/main" val="3508772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03F4F-AD45-4AA0-A7ED-CAB85841BCCC}"/>
              </a:ext>
            </a:extLst>
          </p:cNvPr>
          <p:cNvSpPr>
            <a:spLocks noGrp="1"/>
          </p:cNvSpPr>
          <p:nvPr>
            <p:ph type="title"/>
          </p:nvPr>
        </p:nvSpPr>
        <p:spPr/>
        <p:txBody>
          <a:bodyPr>
            <a:normAutofit/>
          </a:bodyPr>
          <a:lstStyle/>
          <a:p>
            <a:r>
              <a:rPr lang="de-DE" dirty="0"/>
              <a:t>Müssen wir uns nicht umstellen? …</a:t>
            </a:r>
          </a:p>
        </p:txBody>
      </p:sp>
      <p:pic>
        <p:nvPicPr>
          <p:cNvPr id="5" name="Grafik 4">
            <a:extLst>
              <a:ext uri="{FF2B5EF4-FFF2-40B4-BE49-F238E27FC236}">
                <a16:creationId xmlns:a16="http://schemas.microsoft.com/office/drawing/2014/main" id="{2F6E828A-A7CE-48BF-A393-A6E19F73F8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375" y="1628800"/>
            <a:ext cx="6757416" cy="5087112"/>
          </a:xfrm>
          <a:prstGeom prst="rect">
            <a:avLst/>
          </a:prstGeom>
        </p:spPr>
      </p:pic>
      <p:sp>
        <p:nvSpPr>
          <p:cNvPr id="8" name="Inhaltsplatzhalter 3">
            <a:extLst>
              <a:ext uri="{FF2B5EF4-FFF2-40B4-BE49-F238E27FC236}">
                <a16:creationId xmlns:a16="http://schemas.microsoft.com/office/drawing/2014/main" id="{4DCD29A6-AA8E-4C0C-8ACF-D15CC6C7CDC0}"/>
              </a:ext>
            </a:extLst>
          </p:cNvPr>
          <p:cNvSpPr>
            <a:spLocks noGrp="1"/>
          </p:cNvSpPr>
          <p:nvPr>
            <p:ph idx="1"/>
          </p:nvPr>
        </p:nvSpPr>
        <p:spPr>
          <a:xfrm>
            <a:off x="7608167" y="2060574"/>
            <a:ext cx="3996457" cy="4213225"/>
          </a:xfrm>
        </p:spPr>
        <p:txBody>
          <a:bodyPr/>
          <a:lstStyle/>
          <a:p>
            <a:r>
              <a:rPr lang="de-DE" dirty="0"/>
              <a:t>Heiß machen</a:t>
            </a:r>
          </a:p>
          <a:p>
            <a:r>
              <a:rPr lang="de-DE" dirty="0"/>
              <a:t>Feuer</a:t>
            </a:r>
          </a:p>
          <a:p>
            <a:r>
              <a:rPr lang="de-DE" dirty="0"/>
              <a:t>Hitze</a:t>
            </a:r>
          </a:p>
          <a:p>
            <a:endParaRPr lang="de-DE" dirty="0"/>
          </a:p>
          <a:p>
            <a:endParaRPr lang="de-DE" dirty="0"/>
          </a:p>
          <a:p>
            <a:endParaRPr lang="de-DE" dirty="0"/>
          </a:p>
          <a:p>
            <a:r>
              <a:rPr lang="de-DE" dirty="0"/>
              <a:t>Wärme</a:t>
            </a:r>
          </a:p>
          <a:p>
            <a:r>
              <a:rPr lang="de-DE" dirty="0"/>
              <a:t>Behaglichkeit</a:t>
            </a:r>
          </a:p>
          <a:p>
            <a:r>
              <a:rPr lang="de-DE" dirty="0"/>
              <a:t>Wohlfühlen</a:t>
            </a:r>
          </a:p>
        </p:txBody>
      </p:sp>
    </p:spTree>
    <p:extLst>
      <p:ext uri="{BB962C8B-B14F-4D97-AF65-F5344CB8AC3E}">
        <p14:creationId xmlns:p14="http://schemas.microsoft.com/office/powerpoint/2010/main" val="244628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FBC79-CD81-4DE2-B87E-07C34B3BFBED}"/>
              </a:ext>
            </a:extLst>
          </p:cNvPr>
          <p:cNvSpPr>
            <a:spLocks noGrp="1"/>
          </p:cNvSpPr>
          <p:nvPr>
            <p:ph type="title"/>
          </p:nvPr>
        </p:nvSpPr>
        <p:spPr/>
        <p:txBody>
          <a:bodyPr/>
          <a:lstStyle/>
          <a:p>
            <a:r>
              <a:rPr lang="de-DE" dirty="0"/>
              <a:t>Wärme und Behaglichkeit</a:t>
            </a:r>
          </a:p>
        </p:txBody>
      </p:sp>
      <p:pic>
        <p:nvPicPr>
          <p:cNvPr id="5" name="Inhaltsplatzhalter 4">
            <a:extLst>
              <a:ext uri="{FF2B5EF4-FFF2-40B4-BE49-F238E27FC236}">
                <a16:creationId xmlns:a16="http://schemas.microsoft.com/office/drawing/2014/main" id="{D3E57887-A013-45A8-85C2-10F76FFB63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3592" y="1772816"/>
            <a:ext cx="6851733" cy="4823431"/>
          </a:xfrm>
        </p:spPr>
      </p:pic>
    </p:spTree>
    <p:extLst>
      <p:ext uri="{BB962C8B-B14F-4D97-AF65-F5344CB8AC3E}">
        <p14:creationId xmlns:p14="http://schemas.microsoft.com/office/powerpoint/2010/main" val="3993860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Zukunftsfähige Gebäudehülle</a:t>
            </a:r>
          </a:p>
        </p:txBody>
      </p:sp>
      <p:pic>
        <p:nvPicPr>
          <p:cNvPr id="6" name="Grafik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4296" y="2780928"/>
            <a:ext cx="2844005" cy="379565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9775" y="1844824"/>
            <a:ext cx="2304905" cy="3456384"/>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1124" y="2322804"/>
            <a:ext cx="3150647" cy="2906395"/>
          </a:xfrm>
          <a:prstGeom prst="rect">
            <a:avLst/>
          </a:prstGeom>
        </p:spPr>
      </p:pic>
      <p:pic>
        <p:nvPicPr>
          <p:cNvPr id="7" name="Grafik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904313" y="1722395"/>
            <a:ext cx="2772866" cy="3958552"/>
          </a:xfrm>
          <a:prstGeom prst="rect">
            <a:avLst/>
          </a:prstGeom>
        </p:spPr>
      </p:pic>
    </p:spTree>
    <p:extLst>
      <p:ext uri="{BB962C8B-B14F-4D97-AF65-F5344CB8AC3E}">
        <p14:creationId xmlns:p14="http://schemas.microsoft.com/office/powerpoint/2010/main" val="101616899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Zukunftsfähige Gebäudehülle</a:t>
            </a:r>
          </a:p>
        </p:txBody>
      </p:sp>
      <p:sp>
        <p:nvSpPr>
          <p:cNvPr id="3" name="Inhaltsplatzhalter 2"/>
          <p:cNvSpPr>
            <a:spLocks noGrp="1"/>
          </p:cNvSpPr>
          <p:nvPr>
            <p:ph idx="1"/>
          </p:nvPr>
        </p:nvSpPr>
        <p:spPr>
          <a:xfrm>
            <a:off x="577233" y="1465676"/>
            <a:ext cx="8229600" cy="4376700"/>
          </a:xfrm>
        </p:spPr>
        <p:txBody>
          <a:bodyPr/>
          <a:lstStyle/>
          <a:p>
            <a:r>
              <a:rPr lang="de-DE" sz="2000" dirty="0"/>
              <a:t>Dämmstoffe</a:t>
            </a:r>
          </a:p>
          <a:p>
            <a:pPr lvl="1"/>
            <a:r>
              <a:rPr lang="de-DE" sz="2000" dirty="0"/>
              <a:t>Was gibt es am Markt?</a:t>
            </a:r>
          </a:p>
          <a:p>
            <a:pPr lvl="1"/>
            <a:r>
              <a:rPr lang="de-DE" sz="2000" dirty="0"/>
              <a:t>Alternativen aus nachwachsenden Rohstoffen</a:t>
            </a:r>
          </a:p>
          <a:p>
            <a:pPr lvl="1"/>
            <a:r>
              <a:rPr lang="de-DE" sz="2000" dirty="0"/>
              <a:t>Einsatzmöglichkeiten Effizienzsteigerung</a:t>
            </a:r>
          </a:p>
          <a:p>
            <a:r>
              <a:rPr lang="de-DE" sz="2000" dirty="0"/>
              <a:t>Lüftung</a:t>
            </a:r>
          </a:p>
          <a:p>
            <a:pPr lvl="1"/>
            <a:r>
              <a:rPr lang="de-DE" sz="2000" dirty="0"/>
              <a:t>Lüftungskonzepte / Luftdichtheit</a:t>
            </a:r>
          </a:p>
          <a:p>
            <a:pPr lvl="1"/>
            <a:r>
              <a:rPr lang="de-DE" sz="2000" dirty="0"/>
              <a:t>Fenster / Fenstertechnik</a:t>
            </a:r>
          </a:p>
          <a:p>
            <a:r>
              <a:rPr lang="de-DE" sz="2000" dirty="0"/>
              <a:t>Sommerlicher Wärmeschutz</a:t>
            </a:r>
          </a:p>
          <a:p>
            <a:pPr lvl="1"/>
            <a:r>
              <a:rPr lang="de-DE" sz="2000" dirty="0"/>
              <a:t>Klimawandel – steigende Anforderungen</a:t>
            </a:r>
          </a:p>
          <a:p>
            <a:pPr lvl="1"/>
            <a:r>
              <a:rPr lang="de-DE" sz="2000" dirty="0"/>
              <a:t>Solare Gewinne + solare Lasten</a:t>
            </a:r>
          </a:p>
          <a:p>
            <a:pPr lvl="1"/>
            <a:endParaRPr lang="de-DE" sz="2000" dirty="0"/>
          </a:p>
          <a:p>
            <a:r>
              <a:rPr lang="de-DE" sz="2000" dirty="0"/>
              <a:t>Rückbaufähigkeit, Kreislauffähigkeit</a:t>
            </a:r>
          </a:p>
          <a:p>
            <a:pPr lvl="1"/>
            <a:r>
              <a:rPr lang="de-DE" sz="2000" dirty="0"/>
              <a:t>Gibt es Lösungen im Sanierungsbereich?</a:t>
            </a:r>
          </a:p>
          <a:p>
            <a:pPr lvl="1"/>
            <a:r>
              <a:rPr lang="de-DE" sz="2000" dirty="0"/>
              <a:t>Graue Energie versus CO</a:t>
            </a:r>
            <a:r>
              <a:rPr lang="de-DE" sz="2000" baseline="-25000" dirty="0"/>
              <a:t>2</a:t>
            </a:r>
            <a:r>
              <a:rPr lang="de-DE" sz="2000" dirty="0"/>
              <a:t> Einsparung</a:t>
            </a:r>
          </a:p>
          <a:p>
            <a:pPr marL="180975" lvl="1" indent="0">
              <a:buNone/>
            </a:pPr>
            <a:endParaRPr lang="de-DE" sz="2000" dirty="0"/>
          </a:p>
          <a:p>
            <a:endParaRPr lang="de-DE" dirty="0"/>
          </a:p>
        </p:txBody>
      </p:sp>
      <p:pic>
        <p:nvPicPr>
          <p:cNvPr id="5" name="Grafi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1304" y="1763815"/>
            <a:ext cx="1333637" cy="1000228"/>
          </a:xfrm>
          <a:prstGeom prst="rect">
            <a:avLst/>
          </a:prstGeom>
        </p:spPr>
      </p:pic>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9501" y="1780159"/>
            <a:ext cx="1235443" cy="1648841"/>
          </a:xfrm>
          <a:prstGeom prst="rect">
            <a:avLst/>
          </a:prstGeom>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5169" y="2843936"/>
            <a:ext cx="1350524" cy="2025215"/>
          </a:xfrm>
          <a:prstGeom prst="rect">
            <a:avLst/>
          </a:prstGeom>
        </p:spPr>
      </p:pic>
      <p:pic>
        <p:nvPicPr>
          <p:cNvPr id="8" name="Grafik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12988" y="3505277"/>
            <a:ext cx="1268467" cy="1170130"/>
          </a:xfrm>
          <a:prstGeom prst="rect">
            <a:avLst/>
          </a:prstGeom>
        </p:spPr>
      </p:pic>
      <p:pic>
        <p:nvPicPr>
          <p:cNvPr id="7" name="Grafik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8562" y="4437112"/>
            <a:ext cx="1528851" cy="2182593"/>
          </a:xfrm>
          <a:prstGeom prst="rect">
            <a:avLst/>
          </a:prstGeom>
        </p:spPr>
      </p:pic>
    </p:spTree>
    <p:extLst>
      <p:ext uri="{BB962C8B-B14F-4D97-AF65-F5344CB8AC3E}">
        <p14:creationId xmlns:p14="http://schemas.microsoft.com/office/powerpoint/2010/main" val="202251222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FE6FC-7995-4875-96DB-5F98B6374A4B}"/>
              </a:ext>
            </a:extLst>
          </p:cNvPr>
          <p:cNvSpPr>
            <a:spLocks noGrp="1"/>
          </p:cNvSpPr>
          <p:nvPr>
            <p:ph type="title"/>
          </p:nvPr>
        </p:nvSpPr>
        <p:spPr/>
        <p:txBody>
          <a:bodyPr/>
          <a:lstStyle/>
          <a:p>
            <a:r>
              <a:rPr lang="de-DE" dirty="0"/>
              <a:t>Gebäudehülle fit für die Zukunft</a:t>
            </a:r>
          </a:p>
        </p:txBody>
      </p:sp>
      <p:pic>
        <p:nvPicPr>
          <p:cNvPr id="5" name="Inhaltsplatzhalter 4">
            <a:extLst>
              <a:ext uri="{FF2B5EF4-FFF2-40B4-BE49-F238E27FC236}">
                <a16:creationId xmlns:a16="http://schemas.microsoft.com/office/drawing/2014/main" id="{966D5BEC-7C11-441A-BD11-3F49A574DDF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72000" y="1825625"/>
            <a:ext cx="3180184" cy="4540043"/>
          </a:xfrm>
        </p:spPr>
      </p:pic>
    </p:spTree>
    <p:extLst>
      <p:ext uri="{BB962C8B-B14F-4D97-AF65-F5344CB8AC3E}">
        <p14:creationId xmlns:p14="http://schemas.microsoft.com/office/powerpoint/2010/main" val="2828258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0BDE5-D281-45B9-8A4E-737A2B60FABB}"/>
              </a:ext>
            </a:extLst>
          </p:cNvPr>
          <p:cNvSpPr>
            <a:spLocks noGrp="1"/>
          </p:cNvSpPr>
          <p:nvPr>
            <p:ph type="title"/>
          </p:nvPr>
        </p:nvSpPr>
        <p:spPr/>
        <p:txBody>
          <a:bodyPr/>
          <a:lstStyle/>
          <a:p>
            <a:r>
              <a:rPr lang="de-DE" dirty="0"/>
              <a:t>Energiesparen ohne große Investitionen </a:t>
            </a:r>
          </a:p>
        </p:txBody>
      </p:sp>
      <p:sp>
        <p:nvSpPr>
          <p:cNvPr id="6" name="Inhaltsplatzhalter 5">
            <a:extLst>
              <a:ext uri="{FF2B5EF4-FFF2-40B4-BE49-F238E27FC236}">
                <a16:creationId xmlns:a16="http://schemas.microsoft.com/office/drawing/2014/main" id="{E06474EC-09C5-4397-B2F3-93C0DBA7708A}"/>
              </a:ext>
            </a:extLst>
          </p:cNvPr>
          <p:cNvSpPr>
            <a:spLocks noGrp="1"/>
          </p:cNvSpPr>
          <p:nvPr>
            <p:ph idx="1"/>
          </p:nvPr>
        </p:nvSpPr>
        <p:spPr>
          <a:xfrm>
            <a:off x="581386" y="1628800"/>
            <a:ext cx="10411158" cy="4320480"/>
          </a:xfrm>
        </p:spPr>
        <p:txBody>
          <a:bodyPr/>
          <a:lstStyle/>
          <a:p>
            <a:r>
              <a:rPr lang="de-DE" dirty="0"/>
              <a:t>20°C Raumtemperatur</a:t>
            </a:r>
          </a:p>
          <a:p>
            <a:r>
              <a:rPr lang="de-DE" dirty="0"/>
              <a:t>Jedes Grad weniger ~ 6% Energieeinsparung</a:t>
            </a:r>
          </a:p>
          <a:p>
            <a:r>
              <a:rPr lang="de-DE" dirty="0"/>
              <a:t>Räume nach Nutzung heizen</a:t>
            </a:r>
          </a:p>
          <a:p>
            <a:r>
              <a:rPr lang="de-DE" dirty="0"/>
              <a:t>Nach Möglichkeit:</a:t>
            </a:r>
          </a:p>
          <a:p>
            <a:pPr lvl="1"/>
            <a:r>
              <a:rPr lang="de-DE" sz="2000" dirty="0"/>
              <a:t>Vorlauftemperatur Heizung absenken</a:t>
            </a:r>
          </a:p>
          <a:p>
            <a:pPr lvl="1"/>
            <a:r>
              <a:rPr lang="de-DE" sz="2000" dirty="0"/>
              <a:t>Warmwassertemperatur absenken</a:t>
            </a:r>
          </a:p>
          <a:p>
            <a:pPr lvl="1"/>
            <a:r>
              <a:rPr lang="de-DE" sz="2000" dirty="0"/>
              <a:t>Evtl. Nachtabschaltung programmieren</a:t>
            </a:r>
          </a:p>
          <a:p>
            <a:r>
              <a:rPr lang="de-DE" dirty="0"/>
              <a:t>Effizient lüften</a:t>
            </a:r>
          </a:p>
          <a:p>
            <a:pPr lvl="1"/>
            <a:r>
              <a:rPr lang="de-DE" sz="2000" dirty="0"/>
              <a:t>Querlüftung mit offenen Fenstern – keine Kippstellung!</a:t>
            </a:r>
          </a:p>
          <a:p>
            <a:pPr lvl="1"/>
            <a:r>
              <a:rPr lang="de-DE" dirty="0"/>
              <a:t>Fenster/Türen Dichtheit überprüfen – bei Bedarf abdichten</a:t>
            </a:r>
            <a:endParaRPr lang="de-DE" sz="2000" dirty="0"/>
          </a:p>
          <a:p>
            <a:r>
              <a:rPr lang="de-DE" dirty="0"/>
              <a:t>Wärmeverteilung / Luftzirkulation nicht behindern</a:t>
            </a:r>
          </a:p>
          <a:p>
            <a:r>
              <a:rPr lang="de-DE" dirty="0"/>
              <a:t>Oberste Geschossdecke dämmen </a:t>
            </a:r>
          </a:p>
        </p:txBody>
      </p:sp>
      <p:pic>
        <p:nvPicPr>
          <p:cNvPr id="5" name="Grafik 4">
            <a:extLst>
              <a:ext uri="{FF2B5EF4-FFF2-40B4-BE49-F238E27FC236}">
                <a16:creationId xmlns:a16="http://schemas.microsoft.com/office/drawing/2014/main" id="{71250FDA-8975-4667-BFDB-18EAE02741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0216" y="1572950"/>
            <a:ext cx="3888432" cy="2574061"/>
          </a:xfrm>
          <a:prstGeom prst="rect">
            <a:avLst/>
          </a:prstGeom>
        </p:spPr>
      </p:pic>
      <p:graphicFrame>
        <p:nvGraphicFramePr>
          <p:cNvPr id="7" name="Tabelle 6">
            <a:extLst>
              <a:ext uri="{FF2B5EF4-FFF2-40B4-BE49-F238E27FC236}">
                <a16:creationId xmlns:a16="http://schemas.microsoft.com/office/drawing/2014/main" id="{9EFBA06E-2FA6-4804-9B88-504900FF717E}"/>
              </a:ext>
            </a:extLst>
          </p:cNvPr>
          <p:cNvGraphicFramePr>
            <a:graphicFrameLocks noGrp="1"/>
          </p:cNvGraphicFramePr>
          <p:nvPr>
            <p:extLst/>
          </p:nvPr>
        </p:nvGraphicFramePr>
        <p:xfrm>
          <a:off x="9390733" y="4302100"/>
          <a:ext cx="1187398" cy="1854200"/>
        </p:xfrm>
        <a:graphic>
          <a:graphicData uri="http://schemas.openxmlformats.org/drawingml/2006/table">
            <a:tbl>
              <a:tblPr firstRow="1" bandRow="1">
                <a:tableStyleId>{5C22544A-7EE6-4342-B048-85BDC9FD1C3A}</a:tableStyleId>
              </a:tblPr>
              <a:tblGrid>
                <a:gridCol w="380890">
                  <a:extLst>
                    <a:ext uri="{9D8B030D-6E8A-4147-A177-3AD203B41FA5}">
                      <a16:colId xmlns:a16="http://schemas.microsoft.com/office/drawing/2014/main" val="2164990211"/>
                    </a:ext>
                  </a:extLst>
                </a:gridCol>
                <a:gridCol w="806508">
                  <a:extLst>
                    <a:ext uri="{9D8B030D-6E8A-4147-A177-3AD203B41FA5}">
                      <a16:colId xmlns:a16="http://schemas.microsoft.com/office/drawing/2014/main" val="1008421714"/>
                    </a:ext>
                  </a:extLst>
                </a:gridCol>
              </a:tblGrid>
              <a:tr h="370840">
                <a:tc>
                  <a:txBody>
                    <a:bodyPr/>
                    <a:lstStyle/>
                    <a:p>
                      <a:r>
                        <a:rPr lang="de-DE" dirty="0"/>
                        <a:t>1</a:t>
                      </a:r>
                    </a:p>
                  </a:txBody>
                  <a:tcPr/>
                </a:tc>
                <a:tc>
                  <a:txBody>
                    <a:bodyPr/>
                    <a:lstStyle/>
                    <a:p>
                      <a:r>
                        <a:rPr lang="de-DE" dirty="0"/>
                        <a:t>12°C</a:t>
                      </a:r>
                    </a:p>
                  </a:txBody>
                  <a:tcPr/>
                </a:tc>
                <a:extLst>
                  <a:ext uri="{0D108BD9-81ED-4DB2-BD59-A6C34878D82A}">
                    <a16:rowId xmlns:a16="http://schemas.microsoft.com/office/drawing/2014/main" val="1799415799"/>
                  </a:ext>
                </a:extLst>
              </a:tr>
              <a:tr h="370840">
                <a:tc>
                  <a:txBody>
                    <a:bodyPr/>
                    <a:lstStyle/>
                    <a:p>
                      <a:r>
                        <a:rPr lang="de-DE" dirty="0"/>
                        <a:t>2</a:t>
                      </a:r>
                    </a:p>
                  </a:txBody>
                  <a:tcPr/>
                </a:tc>
                <a:tc>
                  <a:txBody>
                    <a:bodyPr/>
                    <a:lstStyle/>
                    <a:p>
                      <a:r>
                        <a:rPr lang="de-DE" dirty="0"/>
                        <a:t>16°C</a:t>
                      </a:r>
                    </a:p>
                  </a:txBody>
                  <a:tcPr/>
                </a:tc>
                <a:extLst>
                  <a:ext uri="{0D108BD9-81ED-4DB2-BD59-A6C34878D82A}">
                    <a16:rowId xmlns:a16="http://schemas.microsoft.com/office/drawing/2014/main" val="2504781642"/>
                  </a:ext>
                </a:extLst>
              </a:tr>
              <a:tr h="370840">
                <a:tc>
                  <a:txBody>
                    <a:bodyPr/>
                    <a:lstStyle/>
                    <a:p>
                      <a:r>
                        <a:rPr lang="de-DE" dirty="0"/>
                        <a:t>3</a:t>
                      </a:r>
                    </a:p>
                  </a:txBody>
                  <a:tcPr/>
                </a:tc>
                <a:tc>
                  <a:txBody>
                    <a:bodyPr/>
                    <a:lstStyle/>
                    <a:p>
                      <a:r>
                        <a:rPr lang="de-DE" dirty="0"/>
                        <a:t>20°C</a:t>
                      </a:r>
                    </a:p>
                  </a:txBody>
                  <a:tcPr/>
                </a:tc>
                <a:extLst>
                  <a:ext uri="{0D108BD9-81ED-4DB2-BD59-A6C34878D82A}">
                    <a16:rowId xmlns:a16="http://schemas.microsoft.com/office/drawing/2014/main" val="1391557272"/>
                  </a:ext>
                </a:extLst>
              </a:tr>
              <a:tr h="370840">
                <a:tc>
                  <a:txBody>
                    <a:bodyPr/>
                    <a:lstStyle/>
                    <a:p>
                      <a:r>
                        <a:rPr lang="de-DE" dirty="0"/>
                        <a:t>4</a:t>
                      </a:r>
                    </a:p>
                  </a:txBody>
                  <a:tcPr/>
                </a:tc>
                <a:tc>
                  <a:txBody>
                    <a:bodyPr/>
                    <a:lstStyle/>
                    <a:p>
                      <a:r>
                        <a:rPr lang="de-DE" dirty="0"/>
                        <a:t>24°C</a:t>
                      </a:r>
                    </a:p>
                  </a:txBody>
                  <a:tcPr/>
                </a:tc>
                <a:extLst>
                  <a:ext uri="{0D108BD9-81ED-4DB2-BD59-A6C34878D82A}">
                    <a16:rowId xmlns:a16="http://schemas.microsoft.com/office/drawing/2014/main" val="2593212912"/>
                  </a:ext>
                </a:extLst>
              </a:tr>
              <a:tr h="370840">
                <a:tc>
                  <a:txBody>
                    <a:bodyPr/>
                    <a:lstStyle/>
                    <a:p>
                      <a:r>
                        <a:rPr lang="de-DE" dirty="0"/>
                        <a:t>5</a:t>
                      </a:r>
                    </a:p>
                  </a:txBody>
                  <a:tcPr/>
                </a:tc>
                <a:tc>
                  <a:txBody>
                    <a:bodyPr/>
                    <a:lstStyle/>
                    <a:p>
                      <a:r>
                        <a:rPr lang="de-DE" dirty="0"/>
                        <a:t>28°C</a:t>
                      </a:r>
                    </a:p>
                  </a:txBody>
                  <a:tcPr/>
                </a:tc>
                <a:extLst>
                  <a:ext uri="{0D108BD9-81ED-4DB2-BD59-A6C34878D82A}">
                    <a16:rowId xmlns:a16="http://schemas.microsoft.com/office/drawing/2014/main" val="4292531741"/>
                  </a:ext>
                </a:extLst>
              </a:tr>
            </a:tbl>
          </a:graphicData>
        </a:graphic>
      </p:graphicFrame>
    </p:spTree>
    <p:extLst>
      <p:ext uri="{BB962C8B-B14F-4D97-AF65-F5344CB8AC3E}">
        <p14:creationId xmlns:p14="http://schemas.microsoft.com/office/powerpoint/2010/main" val="2647798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F0911-1ED2-43AD-84E0-2CB8B3AEC7D1}"/>
              </a:ext>
            </a:extLst>
          </p:cNvPr>
          <p:cNvSpPr>
            <a:spLocks noGrp="1"/>
          </p:cNvSpPr>
          <p:nvPr>
            <p:ph type="title"/>
          </p:nvPr>
        </p:nvSpPr>
        <p:spPr>
          <a:xfrm>
            <a:off x="587375" y="3284984"/>
            <a:ext cx="11017250" cy="1296144"/>
          </a:xfrm>
        </p:spPr>
        <p:txBody>
          <a:bodyPr/>
          <a:lstStyle/>
          <a:p>
            <a:r>
              <a:rPr lang="de-DE" dirty="0"/>
              <a:t>Vielen Dank für Ihre Aufmerksamkeit!</a:t>
            </a:r>
          </a:p>
        </p:txBody>
      </p:sp>
    </p:spTree>
    <p:extLst>
      <p:ext uri="{BB962C8B-B14F-4D97-AF65-F5344CB8AC3E}">
        <p14:creationId xmlns:p14="http://schemas.microsoft.com/office/powerpoint/2010/main" val="272356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10E16-1D2B-4CF5-9859-00A76B86341B}"/>
              </a:ext>
            </a:extLst>
          </p:cNvPr>
          <p:cNvSpPr>
            <a:spLocks noGrp="1"/>
          </p:cNvSpPr>
          <p:nvPr>
            <p:ph type="title"/>
          </p:nvPr>
        </p:nvSpPr>
        <p:spPr>
          <a:xfrm>
            <a:off x="587375" y="673887"/>
            <a:ext cx="11017250" cy="900262"/>
          </a:xfrm>
        </p:spPr>
        <p:txBody>
          <a:bodyPr/>
          <a:lstStyle/>
          <a:p>
            <a:r>
              <a:rPr lang="de-DE" dirty="0"/>
              <a:t>Komplexes Thema: zukunftsfähige Gebäudemodernisierung</a:t>
            </a:r>
          </a:p>
        </p:txBody>
      </p:sp>
      <p:sp>
        <p:nvSpPr>
          <p:cNvPr id="6" name="Rechteck 5">
            <a:extLst>
              <a:ext uri="{FF2B5EF4-FFF2-40B4-BE49-F238E27FC236}">
                <a16:creationId xmlns:a16="http://schemas.microsoft.com/office/drawing/2014/main" id="{358874A1-9B5A-490C-8CFC-7F45CA29D8B7}"/>
              </a:ext>
            </a:extLst>
          </p:cNvPr>
          <p:cNvSpPr/>
          <p:nvPr/>
        </p:nvSpPr>
        <p:spPr>
          <a:xfrm rot="19909644">
            <a:off x="615938" y="2137303"/>
            <a:ext cx="3021340" cy="707886"/>
          </a:xfrm>
          <a:prstGeom prst="rect">
            <a:avLst/>
          </a:prstGeom>
          <a:noFill/>
        </p:spPr>
        <p:txBody>
          <a:bodyPr wrap="none" lIns="91440" tIns="45720" rIns="91440" bIns="45720">
            <a:spAutoFit/>
          </a:bodyPr>
          <a:lstStyle/>
          <a:p>
            <a:pPr algn="ctr"/>
            <a:r>
              <a:rPr lang="de-DE" sz="4000" b="0" cap="none" spc="0" dirty="0">
                <a:ln w="0"/>
                <a:solidFill>
                  <a:srgbClr val="DA8360"/>
                </a:solidFill>
                <a:effectLst>
                  <a:outerShdw blurRad="38100" dist="19050" dir="2700000" algn="tl" rotWithShape="0">
                    <a:schemeClr val="dk1">
                      <a:alpha val="40000"/>
                    </a:schemeClr>
                  </a:outerShdw>
                </a:effectLst>
              </a:rPr>
              <a:t>Wohnfläche</a:t>
            </a:r>
          </a:p>
        </p:txBody>
      </p:sp>
      <p:sp>
        <p:nvSpPr>
          <p:cNvPr id="7" name="Rechteck 6">
            <a:extLst>
              <a:ext uri="{FF2B5EF4-FFF2-40B4-BE49-F238E27FC236}">
                <a16:creationId xmlns:a16="http://schemas.microsoft.com/office/drawing/2014/main" id="{B1192C2D-E564-4761-8EA9-C8E08BB9CA49}"/>
              </a:ext>
            </a:extLst>
          </p:cNvPr>
          <p:cNvSpPr/>
          <p:nvPr/>
        </p:nvSpPr>
        <p:spPr>
          <a:xfrm>
            <a:off x="5201605" y="3869434"/>
            <a:ext cx="2932021" cy="584775"/>
          </a:xfrm>
          <a:prstGeom prst="rect">
            <a:avLst/>
          </a:prstGeom>
          <a:noFill/>
        </p:spPr>
        <p:txBody>
          <a:bodyPr wrap="none" lIns="91440" tIns="45720" rIns="91440" bIns="45720">
            <a:spAutoFit/>
          </a:bodyPr>
          <a:lstStyle/>
          <a:p>
            <a:pPr algn="ctr"/>
            <a:r>
              <a:rPr lang="de-DE" sz="3200" b="0" cap="none" spc="0" dirty="0">
                <a:ln w="0"/>
                <a:solidFill>
                  <a:srgbClr val="D4DE58"/>
                </a:solidFill>
                <a:effectLst>
                  <a:outerShdw blurRad="38100" dist="19050" dir="2700000" algn="tl" rotWithShape="0">
                    <a:schemeClr val="dk1">
                      <a:alpha val="40000"/>
                    </a:schemeClr>
                  </a:outerShdw>
                </a:effectLst>
              </a:rPr>
              <a:t>Wärmepumpe</a:t>
            </a:r>
          </a:p>
        </p:txBody>
      </p:sp>
      <p:sp>
        <p:nvSpPr>
          <p:cNvPr id="8" name="Rechteck 7">
            <a:extLst>
              <a:ext uri="{FF2B5EF4-FFF2-40B4-BE49-F238E27FC236}">
                <a16:creationId xmlns:a16="http://schemas.microsoft.com/office/drawing/2014/main" id="{67EEB537-6DA6-4069-AFEE-8158EF51BAFA}"/>
              </a:ext>
            </a:extLst>
          </p:cNvPr>
          <p:cNvSpPr/>
          <p:nvPr/>
        </p:nvSpPr>
        <p:spPr>
          <a:xfrm rot="2651418">
            <a:off x="8248315" y="1730292"/>
            <a:ext cx="2600392" cy="923330"/>
          </a:xfrm>
          <a:prstGeom prst="rect">
            <a:avLst/>
          </a:prstGeom>
          <a:noFill/>
        </p:spPr>
        <p:txBody>
          <a:bodyPr wrap="none" lIns="91440" tIns="45720" rIns="91440" bIns="45720">
            <a:spAutoFit/>
          </a:bodyPr>
          <a:lstStyle/>
          <a:p>
            <a:pPr algn="ctr"/>
            <a:r>
              <a:rPr lang="de-DE" sz="5400" b="0" cap="none" spc="0" dirty="0">
                <a:ln w="0"/>
                <a:solidFill>
                  <a:schemeClr val="bg2"/>
                </a:solidFill>
                <a:effectLst>
                  <a:outerShdw blurRad="38100" dist="19050" dir="2700000" algn="tl" rotWithShape="0">
                    <a:schemeClr val="dk1">
                      <a:alpha val="40000"/>
                    </a:schemeClr>
                  </a:outerShdw>
                </a:effectLst>
              </a:rPr>
              <a:t>Fenster</a:t>
            </a:r>
          </a:p>
        </p:txBody>
      </p:sp>
      <p:sp>
        <p:nvSpPr>
          <p:cNvPr id="9" name="Rechteck 8">
            <a:extLst>
              <a:ext uri="{FF2B5EF4-FFF2-40B4-BE49-F238E27FC236}">
                <a16:creationId xmlns:a16="http://schemas.microsoft.com/office/drawing/2014/main" id="{5E3BE3EC-27C0-439B-B376-6B3FA9C38B2E}"/>
              </a:ext>
            </a:extLst>
          </p:cNvPr>
          <p:cNvSpPr/>
          <p:nvPr/>
        </p:nvSpPr>
        <p:spPr>
          <a:xfrm>
            <a:off x="2649531" y="2707662"/>
            <a:ext cx="3901004" cy="923330"/>
          </a:xfrm>
          <a:prstGeom prst="rect">
            <a:avLst/>
          </a:prstGeom>
          <a:noFill/>
        </p:spPr>
        <p:txBody>
          <a:bodyPr wrap="none" lIns="91440" tIns="45720" rIns="91440" bIns="45720">
            <a:spAutoFit/>
          </a:bodyPr>
          <a:lstStyle/>
          <a:p>
            <a:pPr algn="ctr"/>
            <a:r>
              <a:rPr lang="de-DE" sz="5400" b="0" cap="none" spc="0" dirty="0">
                <a:ln w="0"/>
                <a:solidFill>
                  <a:srgbClr val="FFC000"/>
                </a:solidFill>
                <a:effectLst>
                  <a:outerShdw blurRad="38100" dist="19050" dir="2700000" algn="tl" rotWithShape="0">
                    <a:schemeClr val="dk1">
                      <a:alpha val="40000"/>
                    </a:schemeClr>
                  </a:outerShdw>
                </a:effectLst>
              </a:rPr>
              <a:t>Wohlfühlen</a:t>
            </a:r>
          </a:p>
        </p:txBody>
      </p:sp>
      <p:sp>
        <p:nvSpPr>
          <p:cNvPr id="10" name="Rechteck 9">
            <a:extLst>
              <a:ext uri="{FF2B5EF4-FFF2-40B4-BE49-F238E27FC236}">
                <a16:creationId xmlns:a16="http://schemas.microsoft.com/office/drawing/2014/main" id="{416AC9F7-C3A7-4A80-B2DD-3798CE7A39E0}"/>
              </a:ext>
            </a:extLst>
          </p:cNvPr>
          <p:cNvSpPr/>
          <p:nvPr/>
        </p:nvSpPr>
        <p:spPr>
          <a:xfrm>
            <a:off x="7872767" y="3421658"/>
            <a:ext cx="1513555" cy="707886"/>
          </a:xfrm>
          <a:prstGeom prst="rect">
            <a:avLst/>
          </a:prstGeom>
          <a:noFill/>
        </p:spPr>
        <p:txBody>
          <a:bodyPr wrap="none" lIns="91440" tIns="45720" rIns="91440" bIns="45720">
            <a:spAutoFit/>
          </a:bodyPr>
          <a:lstStyle/>
          <a:p>
            <a:pPr algn="ctr"/>
            <a:r>
              <a:rPr lang="de-DE" sz="4000" b="0" cap="none" spc="0" dirty="0">
                <a:ln w="0"/>
                <a:solidFill>
                  <a:schemeClr val="accent5">
                    <a:lumMod val="75000"/>
                  </a:schemeClr>
                </a:solidFill>
                <a:effectLst>
                  <a:outerShdw blurRad="38100" dist="19050" dir="2700000" algn="tl" rotWithShape="0">
                    <a:schemeClr val="dk1">
                      <a:alpha val="40000"/>
                    </a:schemeClr>
                  </a:outerShdw>
                </a:effectLst>
              </a:rPr>
              <a:t>Statik</a:t>
            </a:r>
          </a:p>
        </p:txBody>
      </p:sp>
      <p:sp>
        <p:nvSpPr>
          <p:cNvPr id="11" name="Rechteck 10">
            <a:extLst>
              <a:ext uri="{FF2B5EF4-FFF2-40B4-BE49-F238E27FC236}">
                <a16:creationId xmlns:a16="http://schemas.microsoft.com/office/drawing/2014/main" id="{DD236AB9-8D7D-4024-A4E8-58B77DFCAD0C}"/>
              </a:ext>
            </a:extLst>
          </p:cNvPr>
          <p:cNvSpPr/>
          <p:nvPr/>
        </p:nvSpPr>
        <p:spPr>
          <a:xfrm>
            <a:off x="7654915" y="5242107"/>
            <a:ext cx="1186800" cy="461665"/>
          </a:xfrm>
          <a:prstGeom prst="rect">
            <a:avLst/>
          </a:prstGeom>
          <a:noFill/>
        </p:spPr>
        <p:txBody>
          <a:bodyPr wrap="none" lIns="91440" tIns="45720" rIns="91440" bIns="45720">
            <a:spAutoFit/>
          </a:bodyPr>
          <a:lstStyle/>
          <a:p>
            <a:pPr algn="ctr"/>
            <a:r>
              <a:rPr lang="de-DE" sz="2400" b="0" cap="none" spc="0" dirty="0">
                <a:ln w="0"/>
                <a:solidFill>
                  <a:schemeClr val="accent5">
                    <a:lumMod val="75000"/>
                  </a:schemeClr>
                </a:solidFill>
                <a:effectLst>
                  <a:outerShdw blurRad="38100" dist="19050" dir="2700000" algn="tl" rotWithShape="0">
                    <a:schemeClr val="dk1">
                      <a:alpha val="40000"/>
                    </a:schemeClr>
                  </a:outerShdw>
                </a:effectLst>
              </a:rPr>
              <a:t>Wände</a:t>
            </a:r>
          </a:p>
        </p:txBody>
      </p:sp>
      <p:sp>
        <p:nvSpPr>
          <p:cNvPr id="12" name="Rechteck 11">
            <a:extLst>
              <a:ext uri="{FF2B5EF4-FFF2-40B4-BE49-F238E27FC236}">
                <a16:creationId xmlns:a16="http://schemas.microsoft.com/office/drawing/2014/main" id="{29300F44-8572-4AA4-BC71-3EE963262014}"/>
              </a:ext>
            </a:extLst>
          </p:cNvPr>
          <p:cNvSpPr/>
          <p:nvPr/>
        </p:nvSpPr>
        <p:spPr>
          <a:xfrm>
            <a:off x="2320258" y="5703772"/>
            <a:ext cx="1281120" cy="646331"/>
          </a:xfrm>
          <a:prstGeom prst="rect">
            <a:avLst/>
          </a:prstGeom>
          <a:noFill/>
        </p:spPr>
        <p:txBody>
          <a:bodyPr wrap="none" lIns="91440" tIns="45720" rIns="91440" bIns="45720">
            <a:spAutoFit/>
          </a:bodyPr>
          <a:lstStyle/>
          <a:p>
            <a:pPr algn="ctr"/>
            <a:r>
              <a:rPr lang="de-DE" sz="3600" b="0" cap="none" spc="0" dirty="0">
                <a:ln w="0"/>
                <a:solidFill>
                  <a:srgbClr val="E5A533"/>
                </a:solidFill>
                <a:effectLst>
                  <a:outerShdw blurRad="38100" dist="19050" dir="2700000" algn="tl" rotWithShape="0">
                    <a:schemeClr val="dk1">
                      <a:alpha val="40000"/>
                    </a:schemeClr>
                  </a:outerShdw>
                </a:effectLst>
              </a:rPr>
              <a:t>Dach</a:t>
            </a:r>
          </a:p>
        </p:txBody>
      </p:sp>
      <p:sp>
        <p:nvSpPr>
          <p:cNvPr id="13" name="Rechteck 12">
            <a:extLst>
              <a:ext uri="{FF2B5EF4-FFF2-40B4-BE49-F238E27FC236}">
                <a16:creationId xmlns:a16="http://schemas.microsoft.com/office/drawing/2014/main" id="{AB6B9E8E-ED57-4123-A112-0D0FEFD9D27C}"/>
              </a:ext>
            </a:extLst>
          </p:cNvPr>
          <p:cNvSpPr/>
          <p:nvPr/>
        </p:nvSpPr>
        <p:spPr>
          <a:xfrm>
            <a:off x="9118929" y="4178697"/>
            <a:ext cx="2140907" cy="923330"/>
          </a:xfrm>
          <a:prstGeom prst="rect">
            <a:avLst/>
          </a:prstGeom>
          <a:noFill/>
        </p:spPr>
        <p:txBody>
          <a:bodyPr wrap="none" lIns="91440" tIns="45720" rIns="91440" bIns="45720">
            <a:spAutoFit/>
          </a:bodyPr>
          <a:lstStyle/>
          <a:p>
            <a:pPr algn="ctr"/>
            <a:r>
              <a:rPr lang="de-DE" sz="5400" b="0" cap="none" spc="0" dirty="0">
                <a:ln w="0"/>
                <a:solidFill>
                  <a:schemeClr val="accent2">
                    <a:lumMod val="75000"/>
                  </a:schemeClr>
                </a:solidFill>
                <a:effectLst>
                  <a:outerShdw blurRad="38100" dist="19050" dir="2700000" algn="tl" rotWithShape="0">
                    <a:schemeClr val="dk1">
                      <a:alpha val="40000"/>
                    </a:schemeClr>
                  </a:outerShdw>
                </a:effectLst>
              </a:rPr>
              <a:t>Strom</a:t>
            </a:r>
          </a:p>
        </p:txBody>
      </p:sp>
      <p:sp>
        <p:nvSpPr>
          <p:cNvPr id="14" name="Rechteck 13">
            <a:extLst>
              <a:ext uri="{FF2B5EF4-FFF2-40B4-BE49-F238E27FC236}">
                <a16:creationId xmlns:a16="http://schemas.microsoft.com/office/drawing/2014/main" id="{2111AB90-0134-401E-94CC-BB3B4978D184}"/>
              </a:ext>
            </a:extLst>
          </p:cNvPr>
          <p:cNvSpPr/>
          <p:nvPr/>
        </p:nvSpPr>
        <p:spPr>
          <a:xfrm>
            <a:off x="1037535" y="3170319"/>
            <a:ext cx="1923283" cy="707886"/>
          </a:xfrm>
          <a:prstGeom prst="rect">
            <a:avLst/>
          </a:prstGeom>
          <a:noFill/>
        </p:spPr>
        <p:txBody>
          <a:bodyPr wrap="none" lIns="91440" tIns="45720" rIns="91440" bIns="45720">
            <a:spAutoFit/>
          </a:bodyPr>
          <a:lstStyle/>
          <a:p>
            <a:pPr algn="ctr"/>
            <a:r>
              <a:rPr lang="de-DE" sz="4000" b="0" cap="none" spc="0" dirty="0">
                <a:ln w="0"/>
                <a:solidFill>
                  <a:srgbClr val="615AE4"/>
                </a:solidFill>
                <a:effectLst>
                  <a:outerShdw blurRad="38100" dist="19050" dir="2700000" algn="tl" rotWithShape="0">
                    <a:schemeClr val="dk1">
                      <a:alpha val="40000"/>
                    </a:schemeClr>
                  </a:outerShdw>
                </a:effectLst>
              </a:rPr>
              <a:t>Wasser</a:t>
            </a:r>
          </a:p>
        </p:txBody>
      </p:sp>
      <p:sp>
        <p:nvSpPr>
          <p:cNvPr id="15" name="Rechteck 14">
            <a:extLst>
              <a:ext uri="{FF2B5EF4-FFF2-40B4-BE49-F238E27FC236}">
                <a16:creationId xmlns:a16="http://schemas.microsoft.com/office/drawing/2014/main" id="{C3E99820-B8AD-47B5-BC80-BD4BC91E00EF}"/>
              </a:ext>
            </a:extLst>
          </p:cNvPr>
          <p:cNvSpPr/>
          <p:nvPr/>
        </p:nvSpPr>
        <p:spPr>
          <a:xfrm>
            <a:off x="4732301" y="2099303"/>
            <a:ext cx="2863668" cy="646331"/>
          </a:xfrm>
          <a:prstGeom prst="rect">
            <a:avLst/>
          </a:prstGeom>
          <a:noFill/>
        </p:spPr>
        <p:txBody>
          <a:bodyPr wrap="none" lIns="91440" tIns="45720" rIns="91440" bIns="45720">
            <a:spAutoFit/>
          </a:bodyPr>
          <a:lstStyle/>
          <a:p>
            <a:pPr algn="ctr"/>
            <a:r>
              <a:rPr lang="de-DE" sz="3600" b="0" cap="none" spc="0" dirty="0">
                <a:ln w="0"/>
                <a:solidFill>
                  <a:srgbClr val="615AE4"/>
                </a:solidFill>
                <a:effectLst>
                  <a:outerShdw blurRad="38100" dist="19050" dir="2700000" algn="tl" rotWithShape="0">
                    <a:schemeClr val="dk1">
                      <a:alpha val="40000"/>
                    </a:schemeClr>
                  </a:outerShdw>
                </a:effectLst>
              </a:rPr>
              <a:t>Photovoltaik</a:t>
            </a:r>
          </a:p>
        </p:txBody>
      </p:sp>
      <p:sp>
        <p:nvSpPr>
          <p:cNvPr id="16" name="Rechteck 15">
            <a:extLst>
              <a:ext uri="{FF2B5EF4-FFF2-40B4-BE49-F238E27FC236}">
                <a16:creationId xmlns:a16="http://schemas.microsoft.com/office/drawing/2014/main" id="{6CA3A653-6F41-485D-9494-CCC93D0EDC15}"/>
              </a:ext>
            </a:extLst>
          </p:cNvPr>
          <p:cNvSpPr/>
          <p:nvPr/>
        </p:nvSpPr>
        <p:spPr>
          <a:xfrm rot="3242507">
            <a:off x="3940170" y="5242107"/>
            <a:ext cx="3291286" cy="923330"/>
          </a:xfrm>
          <a:prstGeom prst="rect">
            <a:avLst/>
          </a:prstGeom>
          <a:noFill/>
        </p:spPr>
        <p:txBody>
          <a:bodyPr wrap="none" lIns="91440" tIns="45720" rIns="91440" bIns="45720">
            <a:spAutoFit/>
          </a:bodyPr>
          <a:lstStyle/>
          <a:p>
            <a:pPr algn="ctr"/>
            <a:r>
              <a:rPr lang="de-DE" sz="5400" dirty="0">
                <a:ln w="0"/>
                <a:solidFill>
                  <a:srgbClr val="FFC000"/>
                </a:solidFill>
                <a:effectLst>
                  <a:outerShdw blurRad="38100" dist="19050" dir="2700000" algn="tl" rotWithShape="0">
                    <a:schemeClr val="dk1">
                      <a:alpha val="40000"/>
                    </a:schemeClr>
                  </a:outerShdw>
                </a:effectLst>
              </a:rPr>
              <a:t>behaglich</a:t>
            </a:r>
            <a:endParaRPr lang="de-DE" sz="5400" b="0" cap="none" spc="0" dirty="0">
              <a:ln w="0"/>
              <a:solidFill>
                <a:srgbClr val="FFC000"/>
              </a:solidFill>
              <a:effectLst>
                <a:outerShdw blurRad="38100" dist="19050" dir="2700000" algn="tl" rotWithShape="0">
                  <a:schemeClr val="dk1">
                    <a:alpha val="40000"/>
                  </a:schemeClr>
                </a:outerShdw>
              </a:effectLst>
            </a:endParaRPr>
          </a:p>
        </p:txBody>
      </p:sp>
      <p:sp>
        <p:nvSpPr>
          <p:cNvPr id="17" name="Rechteck 16">
            <a:extLst>
              <a:ext uri="{FF2B5EF4-FFF2-40B4-BE49-F238E27FC236}">
                <a16:creationId xmlns:a16="http://schemas.microsoft.com/office/drawing/2014/main" id="{31FEDB08-FCDE-40A5-B418-F6D808F8B8B6}"/>
              </a:ext>
            </a:extLst>
          </p:cNvPr>
          <p:cNvSpPr/>
          <p:nvPr/>
        </p:nvSpPr>
        <p:spPr>
          <a:xfrm>
            <a:off x="7351914" y="5843852"/>
            <a:ext cx="4906215" cy="646331"/>
          </a:xfrm>
          <a:prstGeom prst="rect">
            <a:avLst/>
          </a:prstGeom>
          <a:noFill/>
        </p:spPr>
        <p:txBody>
          <a:bodyPr wrap="none" lIns="91440" tIns="45720" rIns="91440" bIns="45720">
            <a:spAutoFit/>
          </a:bodyPr>
          <a:lstStyle/>
          <a:p>
            <a:pPr algn="ctr"/>
            <a:r>
              <a:rPr lang="de-DE" sz="3600" dirty="0">
                <a:ln w="0"/>
                <a:solidFill>
                  <a:schemeClr val="tx2">
                    <a:lumMod val="50000"/>
                  </a:schemeClr>
                </a:solidFill>
                <a:effectLst>
                  <a:outerShdw blurRad="38100" dist="19050" dir="2700000" algn="tl" rotWithShape="0">
                    <a:schemeClr val="dk1">
                      <a:alpha val="40000"/>
                    </a:schemeClr>
                  </a:outerShdw>
                </a:effectLst>
              </a:rPr>
              <a:t>e</a:t>
            </a:r>
            <a:r>
              <a:rPr lang="de-DE" sz="3600" b="0" cap="none" spc="0" dirty="0">
                <a:ln w="0"/>
                <a:solidFill>
                  <a:schemeClr val="tx2">
                    <a:lumMod val="50000"/>
                  </a:schemeClr>
                </a:solidFill>
                <a:effectLst>
                  <a:outerShdw blurRad="38100" dist="19050" dir="2700000" algn="tl" rotWithShape="0">
                    <a:schemeClr val="dk1">
                      <a:alpha val="40000"/>
                    </a:schemeClr>
                  </a:outerShdw>
                </a:effectLst>
              </a:rPr>
              <a:t>rneuerbare Energien</a:t>
            </a:r>
          </a:p>
        </p:txBody>
      </p:sp>
      <p:sp>
        <p:nvSpPr>
          <p:cNvPr id="18" name="Rechteck 17">
            <a:extLst>
              <a:ext uri="{FF2B5EF4-FFF2-40B4-BE49-F238E27FC236}">
                <a16:creationId xmlns:a16="http://schemas.microsoft.com/office/drawing/2014/main" id="{0C6AD15A-DA02-432F-8EE5-923E573B6F12}"/>
              </a:ext>
            </a:extLst>
          </p:cNvPr>
          <p:cNvSpPr/>
          <p:nvPr/>
        </p:nvSpPr>
        <p:spPr>
          <a:xfrm>
            <a:off x="6454047" y="1799055"/>
            <a:ext cx="1872629" cy="523220"/>
          </a:xfrm>
          <a:prstGeom prst="rect">
            <a:avLst/>
          </a:prstGeom>
          <a:noFill/>
        </p:spPr>
        <p:txBody>
          <a:bodyPr wrap="none" lIns="91440" tIns="45720" rIns="91440" bIns="45720">
            <a:spAutoFit/>
          </a:bodyPr>
          <a:lstStyle/>
          <a:p>
            <a:pPr algn="ctr"/>
            <a:r>
              <a:rPr lang="de-DE" sz="2800" b="0" cap="none" spc="0" dirty="0">
                <a:ln w="0"/>
                <a:solidFill>
                  <a:srgbClr val="FF0000"/>
                </a:solidFill>
                <a:effectLst>
                  <a:outerShdw blurRad="38100" dist="19050" dir="2700000" algn="tl" rotWithShape="0">
                    <a:schemeClr val="dk1">
                      <a:alpha val="40000"/>
                    </a:schemeClr>
                  </a:outerShdw>
                </a:effectLst>
              </a:rPr>
              <a:t>Ölheizung</a:t>
            </a:r>
          </a:p>
        </p:txBody>
      </p:sp>
      <p:sp>
        <p:nvSpPr>
          <p:cNvPr id="19" name="Rechteck 18">
            <a:extLst>
              <a:ext uri="{FF2B5EF4-FFF2-40B4-BE49-F238E27FC236}">
                <a16:creationId xmlns:a16="http://schemas.microsoft.com/office/drawing/2014/main" id="{987A7E65-B6D4-4314-9686-F39FCB3E4EA7}"/>
              </a:ext>
            </a:extLst>
          </p:cNvPr>
          <p:cNvSpPr/>
          <p:nvPr/>
        </p:nvSpPr>
        <p:spPr>
          <a:xfrm>
            <a:off x="6494024" y="4399638"/>
            <a:ext cx="2135521" cy="523220"/>
          </a:xfrm>
          <a:prstGeom prst="rect">
            <a:avLst/>
          </a:prstGeom>
          <a:noFill/>
        </p:spPr>
        <p:txBody>
          <a:bodyPr wrap="none" lIns="91440" tIns="45720" rIns="91440" bIns="45720">
            <a:spAutoFit/>
          </a:bodyPr>
          <a:lstStyle/>
          <a:p>
            <a:pPr algn="ctr"/>
            <a:r>
              <a:rPr lang="de-DE" sz="2800" dirty="0">
                <a:ln w="0"/>
                <a:solidFill>
                  <a:srgbClr val="FF0000"/>
                </a:solidFill>
                <a:effectLst>
                  <a:outerShdw blurRad="38100" dist="19050" dir="2700000" algn="tl" rotWithShape="0">
                    <a:schemeClr val="dk1">
                      <a:alpha val="40000"/>
                    </a:schemeClr>
                  </a:outerShdw>
                </a:effectLst>
              </a:rPr>
              <a:t>Gasheizung</a:t>
            </a:r>
            <a:endParaRPr lang="de-DE" sz="2800" b="0" cap="none" spc="0" dirty="0">
              <a:ln w="0"/>
              <a:solidFill>
                <a:srgbClr val="FF0000"/>
              </a:solidFill>
              <a:effectLst>
                <a:outerShdw blurRad="38100" dist="19050" dir="2700000" algn="tl" rotWithShape="0">
                  <a:schemeClr val="dk1">
                    <a:alpha val="40000"/>
                  </a:schemeClr>
                </a:outerShdw>
              </a:effectLst>
            </a:endParaRPr>
          </a:p>
        </p:txBody>
      </p:sp>
      <p:sp>
        <p:nvSpPr>
          <p:cNvPr id="20" name="Rechteck 19">
            <a:extLst>
              <a:ext uri="{FF2B5EF4-FFF2-40B4-BE49-F238E27FC236}">
                <a16:creationId xmlns:a16="http://schemas.microsoft.com/office/drawing/2014/main" id="{22466383-91DF-4C84-8CF5-77109FB280A4}"/>
              </a:ext>
            </a:extLst>
          </p:cNvPr>
          <p:cNvSpPr/>
          <p:nvPr/>
        </p:nvSpPr>
        <p:spPr>
          <a:xfrm>
            <a:off x="439558" y="4210083"/>
            <a:ext cx="3654142" cy="923330"/>
          </a:xfrm>
          <a:prstGeom prst="rect">
            <a:avLst/>
          </a:prstGeom>
          <a:noFill/>
        </p:spPr>
        <p:txBody>
          <a:bodyPr wrap="none" lIns="91440" tIns="45720" rIns="91440" bIns="45720">
            <a:spAutoFit/>
          </a:bodyPr>
          <a:lstStyle/>
          <a:p>
            <a:pPr algn="ctr"/>
            <a:r>
              <a:rPr lang="de-DE" sz="5400" b="0" cap="none" spc="0" dirty="0">
                <a:ln w="0"/>
                <a:solidFill>
                  <a:srgbClr val="92D050"/>
                </a:solidFill>
                <a:effectLst>
                  <a:outerShdw blurRad="38100" dist="19050" dir="2700000" algn="tl" rotWithShape="0">
                    <a:schemeClr val="dk1">
                      <a:alpha val="40000"/>
                    </a:schemeClr>
                  </a:outerShdw>
                </a:effectLst>
              </a:rPr>
              <a:t>Alt werden</a:t>
            </a:r>
          </a:p>
        </p:txBody>
      </p:sp>
      <p:sp>
        <p:nvSpPr>
          <p:cNvPr id="21" name="Rechteck 20">
            <a:extLst>
              <a:ext uri="{FF2B5EF4-FFF2-40B4-BE49-F238E27FC236}">
                <a16:creationId xmlns:a16="http://schemas.microsoft.com/office/drawing/2014/main" id="{A18B3549-9FAF-460F-BE0C-233D5D87B2AD}"/>
              </a:ext>
            </a:extLst>
          </p:cNvPr>
          <p:cNvSpPr/>
          <p:nvPr/>
        </p:nvSpPr>
        <p:spPr>
          <a:xfrm>
            <a:off x="9724867" y="1745218"/>
            <a:ext cx="1673856" cy="646331"/>
          </a:xfrm>
          <a:prstGeom prst="rect">
            <a:avLst/>
          </a:prstGeom>
          <a:noFill/>
        </p:spPr>
        <p:txBody>
          <a:bodyPr wrap="none" lIns="91440" tIns="45720" rIns="91440" bIns="45720">
            <a:spAutoFit/>
          </a:bodyPr>
          <a:lstStyle/>
          <a:p>
            <a:pPr algn="ctr"/>
            <a:r>
              <a:rPr lang="de-DE" sz="3600" b="0" cap="none" spc="0" dirty="0">
                <a:ln w="0"/>
                <a:solidFill>
                  <a:srgbClr val="FF0000"/>
                </a:solidFill>
                <a:effectLst>
                  <a:outerShdw blurRad="38100" dist="19050" dir="2700000" algn="tl" rotWithShape="0">
                    <a:schemeClr val="dk1">
                      <a:alpha val="40000"/>
                    </a:schemeClr>
                  </a:outerShdw>
                </a:effectLst>
              </a:rPr>
              <a:t>Kosten</a:t>
            </a:r>
          </a:p>
        </p:txBody>
      </p:sp>
      <p:sp>
        <p:nvSpPr>
          <p:cNvPr id="22" name="Rechteck 21">
            <a:extLst>
              <a:ext uri="{FF2B5EF4-FFF2-40B4-BE49-F238E27FC236}">
                <a16:creationId xmlns:a16="http://schemas.microsoft.com/office/drawing/2014/main" id="{BD8CE238-B0CD-4E9B-8697-87E4F0E7DC14}"/>
              </a:ext>
            </a:extLst>
          </p:cNvPr>
          <p:cNvSpPr/>
          <p:nvPr/>
        </p:nvSpPr>
        <p:spPr>
          <a:xfrm rot="20249677">
            <a:off x="757249" y="5707477"/>
            <a:ext cx="1282723" cy="707886"/>
          </a:xfrm>
          <a:prstGeom prst="rect">
            <a:avLst/>
          </a:prstGeom>
          <a:noFill/>
        </p:spPr>
        <p:txBody>
          <a:bodyPr wrap="none" lIns="91440" tIns="45720" rIns="91440" bIns="45720">
            <a:spAutoFit/>
          </a:bodyPr>
          <a:lstStyle/>
          <a:p>
            <a:pPr algn="ctr"/>
            <a:r>
              <a:rPr lang="de-DE" sz="4000" b="0" cap="none" spc="0" dirty="0">
                <a:ln w="0"/>
                <a:solidFill>
                  <a:schemeClr val="accent4">
                    <a:lumMod val="40000"/>
                    <a:lumOff val="60000"/>
                  </a:schemeClr>
                </a:solidFill>
                <a:effectLst>
                  <a:outerShdw blurRad="38100" dist="19050" dir="2700000" algn="tl" rotWithShape="0">
                    <a:schemeClr val="dk1">
                      <a:alpha val="40000"/>
                    </a:schemeClr>
                  </a:outerShdw>
                </a:effectLst>
              </a:rPr>
              <a:t>Erbe</a:t>
            </a:r>
          </a:p>
        </p:txBody>
      </p:sp>
      <p:sp>
        <p:nvSpPr>
          <p:cNvPr id="23" name="Rechteck 22">
            <a:extLst>
              <a:ext uri="{FF2B5EF4-FFF2-40B4-BE49-F238E27FC236}">
                <a16:creationId xmlns:a16="http://schemas.microsoft.com/office/drawing/2014/main" id="{9A07B79D-A632-427E-AD92-42E649E10530}"/>
              </a:ext>
            </a:extLst>
          </p:cNvPr>
          <p:cNvSpPr/>
          <p:nvPr/>
        </p:nvSpPr>
        <p:spPr>
          <a:xfrm>
            <a:off x="2229935" y="3679907"/>
            <a:ext cx="2457724" cy="646331"/>
          </a:xfrm>
          <a:prstGeom prst="rect">
            <a:avLst/>
          </a:prstGeom>
          <a:noFill/>
        </p:spPr>
        <p:txBody>
          <a:bodyPr wrap="none" lIns="91440" tIns="45720" rIns="91440" bIns="45720">
            <a:spAutoFit/>
          </a:bodyPr>
          <a:lstStyle/>
          <a:p>
            <a:pPr algn="ctr"/>
            <a:r>
              <a:rPr lang="de-DE" sz="3600" b="0" cap="none" spc="0" dirty="0">
                <a:ln w="0"/>
                <a:solidFill>
                  <a:schemeClr val="accent4">
                    <a:lumMod val="40000"/>
                    <a:lumOff val="60000"/>
                  </a:schemeClr>
                </a:solidFill>
                <a:effectLst>
                  <a:outerShdw blurRad="38100" dist="19050" dir="2700000" algn="tl" rotWithShape="0">
                    <a:schemeClr val="dk1">
                      <a:alpha val="40000"/>
                    </a:schemeClr>
                  </a:outerShdw>
                </a:effectLst>
              </a:rPr>
              <a:t>Dämmung</a:t>
            </a:r>
          </a:p>
        </p:txBody>
      </p:sp>
      <p:sp>
        <p:nvSpPr>
          <p:cNvPr id="24" name="Rechteck 23">
            <a:extLst>
              <a:ext uri="{FF2B5EF4-FFF2-40B4-BE49-F238E27FC236}">
                <a16:creationId xmlns:a16="http://schemas.microsoft.com/office/drawing/2014/main" id="{6D2B8BBF-6660-40A5-A71D-2302E4F7928C}"/>
              </a:ext>
            </a:extLst>
          </p:cNvPr>
          <p:cNvSpPr/>
          <p:nvPr/>
        </p:nvSpPr>
        <p:spPr>
          <a:xfrm>
            <a:off x="6835053" y="2738110"/>
            <a:ext cx="3962303" cy="707886"/>
          </a:xfrm>
          <a:prstGeom prst="rect">
            <a:avLst/>
          </a:prstGeom>
          <a:noFill/>
        </p:spPr>
        <p:txBody>
          <a:bodyPr wrap="none" lIns="91440" tIns="45720" rIns="91440" bIns="45720">
            <a:spAutoFit/>
          </a:bodyPr>
          <a:lstStyle/>
          <a:p>
            <a:pPr algn="ctr"/>
            <a:r>
              <a:rPr lang="de-DE" sz="4000" dirty="0">
                <a:ln w="0"/>
                <a:solidFill>
                  <a:schemeClr val="bg2">
                    <a:lumMod val="60000"/>
                    <a:lumOff val="40000"/>
                  </a:schemeClr>
                </a:solidFill>
                <a:effectLst>
                  <a:outerShdw blurRad="38100" dist="19050" dir="2700000" algn="tl" rotWithShape="0">
                    <a:schemeClr val="dk1">
                      <a:alpha val="40000"/>
                    </a:schemeClr>
                  </a:outerShdw>
                </a:effectLst>
              </a:rPr>
              <a:t>w</a:t>
            </a:r>
            <a:r>
              <a:rPr lang="de-DE" sz="4000" b="0" cap="none" spc="0" dirty="0">
                <a:ln w="0"/>
                <a:solidFill>
                  <a:schemeClr val="bg2">
                    <a:lumMod val="60000"/>
                    <a:lumOff val="40000"/>
                  </a:schemeClr>
                </a:solidFill>
                <a:effectLst>
                  <a:outerShdw blurRad="38100" dist="19050" dir="2700000" algn="tl" rotWithShape="0">
                    <a:schemeClr val="dk1">
                      <a:alpha val="40000"/>
                    </a:schemeClr>
                  </a:outerShdw>
                </a:effectLst>
              </a:rPr>
              <a:t>armes Wasser</a:t>
            </a:r>
          </a:p>
        </p:txBody>
      </p:sp>
      <p:sp>
        <p:nvSpPr>
          <p:cNvPr id="25" name="Rechteck 24">
            <a:extLst>
              <a:ext uri="{FF2B5EF4-FFF2-40B4-BE49-F238E27FC236}">
                <a16:creationId xmlns:a16="http://schemas.microsoft.com/office/drawing/2014/main" id="{9C91A9AF-B247-4623-BCF6-3F5336AC9F7F}"/>
              </a:ext>
            </a:extLst>
          </p:cNvPr>
          <p:cNvSpPr/>
          <p:nvPr/>
        </p:nvSpPr>
        <p:spPr>
          <a:xfrm>
            <a:off x="7100748" y="2053633"/>
            <a:ext cx="4159088"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Handwerker</a:t>
            </a:r>
          </a:p>
        </p:txBody>
      </p:sp>
      <p:sp>
        <p:nvSpPr>
          <p:cNvPr id="26" name="Rechteck 25">
            <a:extLst>
              <a:ext uri="{FF2B5EF4-FFF2-40B4-BE49-F238E27FC236}">
                <a16:creationId xmlns:a16="http://schemas.microsoft.com/office/drawing/2014/main" id="{B8D0195A-91FF-4F68-8F31-CFE316298A3B}"/>
              </a:ext>
            </a:extLst>
          </p:cNvPr>
          <p:cNvSpPr/>
          <p:nvPr/>
        </p:nvSpPr>
        <p:spPr>
          <a:xfrm>
            <a:off x="281072" y="2001248"/>
            <a:ext cx="3149195"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Beratung</a:t>
            </a:r>
          </a:p>
        </p:txBody>
      </p:sp>
      <p:sp>
        <p:nvSpPr>
          <p:cNvPr id="27" name="Rechteck 26">
            <a:extLst>
              <a:ext uri="{FF2B5EF4-FFF2-40B4-BE49-F238E27FC236}">
                <a16:creationId xmlns:a16="http://schemas.microsoft.com/office/drawing/2014/main" id="{7F16E3E4-F78C-4B3D-946B-C88898A3EF97}"/>
              </a:ext>
            </a:extLst>
          </p:cNvPr>
          <p:cNvSpPr/>
          <p:nvPr/>
        </p:nvSpPr>
        <p:spPr>
          <a:xfrm>
            <a:off x="5753147" y="4541841"/>
            <a:ext cx="3553153"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Förderung</a:t>
            </a:r>
          </a:p>
        </p:txBody>
      </p:sp>
      <p:sp>
        <p:nvSpPr>
          <p:cNvPr id="28" name="Rechteck 27">
            <a:extLst>
              <a:ext uri="{FF2B5EF4-FFF2-40B4-BE49-F238E27FC236}">
                <a16:creationId xmlns:a16="http://schemas.microsoft.com/office/drawing/2014/main" id="{C8499927-9155-4BB9-985A-B3287125097B}"/>
              </a:ext>
            </a:extLst>
          </p:cNvPr>
          <p:cNvSpPr/>
          <p:nvPr/>
        </p:nvSpPr>
        <p:spPr>
          <a:xfrm>
            <a:off x="439558" y="6136240"/>
            <a:ext cx="6594433" cy="707886"/>
          </a:xfrm>
          <a:prstGeom prst="rect">
            <a:avLst/>
          </a:prstGeom>
          <a:noFill/>
        </p:spPr>
        <p:txBody>
          <a:bodyPr wrap="none" lIns="91440" tIns="45720" rIns="91440" bIns="45720">
            <a:spAutoFit/>
          </a:bodyPr>
          <a:lstStyle/>
          <a:p>
            <a:pPr algn="ctr"/>
            <a:r>
              <a:rPr lang="de-DE" sz="4000" dirty="0">
                <a:ln w="0"/>
                <a:effectLst>
                  <a:outerShdw blurRad="38100" dist="19050" dir="2700000" algn="tl" rotWithShape="0">
                    <a:schemeClr val="dk1">
                      <a:alpha val="40000"/>
                    </a:schemeClr>
                  </a:outerShdw>
                </a:effectLst>
              </a:rPr>
              <a:t>g</a:t>
            </a:r>
            <a:r>
              <a:rPr lang="de-DE" sz="4000" b="0" cap="none" spc="0" dirty="0">
                <a:ln w="0"/>
                <a:solidFill>
                  <a:schemeClr val="tx1"/>
                </a:solidFill>
                <a:effectLst>
                  <a:outerShdw blurRad="38100" dist="19050" dir="2700000" algn="tl" rotWithShape="0">
                    <a:schemeClr val="dk1">
                      <a:alpha val="40000"/>
                    </a:schemeClr>
                  </a:outerShdw>
                </a:effectLst>
              </a:rPr>
              <a:t>esetzliche Anforderungen</a:t>
            </a:r>
          </a:p>
        </p:txBody>
      </p:sp>
    </p:spTree>
    <p:extLst>
      <p:ext uri="{BB962C8B-B14F-4D97-AF65-F5344CB8AC3E}">
        <p14:creationId xmlns:p14="http://schemas.microsoft.com/office/powerpoint/2010/main" val="313067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D915B-79E1-4543-9EA0-FB1FD439B119}"/>
              </a:ext>
            </a:extLst>
          </p:cNvPr>
          <p:cNvSpPr>
            <a:spLocks noGrp="1"/>
          </p:cNvSpPr>
          <p:nvPr>
            <p:ph type="title"/>
          </p:nvPr>
        </p:nvSpPr>
        <p:spPr/>
        <p:txBody>
          <a:bodyPr/>
          <a:lstStyle/>
          <a:p>
            <a:r>
              <a:rPr lang="de-DE" dirty="0"/>
              <a:t>Herausforderung Gebäudebestand</a:t>
            </a:r>
          </a:p>
        </p:txBody>
      </p:sp>
      <p:pic>
        <p:nvPicPr>
          <p:cNvPr id="4" name="Grafik 3">
            <a:extLst>
              <a:ext uri="{FF2B5EF4-FFF2-40B4-BE49-F238E27FC236}">
                <a16:creationId xmlns:a16="http://schemas.microsoft.com/office/drawing/2014/main" id="{F7B3F828-1A71-4B9A-A691-7327E1D6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75" y="1556792"/>
            <a:ext cx="7292788" cy="4253555"/>
          </a:xfrm>
          <a:prstGeom prst="rect">
            <a:avLst/>
          </a:prstGeom>
        </p:spPr>
      </p:pic>
      <p:sp>
        <p:nvSpPr>
          <p:cNvPr id="8" name="Inhaltsplatzhalter 7">
            <a:extLst>
              <a:ext uri="{FF2B5EF4-FFF2-40B4-BE49-F238E27FC236}">
                <a16:creationId xmlns:a16="http://schemas.microsoft.com/office/drawing/2014/main" id="{AF582E12-92C7-49F6-8CD0-B1AE032CAA58}"/>
              </a:ext>
            </a:extLst>
          </p:cNvPr>
          <p:cNvSpPr>
            <a:spLocks noGrp="1"/>
          </p:cNvSpPr>
          <p:nvPr>
            <p:ph idx="1"/>
          </p:nvPr>
        </p:nvSpPr>
        <p:spPr>
          <a:xfrm>
            <a:off x="7880163" y="2457054"/>
            <a:ext cx="4549256" cy="2154376"/>
          </a:xfrm>
        </p:spPr>
        <p:txBody>
          <a:bodyPr/>
          <a:lstStyle/>
          <a:p>
            <a:r>
              <a:rPr lang="de-DE" dirty="0"/>
              <a:t>19,4 Mio. Wohngebäude</a:t>
            </a:r>
          </a:p>
          <a:p>
            <a:pPr lvl="1"/>
            <a:r>
              <a:rPr lang="de-DE" sz="2000" dirty="0"/>
              <a:t>16,1 Mio. Ein- und Zweifamilienhäuser</a:t>
            </a:r>
          </a:p>
          <a:p>
            <a:pPr lvl="1"/>
            <a:r>
              <a:rPr lang="de-DE" sz="2000" dirty="0"/>
              <a:t>3,3 Mio. Mehrfamilienhäuser</a:t>
            </a:r>
            <a:r>
              <a:rPr lang="de-DE" dirty="0"/>
              <a:t> </a:t>
            </a:r>
          </a:p>
        </p:txBody>
      </p:sp>
      <p:sp>
        <p:nvSpPr>
          <p:cNvPr id="9" name="Textfeld 8">
            <a:extLst>
              <a:ext uri="{FF2B5EF4-FFF2-40B4-BE49-F238E27FC236}">
                <a16:creationId xmlns:a16="http://schemas.microsoft.com/office/drawing/2014/main" id="{78049B10-33B2-410A-AB09-2BFE59111CE4}"/>
              </a:ext>
            </a:extLst>
          </p:cNvPr>
          <p:cNvSpPr txBox="1"/>
          <p:nvPr/>
        </p:nvSpPr>
        <p:spPr>
          <a:xfrm>
            <a:off x="2423592" y="1830368"/>
            <a:ext cx="3528392" cy="369332"/>
          </a:xfrm>
          <a:prstGeom prst="rect">
            <a:avLst/>
          </a:prstGeom>
          <a:noFill/>
          <a:ln w="12700">
            <a:solidFill>
              <a:schemeClr val="tx1"/>
            </a:solidFill>
          </a:ln>
        </p:spPr>
        <p:txBody>
          <a:bodyPr wrap="square" rtlCol="0">
            <a:spAutoFit/>
          </a:bodyPr>
          <a:lstStyle/>
          <a:p>
            <a:pPr algn="ctr"/>
            <a:r>
              <a:rPr lang="de-DE" dirty="0"/>
              <a:t>Ein- und Zweifamilienhäuser</a:t>
            </a:r>
          </a:p>
        </p:txBody>
      </p:sp>
    </p:spTree>
    <p:extLst>
      <p:ext uri="{BB962C8B-B14F-4D97-AF65-F5344CB8AC3E}">
        <p14:creationId xmlns:p14="http://schemas.microsoft.com/office/powerpoint/2010/main" val="251330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0E2A0E-B78F-42B4-89E7-449288FCF145}"/>
              </a:ext>
            </a:extLst>
          </p:cNvPr>
          <p:cNvSpPr>
            <a:spLocks noGrp="1"/>
          </p:cNvSpPr>
          <p:nvPr>
            <p:ph type="title"/>
          </p:nvPr>
        </p:nvSpPr>
        <p:spPr/>
        <p:txBody>
          <a:bodyPr/>
          <a:lstStyle/>
          <a:p>
            <a:r>
              <a:rPr lang="de-DE" dirty="0"/>
              <a:t>Energieverbräuche Effizienzklassen</a:t>
            </a:r>
          </a:p>
        </p:txBody>
      </p:sp>
      <p:graphicFrame>
        <p:nvGraphicFramePr>
          <p:cNvPr id="5" name="Inhaltsplatzhalter 4">
            <a:extLst>
              <a:ext uri="{FF2B5EF4-FFF2-40B4-BE49-F238E27FC236}">
                <a16:creationId xmlns:a16="http://schemas.microsoft.com/office/drawing/2014/main" id="{58DA1217-F15F-406B-B1ED-6D89BEBBBCD1}"/>
              </a:ext>
            </a:extLst>
          </p:cNvPr>
          <p:cNvGraphicFramePr>
            <a:graphicFrameLocks noGrp="1"/>
          </p:cNvGraphicFramePr>
          <p:nvPr>
            <p:ph idx="1"/>
            <p:extLst>
              <p:ext uri="{D42A27DB-BD31-4B8C-83A1-F6EECF244321}">
                <p14:modId xmlns:p14="http://schemas.microsoft.com/office/powerpoint/2010/main" val="3895146714"/>
              </p:ext>
            </p:extLst>
          </p:nvPr>
        </p:nvGraphicFramePr>
        <p:xfrm>
          <a:off x="1559496" y="1935798"/>
          <a:ext cx="8262939" cy="3977640"/>
        </p:xfrm>
        <a:graphic>
          <a:graphicData uri="http://schemas.openxmlformats.org/drawingml/2006/table">
            <a:tbl>
              <a:tblPr firstRow="1" bandRow="1">
                <a:tableStyleId>{5C22544A-7EE6-4342-B048-85BDC9FD1C3A}</a:tableStyleId>
              </a:tblPr>
              <a:tblGrid>
                <a:gridCol w="2754313">
                  <a:extLst>
                    <a:ext uri="{9D8B030D-6E8A-4147-A177-3AD203B41FA5}">
                      <a16:colId xmlns:a16="http://schemas.microsoft.com/office/drawing/2014/main" val="918318667"/>
                    </a:ext>
                  </a:extLst>
                </a:gridCol>
                <a:gridCol w="2754313">
                  <a:extLst>
                    <a:ext uri="{9D8B030D-6E8A-4147-A177-3AD203B41FA5}">
                      <a16:colId xmlns:a16="http://schemas.microsoft.com/office/drawing/2014/main" val="3236158566"/>
                    </a:ext>
                  </a:extLst>
                </a:gridCol>
                <a:gridCol w="2754313">
                  <a:extLst>
                    <a:ext uri="{9D8B030D-6E8A-4147-A177-3AD203B41FA5}">
                      <a16:colId xmlns:a16="http://schemas.microsoft.com/office/drawing/2014/main" val="2013676449"/>
                    </a:ext>
                  </a:extLst>
                </a:gridCol>
              </a:tblGrid>
              <a:tr h="370840">
                <a:tc>
                  <a:txBody>
                    <a:bodyPr/>
                    <a:lstStyle/>
                    <a:p>
                      <a:pPr algn="ctr"/>
                      <a:r>
                        <a:rPr lang="de-DE" dirty="0"/>
                        <a:t>Energieeffizienzklasse</a:t>
                      </a:r>
                    </a:p>
                  </a:txBody>
                  <a:tcPr/>
                </a:tc>
                <a:tc>
                  <a:txBody>
                    <a:bodyPr/>
                    <a:lstStyle/>
                    <a:p>
                      <a:pPr algn="ctr"/>
                      <a:r>
                        <a:rPr lang="de-DE" dirty="0"/>
                        <a:t>kWh/m²a</a:t>
                      </a:r>
                    </a:p>
                  </a:txBody>
                  <a:tcPr/>
                </a:tc>
                <a:tc>
                  <a:txBody>
                    <a:bodyPr/>
                    <a:lstStyle/>
                    <a:p>
                      <a:pPr algn="ctr"/>
                      <a:r>
                        <a:rPr lang="de-DE" dirty="0"/>
                        <a:t>Jährliche Kosten Öl/m²a</a:t>
                      </a:r>
                    </a:p>
                  </a:txBody>
                  <a:tcPr/>
                </a:tc>
                <a:extLst>
                  <a:ext uri="{0D108BD9-81ED-4DB2-BD59-A6C34878D82A}">
                    <a16:rowId xmlns:a16="http://schemas.microsoft.com/office/drawing/2014/main" val="3834367434"/>
                  </a:ext>
                </a:extLst>
              </a:tr>
              <a:tr h="370840">
                <a:tc>
                  <a:txBody>
                    <a:bodyPr/>
                    <a:lstStyle/>
                    <a:p>
                      <a:pPr algn="ctr"/>
                      <a:r>
                        <a:rPr lang="de-DE" dirty="0"/>
                        <a:t>A+</a:t>
                      </a:r>
                    </a:p>
                  </a:txBody>
                  <a:tcPr/>
                </a:tc>
                <a:tc>
                  <a:txBody>
                    <a:bodyPr/>
                    <a:lstStyle/>
                    <a:p>
                      <a:pPr algn="ctr"/>
                      <a:r>
                        <a:rPr lang="de-DE" dirty="0"/>
                        <a:t>≤ 30</a:t>
                      </a:r>
                    </a:p>
                  </a:txBody>
                  <a:tcPr/>
                </a:tc>
                <a:tc>
                  <a:txBody>
                    <a:bodyPr/>
                    <a:lstStyle/>
                    <a:p>
                      <a:pPr algn="ctr"/>
                      <a:r>
                        <a:rPr lang="de-DE" dirty="0"/>
                        <a:t>3,24 €</a:t>
                      </a:r>
                    </a:p>
                  </a:txBody>
                  <a:tcPr/>
                </a:tc>
                <a:extLst>
                  <a:ext uri="{0D108BD9-81ED-4DB2-BD59-A6C34878D82A}">
                    <a16:rowId xmlns:a16="http://schemas.microsoft.com/office/drawing/2014/main" val="2997953432"/>
                  </a:ext>
                </a:extLst>
              </a:tr>
              <a:tr h="370840">
                <a:tc>
                  <a:txBody>
                    <a:bodyPr/>
                    <a:lstStyle/>
                    <a:p>
                      <a:pPr algn="ctr"/>
                      <a:r>
                        <a:rPr lang="de-DE" dirty="0"/>
                        <a:t>A</a:t>
                      </a:r>
                    </a:p>
                  </a:txBody>
                  <a:tcPr/>
                </a:tc>
                <a:tc>
                  <a:txBody>
                    <a:bodyPr/>
                    <a:lstStyle/>
                    <a:p>
                      <a:pPr algn="ctr"/>
                      <a:r>
                        <a:rPr lang="de-DE" dirty="0"/>
                        <a:t>≤ 50</a:t>
                      </a:r>
                    </a:p>
                  </a:txBody>
                  <a:tcPr/>
                </a:tc>
                <a:tc>
                  <a:txBody>
                    <a:bodyPr/>
                    <a:lstStyle/>
                    <a:p>
                      <a:pPr algn="ctr"/>
                      <a:r>
                        <a:rPr lang="de-DE" dirty="0"/>
                        <a:t>5,40 €</a:t>
                      </a:r>
                    </a:p>
                  </a:txBody>
                  <a:tcPr/>
                </a:tc>
                <a:extLst>
                  <a:ext uri="{0D108BD9-81ED-4DB2-BD59-A6C34878D82A}">
                    <a16:rowId xmlns:a16="http://schemas.microsoft.com/office/drawing/2014/main" val="3886630546"/>
                  </a:ext>
                </a:extLst>
              </a:tr>
              <a:tr h="370840">
                <a:tc>
                  <a:txBody>
                    <a:bodyPr/>
                    <a:lstStyle/>
                    <a:p>
                      <a:pPr algn="ctr"/>
                      <a:r>
                        <a:rPr lang="de-DE" dirty="0"/>
                        <a:t>B</a:t>
                      </a:r>
                    </a:p>
                  </a:txBody>
                  <a:tcPr/>
                </a:tc>
                <a:tc>
                  <a:txBody>
                    <a:bodyPr/>
                    <a:lstStyle/>
                    <a:p>
                      <a:pPr algn="ctr"/>
                      <a:r>
                        <a:rPr lang="de-DE" dirty="0"/>
                        <a:t>≤ 75</a:t>
                      </a:r>
                    </a:p>
                  </a:txBody>
                  <a:tcPr/>
                </a:tc>
                <a:tc>
                  <a:txBody>
                    <a:bodyPr/>
                    <a:lstStyle/>
                    <a:p>
                      <a:pPr algn="ctr"/>
                      <a:r>
                        <a:rPr lang="de-DE" dirty="0"/>
                        <a:t>8,09 €</a:t>
                      </a:r>
                    </a:p>
                  </a:txBody>
                  <a:tcPr/>
                </a:tc>
                <a:extLst>
                  <a:ext uri="{0D108BD9-81ED-4DB2-BD59-A6C34878D82A}">
                    <a16:rowId xmlns:a16="http://schemas.microsoft.com/office/drawing/2014/main" val="3762449962"/>
                  </a:ext>
                </a:extLst>
              </a:tr>
              <a:tr h="370840">
                <a:tc>
                  <a:txBody>
                    <a:bodyPr/>
                    <a:lstStyle/>
                    <a:p>
                      <a:pPr algn="ctr"/>
                      <a:r>
                        <a:rPr lang="de-DE" dirty="0"/>
                        <a:t>C</a:t>
                      </a:r>
                    </a:p>
                  </a:txBody>
                  <a:tcPr/>
                </a:tc>
                <a:tc>
                  <a:txBody>
                    <a:bodyPr/>
                    <a:lstStyle/>
                    <a:p>
                      <a:pPr algn="ctr"/>
                      <a:r>
                        <a:rPr lang="de-DE" dirty="0"/>
                        <a:t>≤ 100 </a:t>
                      </a:r>
                    </a:p>
                  </a:txBody>
                  <a:tcPr/>
                </a:tc>
                <a:tc>
                  <a:txBody>
                    <a:bodyPr/>
                    <a:lstStyle/>
                    <a:p>
                      <a:pPr algn="ctr"/>
                      <a:r>
                        <a:rPr lang="de-DE" dirty="0"/>
                        <a:t>10,79 €</a:t>
                      </a:r>
                    </a:p>
                  </a:txBody>
                  <a:tcPr/>
                </a:tc>
                <a:extLst>
                  <a:ext uri="{0D108BD9-81ED-4DB2-BD59-A6C34878D82A}">
                    <a16:rowId xmlns:a16="http://schemas.microsoft.com/office/drawing/2014/main" val="1421438366"/>
                  </a:ext>
                </a:extLst>
              </a:tr>
              <a:tr h="370840">
                <a:tc>
                  <a:txBody>
                    <a:bodyPr/>
                    <a:lstStyle/>
                    <a:p>
                      <a:pPr algn="ctr"/>
                      <a:r>
                        <a:rPr lang="de-DE" dirty="0"/>
                        <a:t>D</a:t>
                      </a:r>
                    </a:p>
                  </a:txBody>
                  <a:tcPr/>
                </a:tc>
                <a:tc>
                  <a:txBody>
                    <a:bodyPr/>
                    <a:lstStyle/>
                    <a:p>
                      <a:pPr algn="ctr"/>
                      <a:r>
                        <a:rPr lang="de-DE" dirty="0"/>
                        <a:t>≤ 130 </a:t>
                      </a:r>
                    </a:p>
                  </a:txBody>
                  <a:tcPr/>
                </a:tc>
                <a:tc>
                  <a:txBody>
                    <a:bodyPr/>
                    <a:lstStyle/>
                    <a:p>
                      <a:pPr algn="ctr"/>
                      <a:r>
                        <a:rPr lang="de-DE" dirty="0"/>
                        <a:t>14,03 €</a:t>
                      </a:r>
                    </a:p>
                  </a:txBody>
                  <a:tcPr/>
                </a:tc>
                <a:extLst>
                  <a:ext uri="{0D108BD9-81ED-4DB2-BD59-A6C34878D82A}">
                    <a16:rowId xmlns:a16="http://schemas.microsoft.com/office/drawing/2014/main" val="2840450383"/>
                  </a:ext>
                </a:extLst>
              </a:tr>
              <a:tr h="370840">
                <a:tc>
                  <a:txBody>
                    <a:bodyPr/>
                    <a:lstStyle/>
                    <a:p>
                      <a:pPr algn="ctr"/>
                      <a:r>
                        <a:rPr lang="de-DE" dirty="0"/>
                        <a:t>E</a:t>
                      </a:r>
                    </a:p>
                  </a:txBody>
                  <a:tcPr/>
                </a:tc>
                <a:tc>
                  <a:txBody>
                    <a:bodyPr/>
                    <a:lstStyle/>
                    <a:p>
                      <a:pPr algn="ctr"/>
                      <a:r>
                        <a:rPr lang="de-DE" dirty="0"/>
                        <a:t>≤ 160 </a:t>
                      </a:r>
                    </a:p>
                  </a:txBody>
                  <a:tcPr/>
                </a:tc>
                <a:tc>
                  <a:txBody>
                    <a:bodyPr/>
                    <a:lstStyle/>
                    <a:p>
                      <a:pPr algn="ctr"/>
                      <a:r>
                        <a:rPr lang="de-DE" dirty="0"/>
                        <a:t>17,26 €</a:t>
                      </a:r>
                    </a:p>
                  </a:txBody>
                  <a:tcPr/>
                </a:tc>
                <a:extLst>
                  <a:ext uri="{0D108BD9-81ED-4DB2-BD59-A6C34878D82A}">
                    <a16:rowId xmlns:a16="http://schemas.microsoft.com/office/drawing/2014/main" val="571540113"/>
                  </a:ext>
                </a:extLst>
              </a:tr>
              <a:tr h="370840">
                <a:tc>
                  <a:txBody>
                    <a:bodyPr/>
                    <a:lstStyle/>
                    <a:p>
                      <a:pPr algn="ctr"/>
                      <a:r>
                        <a:rPr lang="de-DE" dirty="0"/>
                        <a:t>F</a:t>
                      </a:r>
                    </a:p>
                  </a:txBody>
                  <a:tcPr/>
                </a:tc>
                <a:tc>
                  <a:txBody>
                    <a:bodyPr/>
                    <a:lstStyle/>
                    <a:p>
                      <a:pPr algn="ctr"/>
                      <a:r>
                        <a:rPr lang="de-DE" dirty="0"/>
                        <a:t>≤ 200</a:t>
                      </a:r>
                    </a:p>
                  </a:txBody>
                  <a:tcPr/>
                </a:tc>
                <a:tc>
                  <a:txBody>
                    <a:bodyPr/>
                    <a:lstStyle/>
                    <a:p>
                      <a:pPr algn="ctr"/>
                      <a:r>
                        <a:rPr lang="de-DE" dirty="0"/>
                        <a:t>21,58 €</a:t>
                      </a:r>
                    </a:p>
                  </a:txBody>
                  <a:tcPr/>
                </a:tc>
                <a:extLst>
                  <a:ext uri="{0D108BD9-81ED-4DB2-BD59-A6C34878D82A}">
                    <a16:rowId xmlns:a16="http://schemas.microsoft.com/office/drawing/2014/main" val="1646407421"/>
                  </a:ext>
                </a:extLst>
              </a:tr>
              <a:tr h="370840">
                <a:tc>
                  <a:txBody>
                    <a:bodyPr/>
                    <a:lstStyle/>
                    <a:p>
                      <a:pPr algn="ctr"/>
                      <a:r>
                        <a:rPr lang="de-DE" dirty="0"/>
                        <a:t>G</a:t>
                      </a:r>
                    </a:p>
                  </a:txBody>
                  <a:tcPr/>
                </a:tc>
                <a:tc>
                  <a:txBody>
                    <a:bodyPr/>
                    <a:lstStyle/>
                    <a:p>
                      <a:pPr algn="ctr"/>
                      <a:r>
                        <a:rPr lang="de-DE" dirty="0"/>
                        <a:t>≤ 250 </a:t>
                      </a:r>
                    </a:p>
                  </a:txBody>
                  <a:tcPr/>
                </a:tc>
                <a:tc>
                  <a:txBody>
                    <a:bodyPr/>
                    <a:lstStyle/>
                    <a:p>
                      <a:pPr algn="ctr"/>
                      <a:r>
                        <a:rPr lang="de-DE" dirty="0"/>
                        <a:t>26,97 €</a:t>
                      </a:r>
                    </a:p>
                  </a:txBody>
                  <a:tcPr/>
                </a:tc>
                <a:extLst>
                  <a:ext uri="{0D108BD9-81ED-4DB2-BD59-A6C34878D82A}">
                    <a16:rowId xmlns:a16="http://schemas.microsoft.com/office/drawing/2014/main" val="1163428271"/>
                  </a:ext>
                </a:extLst>
              </a:tr>
              <a:tr h="370840">
                <a:tc>
                  <a:txBody>
                    <a:bodyPr/>
                    <a:lstStyle/>
                    <a:p>
                      <a:pPr algn="ctr"/>
                      <a:r>
                        <a:rPr lang="de-DE" dirty="0"/>
                        <a:t>H</a:t>
                      </a:r>
                    </a:p>
                  </a:txBody>
                  <a:tcPr/>
                </a:tc>
                <a:tc>
                  <a:txBody>
                    <a:bodyPr/>
                    <a:lstStyle/>
                    <a:p>
                      <a:pPr algn="ctr"/>
                      <a:r>
                        <a:rPr lang="de-DE" dirty="0"/>
                        <a:t>&gt; 250 </a:t>
                      </a:r>
                    </a:p>
                  </a:txBody>
                  <a:tcPr/>
                </a:tc>
                <a:tc>
                  <a:txBody>
                    <a:bodyPr/>
                    <a:lstStyle/>
                    <a:p>
                      <a:pPr algn="ctr"/>
                      <a:r>
                        <a:rPr lang="de-DE" dirty="0"/>
                        <a:t>Über 30,- € </a:t>
                      </a:r>
                    </a:p>
                  </a:txBody>
                  <a:tcPr/>
                </a:tc>
                <a:extLst>
                  <a:ext uri="{0D108BD9-81ED-4DB2-BD59-A6C34878D82A}">
                    <a16:rowId xmlns:a16="http://schemas.microsoft.com/office/drawing/2014/main" val="3455388875"/>
                  </a:ext>
                </a:extLst>
              </a:tr>
            </a:tbl>
          </a:graphicData>
        </a:graphic>
      </p:graphicFrame>
      <p:sp>
        <p:nvSpPr>
          <p:cNvPr id="3" name="Textfeld 2">
            <a:extLst>
              <a:ext uri="{FF2B5EF4-FFF2-40B4-BE49-F238E27FC236}">
                <a16:creationId xmlns:a16="http://schemas.microsoft.com/office/drawing/2014/main" id="{E638766D-5F64-48CE-88E3-C803F9E2D58E}"/>
              </a:ext>
            </a:extLst>
          </p:cNvPr>
          <p:cNvSpPr txBox="1"/>
          <p:nvPr/>
        </p:nvSpPr>
        <p:spPr>
          <a:xfrm>
            <a:off x="9192344" y="3212976"/>
            <a:ext cx="3092279" cy="646331"/>
          </a:xfrm>
          <a:prstGeom prst="rect">
            <a:avLst/>
          </a:prstGeom>
          <a:noFill/>
        </p:spPr>
        <p:txBody>
          <a:bodyPr wrap="square" rtlCol="0">
            <a:spAutoFit/>
          </a:bodyPr>
          <a:lstStyle/>
          <a:p>
            <a:r>
              <a:rPr lang="de-DE" b="1" dirty="0">
                <a:highlight>
                  <a:srgbClr val="FFFF00"/>
                </a:highlight>
              </a:rPr>
              <a:t>140 m² Wohnfläche = 1.132,60 € im Jahr </a:t>
            </a:r>
          </a:p>
        </p:txBody>
      </p:sp>
      <p:sp>
        <p:nvSpPr>
          <p:cNvPr id="6" name="Textfeld 5">
            <a:extLst>
              <a:ext uri="{FF2B5EF4-FFF2-40B4-BE49-F238E27FC236}">
                <a16:creationId xmlns:a16="http://schemas.microsoft.com/office/drawing/2014/main" id="{F69DC474-83D4-4ABC-B90D-C5F4CD6ED4F3}"/>
              </a:ext>
            </a:extLst>
          </p:cNvPr>
          <p:cNvSpPr txBox="1"/>
          <p:nvPr/>
        </p:nvSpPr>
        <p:spPr>
          <a:xfrm>
            <a:off x="9264352" y="4648015"/>
            <a:ext cx="3092279" cy="646331"/>
          </a:xfrm>
          <a:prstGeom prst="rect">
            <a:avLst/>
          </a:prstGeom>
          <a:noFill/>
        </p:spPr>
        <p:txBody>
          <a:bodyPr wrap="square" rtlCol="0">
            <a:spAutoFit/>
          </a:bodyPr>
          <a:lstStyle/>
          <a:p>
            <a:r>
              <a:rPr lang="de-DE" b="1" dirty="0">
                <a:highlight>
                  <a:srgbClr val="FFFF00"/>
                </a:highlight>
              </a:rPr>
              <a:t>140 m² Wohnfläche = 3.021,20 € im Jahr </a:t>
            </a:r>
          </a:p>
        </p:txBody>
      </p:sp>
    </p:spTree>
    <p:extLst>
      <p:ext uri="{BB962C8B-B14F-4D97-AF65-F5344CB8AC3E}">
        <p14:creationId xmlns:p14="http://schemas.microsoft.com/office/powerpoint/2010/main" val="312546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CFA3C-8753-4A4A-A917-83C30CAD20C3}"/>
              </a:ext>
            </a:extLst>
          </p:cNvPr>
          <p:cNvSpPr>
            <a:spLocks noGrp="1"/>
          </p:cNvSpPr>
          <p:nvPr>
            <p:ph type="title"/>
          </p:nvPr>
        </p:nvSpPr>
        <p:spPr/>
        <p:txBody>
          <a:bodyPr/>
          <a:lstStyle/>
          <a:p>
            <a:r>
              <a:rPr lang="de-DE" dirty="0"/>
              <a:t>Transformation </a:t>
            </a:r>
          </a:p>
        </p:txBody>
      </p:sp>
      <p:sp>
        <p:nvSpPr>
          <p:cNvPr id="6" name="Inhaltsplatzhalter 7">
            <a:extLst>
              <a:ext uri="{FF2B5EF4-FFF2-40B4-BE49-F238E27FC236}">
                <a16:creationId xmlns:a16="http://schemas.microsoft.com/office/drawing/2014/main" id="{7BC05E60-E138-48EB-BCA4-764BA1493907}"/>
              </a:ext>
            </a:extLst>
          </p:cNvPr>
          <p:cNvSpPr txBox="1">
            <a:spLocks/>
          </p:cNvSpPr>
          <p:nvPr/>
        </p:nvSpPr>
        <p:spPr bwMode="gray">
          <a:xfrm>
            <a:off x="4907881" y="2205877"/>
            <a:ext cx="6696744" cy="1181337"/>
          </a:xfrm>
          <a:prstGeom prst="rect">
            <a:avLst/>
          </a:prstGeom>
        </p:spPr>
        <p:txBody>
          <a:bodyPr vert="horz" lIns="0" tIns="0" rIns="0" bIns="0" rtlCol="0" anchor="t" anchorCtr="0">
            <a:noAutofit/>
          </a:bodyPr>
          <a:lstStyle>
            <a:lvl1pPr marL="180975"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1pPr>
            <a:lvl2pPr marL="355600"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2pPr>
            <a:lvl3pPr marL="538163" indent="-182563"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3pPr>
            <a:lvl4pPr marL="719138"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4pPr>
            <a:lvl5pPr marL="893763"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Schnell Handeln, da 2045 Klimaneutralität erreicht werden muss</a:t>
            </a:r>
          </a:p>
          <a:p>
            <a:r>
              <a:rPr lang="de-DE" dirty="0"/>
              <a:t>Betrifft über 80 Mio. Menschen</a:t>
            </a:r>
          </a:p>
          <a:p>
            <a:r>
              <a:rPr lang="de-DE" dirty="0"/>
              <a:t>Wandel ist Veränderung, mögen wir nicht so</a:t>
            </a:r>
          </a:p>
          <a:p>
            <a:r>
              <a:rPr lang="de-DE" dirty="0"/>
              <a:t>Ängste, Ablehnung, Empörung, Widerstand</a:t>
            </a:r>
          </a:p>
        </p:txBody>
      </p:sp>
      <p:pic>
        <p:nvPicPr>
          <p:cNvPr id="9" name="Inhaltsplatzhalter 8">
            <a:extLst>
              <a:ext uri="{FF2B5EF4-FFF2-40B4-BE49-F238E27FC236}">
                <a16:creationId xmlns:a16="http://schemas.microsoft.com/office/drawing/2014/main" id="{50E2689E-E324-45DD-BD52-B7B9A27EC0DD}"/>
              </a:ext>
            </a:extLst>
          </p:cNvPr>
          <p:cNvPicPr>
            <a:picLocks noGrp="1" noChangeAspect="1"/>
          </p:cNvPicPr>
          <p:nvPr>
            <p:ph idx="1"/>
          </p:nvPr>
        </p:nvPicPr>
        <p:blipFill>
          <a:blip r:embed="rId2"/>
          <a:stretch>
            <a:fillRect/>
          </a:stretch>
        </p:blipFill>
        <p:spPr>
          <a:xfrm>
            <a:off x="-528736" y="1870990"/>
            <a:ext cx="6334293" cy="4139543"/>
          </a:xfrm>
          <a:prstGeom prst="rect">
            <a:avLst/>
          </a:prstGeom>
        </p:spPr>
      </p:pic>
    </p:spTree>
    <p:extLst>
      <p:ext uri="{BB962C8B-B14F-4D97-AF65-F5344CB8AC3E}">
        <p14:creationId xmlns:p14="http://schemas.microsoft.com/office/powerpoint/2010/main" val="298908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0097F-780A-4C3C-BBCA-0160EEE73AE9}"/>
              </a:ext>
            </a:extLst>
          </p:cNvPr>
          <p:cNvSpPr>
            <a:spLocks noGrp="1"/>
          </p:cNvSpPr>
          <p:nvPr>
            <p:ph type="title"/>
          </p:nvPr>
        </p:nvSpPr>
        <p:spPr>
          <a:xfrm>
            <a:off x="623392" y="387707"/>
            <a:ext cx="8256277" cy="1077960"/>
          </a:xfrm>
        </p:spPr>
        <p:txBody>
          <a:bodyPr>
            <a:normAutofit/>
          </a:bodyPr>
          <a:lstStyle/>
          <a:p>
            <a:r>
              <a:rPr lang="de-DE" dirty="0"/>
              <a:t>Was können wir denn nun machen….?</a:t>
            </a:r>
          </a:p>
        </p:txBody>
      </p:sp>
      <p:pic>
        <p:nvPicPr>
          <p:cNvPr id="3" name="Grafik 2">
            <a:extLst>
              <a:ext uri="{FF2B5EF4-FFF2-40B4-BE49-F238E27FC236}">
                <a16:creationId xmlns:a16="http://schemas.microsoft.com/office/drawing/2014/main" id="{D9CE4B60-723E-49AC-82AE-2EC7646011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7608" y="1340768"/>
            <a:ext cx="5309984" cy="4942113"/>
          </a:xfrm>
          <a:prstGeom prst="rect">
            <a:avLst/>
          </a:prstGeom>
        </p:spPr>
      </p:pic>
      <p:sp>
        <p:nvSpPr>
          <p:cNvPr id="4" name="Inhaltsplatzhalter 5">
            <a:extLst>
              <a:ext uri="{FF2B5EF4-FFF2-40B4-BE49-F238E27FC236}">
                <a16:creationId xmlns:a16="http://schemas.microsoft.com/office/drawing/2014/main" id="{391D78C2-731D-4E4C-8026-FE4690716490}"/>
              </a:ext>
            </a:extLst>
          </p:cNvPr>
          <p:cNvSpPr txBox="1">
            <a:spLocks/>
          </p:cNvSpPr>
          <p:nvPr/>
        </p:nvSpPr>
        <p:spPr>
          <a:xfrm>
            <a:off x="7032104" y="2924944"/>
            <a:ext cx="4570452" cy="4213225"/>
          </a:xfrm>
          <a:prstGeom prst="rect">
            <a:avLst/>
          </a:prstGeom>
        </p:spPr>
        <p:txBody>
          <a:bodyPr/>
          <a:lstStyle>
            <a:lvl1pPr marL="180975"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1pPr>
            <a:lvl2pPr marL="355600"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2pPr>
            <a:lvl3pPr marL="538163" indent="-182563"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3pPr>
            <a:lvl4pPr marL="719138" indent="-18097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4pPr>
            <a:lvl5pPr marL="893763" indent="-174625" algn="l" defTabSz="914400" rtl="0" eaLnBrk="1" latinLnBrk="0" hangingPunct="1">
              <a:lnSpc>
                <a:spcPct val="120000"/>
              </a:lnSpc>
              <a:spcBef>
                <a:spcPts val="0"/>
              </a:spcBef>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50000"/>
              <a:buNone/>
            </a:pPr>
            <a:r>
              <a:rPr lang="de-DE" dirty="0"/>
              <a:t>					</a:t>
            </a:r>
          </a:p>
        </p:txBody>
      </p:sp>
    </p:spTree>
    <p:extLst>
      <p:ext uri="{BB962C8B-B14F-4D97-AF65-F5344CB8AC3E}">
        <p14:creationId xmlns:p14="http://schemas.microsoft.com/office/powerpoint/2010/main" val="3377484851"/>
      </p:ext>
    </p:extLst>
  </p:cSld>
  <p:clrMapOvr>
    <a:masterClrMapping/>
  </p:clrMapOvr>
  <p:transition>
    <p:split/>
  </p:transition>
</p:sld>
</file>

<file path=ppt/theme/theme1.xml><?xml version="1.0" encoding="utf-8"?>
<a:theme xmlns:a="http://schemas.openxmlformats.org/drawingml/2006/main" name="DBU Zukunkft Zuhause">
  <a:themeElements>
    <a:clrScheme name="DBU">
      <a:dk1>
        <a:sysClr val="windowText" lastClr="000000"/>
      </a:dk1>
      <a:lt1>
        <a:sysClr val="window" lastClr="FFFFFF"/>
      </a:lt1>
      <a:dk2>
        <a:srgbClr val="8DBE48"/>
      </a:dk2>
      <a:lt2>
        <a:srgbClr val="00A4DD"/>
      </a:lt2>
      <a:accent1>
        <a:srgbClr val="00A4DD"/>
      </a:accent1>
      <a:accent2>
        <a:srgbClr val="4C882A"/>
      </a:accent2>
      <a:accent3>
        <a:srgbClr val="8DBE48"/>
      </a:accent3>
      <a:accent4>
        <a:srgbClr val="3D3C3F"/>
      </a:accent4>
      <a:accent5>
        <a:srgbClr val="87858B"/>
      </a:accent5>
      <a:accent6>
        <a:srgbClr val="CBCACC"/>
      </a:accent6>
      <a:hlink>
        <a:srgbClr val="0563C1"/>
      </a:hlink>
      <a:folHlink>
        <a:srgbClr val="954F72"/>
      </a:folHlink>
    </a:clrScheme>
    <a:fontScheme name="DBU">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ster_DBU_Zukunft_Zuhause_v1.potx" id="{17662916-59C2-4A17-9D29-DF37BC9B54FD}" vid="{558EA078-232D-465A-9641-CF53F0692A97}"/>
    </a:ext>
  </a:extLst>
</a:theme>
</file>

<file path=ppt/theme/theme2.xml><?xml version="1.0" encoding="utf-8"?>
<a:theme xmlns:a="http://schemas.openxmlformats.org/drawingml/2006/main" name="Office">
  <a:themeElements>
    <a:clrScheme name="DBU">
      <a:dk1>
        <a:sysClr val="windowText" lastClr="000000"/>
      </a:dk1>
      <a:lt1>
        <a:sysClr val="window" lastClr="FFFFFF"/>
      </a:lt1>
      <a:dk2>
        <a:srgbClr val="8DBE48"/>
      </a:dk2>
      <a:lt2>
        <a:srgbClr val="00A4DD"/>
      </a:lt2>
      <a:accent1>
        <a:srgbClr val="00A4DD"/>
      </a:accent1>
      <a:accent2>
        <a:srgbClr val="4C882A"/>
      </a:accent2>
      <a:accent3>
        <a:srgbClr val="8DBE48"/>
      </a:accent3>
      <a:accent4>
        <a:srgbClr val="3D3C3F"/>
      </a:accent4>
      <a:accent5>
        <a:srgbClr val="87858B"/>
      </a:accent5>
      <a:accent6>
        <a:srgbClr val="CBCACC"/>
      </a:accent6>
      <a:hlink>
        <a:srgbClr val="0563C1"/>
      </a:hlink>
      <a:folHlink>
        <a:srgbClr val="954F72"/>
      </a:folHlink>
    </a:clrScheme>
    <a:fontScheme name="DBU">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DBU">
      <a:dk1>
        <a:sysClr val="windowText" lastClr="000000"/>
      </a:dk1>
      <a:lt1>
        <a:sysClr val="window" lastClr="FFFFFF"/>
      </a:lt1>
      <a:dk2>
        <a:srgbClr val="8DBE48"/>
      </a:dk2>
      <a:lt2>
        <a:srgbClr val="00A4DD"/>
      </a:lt2>
      <a:accent1>
        <a:srgbClr val="00A4DD"/>
      </a:accent1>
      <a:accent2>
        <a:srgbClr val="4C882A"/>
      </a:accent2>
      <a:accent3>
        <a:srgbClr val="8DBE48"/>
      </a:accent3>
      <a:accent4>
        <a:srgbClr val="3D3C3F"/>
      </a:accent4>
      <a:accent5>
        <a:srgbClr val="87858B"/>
      </a:accent5>
      <a:accent6>
        <a:srgbClr val="CBCACC"/>
      </a:accent6>
      <a:hlink>
        <a:srgbClr val="0563C1"/>
      </a:hlink>
      <a:folHlink>
        <a:srgbClr val="954F72"/>
      </a:folHlink>
    </a:clrScheme>
    <a:fontScheme name="DBU">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Das Haus als System</Template>
  <TotalTime>0</TotalTime>
  <Words>2093</Words>
  <Application>Microsoft Office PowerPoint</Application>
  <PresentationFormat>Breitbild</PresentationFormat>
  <Paragraphs>440</Paragraphs>
  <Slides>45</Slides>
  <Notes>37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45</vt:i4>
      </vt:variant>
    </vt:vector>
  </HeadingPairs>
  <TitlesOfParts>
    <vt:vector size="52" baseType="lpstr">
      <vt:lpstr>Arial</vt:lpstr>
      <vt:lpstr>Calibri</vt:lpstr>
      <vt:lpstr>Open Sans</vt:lpstr>
      <vt:lpstr>Univers45</vt:lpstr>
      <vt:lpstr>Verdana</vt:lpstr>
      <vt:lpstr>Wingdings</vt:lpstr>
      <vt:lpstr>DBU Zukunkft Zuhause</vt:lpstr>
      <vt:lpstr>Energiewende im Eigenheim    </vt:lpstr>
      <vt:lpstr>Zuhause als Mittelpunkt</vt:lpstr>
      <vt:lpstr>Alles unter einen Hut?</vt:lpstr>
      <vt:lpstr>Müssen wir uns nicht umstellen? …</vt:lpstr>
      <vt:lpstr>Komplexes Thema: zukunftsfähige Gebäudemodernisierung</vt:lpstr>
      <vt:lpstr>Herausforderung Gebäudebestand</vt:lpstr>
      <vt:lpstr>Energieverbräuche Effizienzklassen</vt:lpstr>
      <vt:lpstr>Transformation </vt:lpstr>
      <vt:lpstr>Was können wir denn nun machen….?</vt:lpstr>
      <vt:lpstr>Sonnenstrom vom eigenen Dach</vt:lpstr>
      <vt:lpstr>Warum Photovoltaik? Sie lohnt sich!</vt:lpstr>
      <vt:lpstr>Basiswissen – Komponenten einer PV-Anlage - vereinfacht</vt:lpstr>
      <vt:lpstr>Dacheignung – Erträge bei Ausrichtung</vt:lpstr>
      <vt:lpstr>Heizen – aber wie?</vt:lpstr>
      <vt:lpstr>Beheizung Ein- und Zweifamilienhäuser</vt:lpstr>
      <vt:lpstr>Alter Heizungen</vt:lpstr>
      <vt:lpstr>Wärmeplanung </vt:lpstr>
      <vt:lpstr>Die Wärmepumpe </vt:lpstr>
      <vt:lpstr>Die Luftwärmepumpe</vt:lpstr>
      <vt:lpstr>Die Erdwärmepumpe</vt:lpstr>
      <vt:lpstr>Erdwärmepumpe mit Kollektor</vt:lpstr>
      <vt:lpstr>Erdwärmenutzung mittels Sonde</vt:lpstr>
      <vt:lpstr>Grundwasser als Wärmequelle</vt:lpstr>
      <vt:lpstr>Heizen mit Eis</vt:lpstr>
      <vt:lpstr>Wärmepumpe und Warmwasseraufbereitung</vt:lpstr>
      <vt:lpstr>PVT als Wärmequelle</vt:lpstr>
      <vt:lpstr>PVT Wärmepumpe</vt:lpstr>
      <vt:lpstr>Knackpunkt: Vorlauftemperatur</vt:lpstr>
      <vt:lpstr>Wärmepumpe im Bestand?</vt:lpstr>
      <vt:lpstr>Anschluss ans Wärmenetz</vt:lpstr>
      <vt:lpstr>Biomasse und Holz</vt:lpstr>
      <vt:lpstr>Solarthermie</vt:lpstr>
      <vt:lpstr>Blockheizkraftwerke - Brennstoffzellen</vt:lpstr>
      <vt:lpstr>65% erneuerbare Energie oder Abwärme</vt:lpstr>
      <vt:lpstr>Smart Home</vt:lpstr>
      <vt:lpstr>Auf Effizienz achten</vt:lpstr>
      <vt:lpstr>PowerPoint-Präsentation</vt:lpstr>
      <vt:lpstr>Wandel – Haus angenehm temperieren</vt:lpstr>
      <vt:lpstr>Dämmen</vt:lpstr>
      <vt:lpstr>Wärme und Behaglichkeit</vt:lpstr>
      <vt:lpstr>Zukunftsfähige Gebäudehülle</vt:lpstr>
      <vt:lpstr>Zukunftsfähige Gebäudehülle</vt:lpstr>
      <vt:lpstr>Gebäudehülle fit für die Zukunft</vt:lpstr>
      <vt:lpstr>Energiesparen ohne große Investitionen </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Untertitel der Präsentation</dc:subject>
  <dc:creator>Skrypietz, Andreas</dc:creator>
  <cp:lastModifiedBy>Skrypietz, Andreas</cp:lastModifiedBy>
  <cp:revision>177</cp:revision>
  <cp:lastPrinted>2022-06-22T11:15:16Z</cp:lastPrinted>
  <dcterms:created xsi:type="dcterms:W3CDTF">2022-05-17T06:58:00Z</dcterms:created>
  <dcterms:modified xsi:type="dcterms:W3CDTF">2024-07-05T06:56:25Z</dcterms:modified>
</cp:coreProperties>
</file>