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61"/>
  </p:notesMasterIdLst>
  <p:sldIdLst>
    <p:sldId id="2008" r:id="rId2"/>
    <p:sldId id="257" r:id="rId3"/>
    <p:sldId id="1996" r:id="rId4"/>
    <p:sldId id="1988" r:id="rId5"/>
    <p:sldId id="2000" r:id="rId6"/>
    <p:sldId id="1998" r:id="rId7"/>
    <p:sldId id="1975" r:id="rId8"/>
    <p:sldId id="1942" r:id="rId9"/>
    <p:sldId id="1991" r:id="rId10"/>
    <p:sldId id="1943" r:id="rId11"/>
    <p:sldId id="1944" r:id="rId12"/>
    <p:sldId id="1945" r:id="rId13"/>
    <p:sldId id="1977" r:id="rId14"/>
    <p:sldId id="1946" r:id="rId15"/>
    <p:sldId id="1947" r:id="rId16"/>
    <p:sldId id="1948" r:id="rId17"/>
    <p:sldId id="1954" r:id="rId18"/>
    <p:sldId id="1980" r:id="rId19"/>
    <p:sldId id="1949" r:id="rId20"/>
    <p:sldId id="1978" r:id="rId21"/>
    <p:sldId id="1950" r:id="rId22"/>
    <p:sldId id="1979" r:id="rId23"/>
    <p:sldId id="1999" r:id="rId24"/>
    <p:sldId id="1953" r:id="rId25"/>
    <p:sldId id="1951" r:id="rId26"/>
    <p:sldId id="1952" r:id="rId27"/>
    <p:sldId id="1955" r:id="rId28"/>
    <p:sldId id="1982" r:id="rId29"/>
    <p:sldId id="1956" r:id="rId30"/>
    <p:sldId id="1957" r:id="rId31"/>
    <p:sldId id="1994" r:id="rId32"/>
    <p:sldId id="1958" r:id="rId33"/>
    <p:sldId id="1992" r:id="rId34"/>
    <p:sldId id="1993" r:id="rId35"/>
    <p:sldId id="1959" r:id="rId36"/>
    <p:sldId id="1981" r:id="rId37"/>
    <p:sldId id="1960" r:id="rId38"/>
    <p:sldId id="1961" r:id="rId39"/>
    <p:sldId id="1962" r:id="rId40"/>
    <p:sldId id="1963" r:id="rId41"/>
    <p:sldId id="1964" r:id="rId42"/>
    <p:sldId id="1965" r:id="rId43"/>
    <p:sldId id="1989" r:id="rId44"/>
    <p:sldId id="1966" r:id="rId45"/>
    <p:sldId id="1967" r:id="rId46"/>
    <p:sldId id="1968" r:id="rId47"/>
    <p:sldId id="1969" r:id="rId48"/>
    <p:sldId id="1970" r:id="rId49"/>
    <p:sldId id="1971" r:id="rId50"/>
    <p:sldId id="1983" r:id="rId51"/>
    <p:sldId id="1972" r:id="rId52"/>
    <p:sldId id="1973" r:id="rId53"/>
    <p:sldId id="1976" r:id="rId54"/>
    <p:sldId id="1984" r:id="rId55"/>
    <p:sldId id="1985" r:id="rId56"/>
    <p:sldId id="2002" r:id="rId57"/>
    <p:sldId id="1986" r:id="rId58"/>
    <p:sldId id="2004" r:id="rId59"/>
    <p:sldId id="1997" r:id="rId60"/>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ortrag" id="{8BA62BD5-53AB-4535-A14A-2B57712AABF7}">
          <p14:sldIdLst>
            <p14:sldId id="2008"/>
            <p14:sldId id="257"/>
            <p14:sldId id="1996"/>
            <p14:sldId id="1988"/>
            <p14:sldId id="2000"/>
            <p14:sldId id="1998"/>
            <p14:sldId id="1975"/>
            <p14:sldId id="1942"/>
            <p14:sldId id="1991"/>
            <p14:sldId id="1943"/>
            <p14:sldId id="1944"/>
            <p14:sldId id="1945"/>
            <p14:sldId id="1977"/>
            <p14:sldId id="1946"/>
            <p14:sldId id="1947"/>
            <p14:sldId id="1948"/>
            <p14:sldId id="1954"/>
            <p14:sldId id="1980"/>
            <p14:sldId id="1949"/>
            <p14:sldId id="1978"/>
            <p14:sldId id="1950"/>
            <p14:sldId id="1979"/>
            <p14:sldId id="1999"/>
            <p14:sldId id="1953"/>
            <p14:sldId id="1951"/>
            <p14:sldId id="1952"/>
            <p14:sldId id="1955"/>
            <p14:sldId id="1982"/>
            <p14:sldId id="1956"/>
            <p14:sldId id="1957"/>
            <p14:sldId id="1994"/>
            <p14:sldId id="1958"/>
            <p14:sldId id="1992"/>
            <p14:sldId id="1993"/>
            <p14:sldId id="1959"/>
            <p14:sldId id="1981"/>
            <p14:sldId id="1960"/>
            <p14:sldId id="1961"/>
            <p14:sldId id="1962"/>
            <p14:sldId id="1963"/>
            <p14:sldId id="1964"/>
            <p14:sldId id="1965"/>
            <p14:sldId id="1989"/>
            <p14:sldId id="1966"/>
            <p14:sldId id="1967"/>
            <p14:sldId id="1968"/>
            <p14:sldId id="1969"/>
            <p14:sldId id="1970"/>
            <p14:sldId id="1971"/>
            <p14:sldId id="1983"/>
            <p14:sldId id="1972"/>
            <p14:sldId id="1973"/>
            <p14:sldId id="1976"/>
            <p14:sldId id="1984"/>
            <p14:sldId id="1985"/>
            <p14:sldId id="2002"/>
            <p14:sldId id="1986"/>
            <p14:sldId id="2004"/>
            <p14:sldId id="199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1A1A"/>
    <a:srgbClr val="00A4D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511" autoAdjust="0"/>
  </p:normalViewPr>
  <p:slideViewPr>
    <p:cSldViewPr snapToGrid="0">
      <p:cViewPr varScale="1">
        <p:scale>
          <a:sx n="50" d="100"/>
          <a:sy n="50" d="100"/>
        </p:scale>
        <p:origin x="1814"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A3C33E-B715-4B4C-A2F4-C637F52E2A4C}" type="datetimeFigureOut">
              <a:rPr lang="de-DE" smtClean="0"/>
              <a:t>03.08.2022</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D0AD9-7700-413A-9106-85F70BFDC4EF}" type="slidenum">
              <a:rPr lang="de-DE" smtClean="0"/>
              <a:t>‹Nr.›</a:t>
            </a:fld>
            <a:endParaRPr lang="de-DE"/>
          </a:p>
        </p:txBody>
      </p:sp>
    </p:spTree>
    <p:extLst>
      <p:ext uri="{BB962C8B-B14F-4D97-AF65-F5344CB8AC3E}">
        <p14:creationId xmlns:p14="http://schemas.microsoft.com/office/powerpoint/2010/main" val="12546897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Startfolie beim Reinkommen. Dann pünktlich beginnen.</a:t>
            </a:r>
          </a:p>
        </p:txBody>
      </p:sp>
      <p:sp>
        <p:nvSpPr>
          <p:cNvPr id="4" name="Foliennummernplatzhalter 3"/>
          <p:cNvSpPr>
            <a:spLocks noGrp="1"/>
          </p:cNvSpPr>
          <p:nvPr>
            <p:ph type="sldNum" sz="quarter" idx="5"/>
          </p:nvPr>
        </p:nvSpPr>
        <p:spPr/>
        <p:txBody>
          <a:bodyPr/>
          <a:lstStyle/>
          <a:p>
            <a:fld id="{400D0AD9-7700-413A-9106-85F70BFDC4EF}" type="slidenum">
              <a:rPr lang="de-DE" smtClean="0"/>
              <a:t>1</a:t>
            </a:fld>
            <a:endParaRPr lang="de-DE"/>
          </a:p>
        </p:txBody>
      </p:sp>
    </p:spTree>
    <p:extLst>
      <p:ext uri="{BB962C8B-B14F-4D97-AF65-F5344CB8AC3E}">
        <p14:creationId xmlns:p14="http://schemas.microsoft.com/office/powerpoint/2010/main" val="1907240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Photovoltaik (PV oder auch Fotovoltaik) handelt es sich um ein technisches Verfahren, bei dem Lichtenergie – die elektromagnetische Strahlung der Sonne – in Strom umgewandelt wird. Dies geschieht mithilfe sogenannter Solarzellen. Die aktuellen Photovoltaikmodule mit bis zu 400 Watt wiegen ca. 20 kg und sind etwa 1, 78 m2 groß. </a:t>
            </a:r>
          </a:p>
        </p:txBody>
      </p:sp>
      <p:sp>
        <p:nvSpPr>
          <p:cNvPr id="4" name="Foliennummernplatzhalter 3"/>
          <p:cNvSpPr>
            <a:spLocks noGrp="1"/>
          </p:cNvSpPr>
          <p:nvPr>
            <p:ph type="sldNum" sz="quarter" idx="5"/>
          </p:nvPr>
        </p:nvSpPr>
        <p:spPr/>
        <p:txBody>
          <a:bodyPr/>
          <a:lstStyle/>
          <a:p>
            <a:fld id="{400D0AD9-7700-413A-9106-85F70BFDC4EF}" type="slidenum">
              <a:rPr lang="de-DE" smtClean="0"/>
              <a:t>11</a:t>
            </a:fld>
            <a:endParaRPr lang="de-DE"/>
          </a:p>
        </p:txBody>
      </p:sp>
    </p:spTree>
    <p:extLst>
      <p:ext uri="{BB962C8B-B14F-4D97-AF65-F5344CB8AC3E}">
        <p14:creationId xmlns:p14="http://schemas.microsoft.com/office/powerpoint/2010/main" val="3977509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Solarthermie liefert Warmwasser. Eine Anlage besteht in der Regel aus schwarzen </a:t>
            </a:r>
            <a:r>
              <a:rPr lang="de-DE" dirty="0" err="1"/>
              <a:t>Absorberblechen</a:t>
            </a:r>
            <a:r>
              <a:rPr lang="de-DE" dirty="0"/>
              <a:t> aus den gut wärmeleitenden Metallen Kupfer und Aluminium und damit verbundenen Röhrchen. Die gewonnene Wärme wird über ein Transportsystem mittels Flüssigkeit zur direkten Nutzung oder zu einem Solarspeicher geführt.</a:t>
            </a:r>
          </a:p>
        </p:txBody>
      </p:sp>
      <p:sp>
        <p:nvSpPr>
          <p:cNvPr id="4" name="Foliennummernplatzhalter 3"/>
          <p:cNvSpPr>
            <a:spLocks noGrp="1"/>
          </p:cNvSpPr>
          <p:nvPr>
            <p:ph type="sldNum" sz="quarter" idx="5"/>
          </p:nvPr>
        </p:nvSpPr>
        <p:spPr/>
        <p:txBody>
          <a:bodyPr/>
          <a:lstStyle/>
          <a:p>
            <a:fld id="{400D0AD9-7700-413A-9106-85F70BFDC4EF}" type="slidenum">
              <a:rPr lang="de-DE" smtClean="0"/>
              <a:t>12</a:t>
            </a:fld>
            <a:endParaRPr lang="de-DE"/>
          </a:p>
        </p:txBody>
      </p:sp>
    </p:spTree>
    <p:extLst>
      <p:ext uri="{BB962C8B-B14F-4D97-AF65-F5344CB8AC3E}">
        <p14:creationId xmlns:p14="http://schemas.microsoft.com/office/powerpoint/2010/main" val="3292995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Theoretisch liegt der normale Wirkungsgrad von Silicium-Solarzellen bei 29 Prozent. Die besten monokristalline Module erreichen inzwischen Wirkungsgrade zwischen 20 und 22 Prozent. Inzwischen ist diese vermeintliche Obergrenze durch so genannte Tandem-Solarzellen aber längst durchbrochen worden. In der Praxis wurden so schon Wirkungsgrade von weit über 40 Prozent erzielt, denkbar erscheinen heute auch deutlich mehr als 80 Prozent. PV-Freiflächenanlagen Energiepflanzen auch deutlich überlegen. </a:t>
            </a:r>
          </a:p>
        </p:txBody>
      </p:sp>
      <p:sp>
        <p:nvSpPr>
          <p:cNvPr id="4" name="Foliennummernplatzhalter 3"/>
          <p:cNvSpPr>
            <a:spLocks noGrp="1"/>
          </p:cNvSpPr>
          <p:nvPr>
            <p:ph type="sldNum" sz="quarter" idx="5"/>
          </p:nvPr>
        </p:nvSpPr>
        <p:spPr/>
        <p:txBody>
          <a:bodyPr/>
          <a:lstStyle/>
          <a:p>
            <a:fld id="{400D0AD9-7700-413A-9106-85F70BFDC4EF}" type="slidenum">
              <a:rPr lang="de-DE" smtClean="0"/>
              <a:t>13</a:t>
            </a:fld>
            <a:endParaRPr lang="de-DE"/>
          </a:p>
        </p:txBody>
      </p:sp>
    </p:spTree>
    <p:extLst>
      <p:ext uri="{BB962C8B-B14F-4D97-AF65-F5344CB8AC3E}">
        <p14:creationId xmlns:p14="http://schemas.microsoft.com/office/powerpoint/2010/main" val="2256429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Funktion und Nutzen  von Wechselrichtern und Speichern erklären.</a:t>
            </a:r>
          </a:p>
        </p:txBody>
      </p:sp>
      <p:sp>
        <p:nvSpPr>
          <p:cNvPr id="4" name="Foliennummernplatzhalter 3"/>
          <p:cNvSpPr>
            <a:spLocks noGrp="1"/>
          </p:cNvSpPr>
          <p:nvPr>
            <p:ph type="sldNum" sz="quarter" idx="5"/>
          </p:nvPr>
        </p:nvSpPr>
        <p:spPr/>
        <p:txBody>
          <a:bodyPr/>
          <a:lstStyle/>
          <a:p>
            <a:fld id="{400D0AD9-7700-413A-9106-85F70BFDC4EF}" type="slidenum">
              <a:rPr lang="de-DE" smtClean="0"/>
              <a:t>14</a:t>
            </a:fld>
            <a:endParaRPr lang="de-DE"/>
          </a:p>
        </p:txBody>
      </p:sp>
    </p:spTree>
    <p:extLst>
      <p:ext uri="{BB962C8B-B14F-4D97-AF65-F5344CB8AC3E}">
        <p14:creationId xmlns:p14="http://schemas.microsoft.com/office/powerpoint/2010/main" val="2710318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und Nachteile von PV auf Süd-Dächern.</a:t>
            </a:r>
          </a:p>
        </p:txBody>
      </p:sp>
      <p:sp>
        <p:nvSpPr>
          <p:cNvPr id="4" name="Foliennummernplatzhalter 3"/>
          <p:cNvSpPr>
            <a:spLocks noGrp="1"/>
          </p:cNvSpPr>
          <p:nvPr>
            <p:ph type="sldNum" sz="quarter" idx="5"/>
          </p:nvPr>
        </p:nvSpPr>
        <p:spPr/>
        <p:txBody>
          <a:bodyPr/>
          <a:lstStyle/>
          <a:p>
            <a:fld id="{400D0AD9-7700-413A-9106-85F70BFDC4EF}" type="slidenum">
              <a:rPr lang="de-DE" smtClean="0"/>
              <a:t>15</a:t>
            </a:fld>
            <a:endParaRPr lang="de-DE"/>
          </a:p>
        </p:txBody>
      </p:sp>
    </p:spTree>
    <p:extLst>
      <p:ext uri="{BB962C8B-B14F-4D97-AF65-F5344CB8AC3E}">
        <p14:creationId xmlns:p14="http://schemas.microsoft.com/office/powerpoint/2010/main" val="23691050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und Nachteile von Ost-West-Dächern.</a:t>
            </a:r>
          </a:p>
        </p:txBody>
      </p:sp>
      <p:sp>
        <p:nvSpPr>
          <p:cNvPr id="4" name="Foliennummernplatzhalter 3"/>
          <p:cNvSpPr>
            <a:spLocks noGrp="1"/>
          </p:cNvSpPr>
          <p:nvPr>
            <p:ph type="sldNum" sz="quarter" idx="5"/>
          </p:nvPr>
        </p:nvSpPr>
        <p:spPr/>
        <p:txBody>
          <a:bodyPr/>
          <a:lstStyle/>
          <a:p>
            <a:fld id="{400D0AD9-7700-413A-9106-85F70BFDC4EF}" type="slidenum">
              <a:rPr lang="de-DE" smtClean="0"/>
              <a:t>16</a:t>
            </a:fld>
            <a:endParaRPr lang="de-DE"/>
          </a:p>
        </p:txBody>
      </p:sp>
    </p:spTree>
    <p:extLst>
      <p:ext uri="{BB962C8B-B14F-4D97-AF65-F5344CB8AC3E}">
        <p14:creationId xmlns:p14="http://schemas.microsoft.com/office/powerpoint/2010/main" val="33371784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Problem der Beschattung erklären.</a:t>
            </a:r>
          </a:p>
        </p:txBody>
      </p:sp>
      <p:sp>
        <p:nvSpPr>
          <p:cNvPr id="4" name="Foliennummernplatzhalter 3"/>
          <p:cNvSpPr>
            <a:spLocks noGrp="1"/>
          </p:cNvSpPr>
          <p:nvPr>
            <p:ph type="sldNum" sz="quarter" idx="5"/>
          </p:nvPr>
        </p:nvSpPr>
        <p:spPr/>
        <p:txBody>
          <a:bodyPr/>
          <a:lstStyle/>
          <a:p>
            <a:fld id="{400D0AD9-7700-413A-9106-85F70BFDC4EF}" type="slidenum">
              <a:rPr lang="de-DE" smtClean="0"/>
              <a:t>17</a:t>
            </a:fld>
            <a:endParaRPr lang="de-DE"/>
          </a:p>
        </p:txBody>
      </p:sp>
    </p:spTree>
    <p:extLst>
      <p:ext uri="{BB962C8B-B14F-4D97-AF65-F5344CB8AC3E}">
        <p14:creationId xmlns:p14="http://schemas.microsoft.com/office/powerpoint/2010/main" val="5022315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Bäume behindern die Ausbaute.</a:t>
            </a:r>
          </a:p>
        </p:txBody>
      </p:sp>
      <p:sp>
        <p:nvSpPr>
          <p:cNvPr id="4" name="Foliennummernplatzhalter 3"/>
          <p:cNvSpPr>
            <a:spLocks noGrp="1"/>
          </p:cNvSpPr>
          <p:nvPr>
            <p:ph type="sldNum" sz="quarter" idx="5"/>
          </p:nvPr>
        </p:nvSpPr>
        <p:spPr/>
        <p:txBody>
          <a:bodyPr/>
          <a:lstStyle/>
          <a:p>
            <a:fld id="{400D0AD9-7700-413A-9106-85F70BFDC4EF}" type="slidenum">
              <a:rPr lang="de-DE" smtClean="0"/>
              <a:t>18</a:t>
            </a:fld>
            <a:endParaRPr lang="de-DE"/>
          </a:p>
        </p:txBody>
      </p:sp>
    </p:spTree>
    <p:extLst>
      <p:ext uri="{BB962C8B-B14F-4D97-AF65-F5344CB8AC3E}">
        <p14:creationId xmlns:p14="http://schemas.microsoft.com/office/powerpoint/2010/main" val="1575247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Erläutern, warum ein Dach voll belegt werden sollte.</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19</a:t>
            </a:fld>
            <a:endParaRPr lang="de-DE"/>
          </a:p>
        </p:txBody>
      </p:sp>
    </p:spTree>
    <p:extLst>
      <p:ext uri="{BB962C8B-B14F-4D97-AF65-F5344CB8AC3E}">
        <p14:creationId xmlns:p14="http://schemas.microsoft.com/office/powerpoint/2010/main" val="22904669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Schnee im Winter ist nicht das große Problem.</a:t>
            </a:r>
          </a:p>
        </p:txBody>
      </p:sp>
      <p:sp>
        <p:nvSpPr>
          <p:cNvPr id="4" name="Foliennummernplatzhalter 3"/>
          <p:cNvSpPr>
            <a:spLocks noGrp="1"/>
          </p:cNvSpPr>
          <p:nvPr>
            <p:ph type="sldNum" sz="quarter" idx="5"/>
          </p:nvPr>
        </p:nvSpPr>
        <p:spPr/>
        <p:txBody>
          <a:bodyPr/>
          <a:lstStyle/>
          <a:p>
            <a:fld id="{400D0AD9-7700-413A-9106-85F70BFDC4EF}" type="slidenum">
              <a:rPr lang="de-DE" smtClean="0"/>
              <a:t>20</a:t>
            </a:fld>
            <a:endParaRPr lang="de-DE"/>
          </a:p>
        </p:txBody>
      </p:sp>
    </p:spTree>
    <p:extLst>
      <p:ext uri="{BB962C8B-B14F-4D97-AF65-F5344CB8AC3E}">
        <p14:creationId xmlns:p14="http://schemas.microsoft.com/office/powerpoint/2010/main" val="2646738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Grußworte, kurze Vorstellung, Dauer. Anschließend ist Gelegenheit für Fragen und Diskussion.</a:t>
            </a:r>
          </a:p>
        </p:txBody>
      </p:sp>
      <p:sp>
        <p:nvSpPr>
          <p:cNvPr id="4" name="Foliennummernplatzhalter 3"/>
          <p:cNvSpPr>
            <a:spLocks noGrp="1"/>
          </p:cNvSpPr>
          <p:nvPr>
            <p:ph type="sldNum" sz="quarter" idx="5"/>
          </p:nvPr>
        </p:nvSpPr>
        <p:spPr/>
        <p:txBody>
          <a:bodyPr/>
          <a:lstStyle/>
          <a:p>
            <a:fld id="{B72C0D73-FA0E-4404-BF34-27544E988AA3}" type="slidenum">
              <a:rPr lang="de-DE" smtClean="0"/>
              <a:t>2</a:t>
            </a:fld>
            <a:endParaRPr lang="de-DE"/>
          </a:p>
        </p:txBody>
      </p:sp>
    </p:spTree>
    <p:extLst>
      <p:ext uri="{BB962C8B-B14F-4D97-AF65-F5344CB8AC3E}">
        <p14:creationId xmlns:p14="http://schemas.microsoft.com/office/powerpoint/2010/main" val="275580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Angaben und Schätzungen zu den aktuellen Kosten machen.</a:t>
            </a:r>
          </a:p>
        </p:txBody>
      </p:sp>
      <p:sp>
        <p:nvSpPr>
          <p:cNvPr id="4" name="Foliennummernplatzhalter 3"/>
          <p:cNvSpPr>
            <a:spLocks noGrp="1"/>
          </p:cNvSpPr>
          <p:nvPr>
            <p:ph type="sldNum" sz="quarter" idx="5"/>
          </p:nvPr>
        </p:nvSpPr>
        <p:spPr/>
        <p:txBody>
          <a:bodyPr/>
          <a:lstStyle/>
          <a:p>
            <a:fld id="{400D0AD9-7700-413A-9106-85F70BFDC4EF}" type="slidenum">
              <a:rPr lang="de-DE" smtClean="0"/>
              <a:t>21</a:t>
            </a:fld>
            <a:endParaRPr lang="de-DE"/>
          </a:p>
        </p:txBody>
      </p:sp>
    </p:spTree>
    <p:extLst>
      <p:ext uri="{BB962C8B-B14F-4D97-AF65-F5344CB8AC3E}">
        <p14:creationId xmlns:p14="http://schemas.microsoft.com/office/powerpoint/2010/main" val="3907403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Vor- und Nachteile von PV Mietanlagen.</a:t>
            </a:r>
          </a:p>
        </p:txBody>
      </p:sp>
      <p:sp>
        <p:nvSpPr>
          <p:cNvPr id="4" name="Foliennummernplatzhalter 3"/>
          <p:cNvSpPr>
            <a:spLocks noGrp="1"/>
          </p:cNvSpPr>
          <p:nvPr>
            <p:ph type="sldNum" sz="quarter" idx="5"/>
          </p:nvPr>
        </p:nvSpPr>
        <p:spPr/>
        <p:txBody>
          <a:bodyPr/>
          <a:lstStyle/>
          <a:p>
            <a:fld id="{400D0AD9-7700-413A-9106-85F70BFDC4EF}" type="slidenum">
              <a:rPr lang="de-DE" smtClean="0"/>
              <a:t>22</a:t>
            </a:fld>
            <a:endParaRPr lang="de-DE"/>
          </a:p>
        </p:txBody>
      </p:sp>
    </p:spTree>
    <p:extLst>
      <p:ext uri="{BB962C8B-B14F-4D97-AF65-F5344CB8AC3E}">
        <p14:creationId xmlns:p14="http://schemas.microsoft.com/office/powerpoint/2010/main" val="143290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Überleitung in ein konkretes Projekt</a:t>
            </a:r>
          </a:p>
        </p:txBody>
      </p:sp>
      <p:sp>
        <p:nvSpPr>
          <p:cNvPr id="4" name="Foliennummernplatzhalter 3"/>
          <p:cNvSpPr>
            <a:spLocks noGrp="1"/>
          </p:cNvSpPr>
          <p:nvPr>
            <p:ph type="sldNum" sz="quarter" idx="5"/>
          </p:nvPr>
        </p:nvSpPr>
        <p:spPr/>
        <p:txBody>
          <a:bodyPr/>
          <a:lstStyle/>
          <a:p>
            <a:fld id="{400D0AD9-7700-413A-9106-85F70BFDC4EF}" type="slidenum">
              <a:rPr lang="de-DE" smtClean="0"/>
              <a:t>23</a:t>
            </a:fld>
            <a:endParaRPr lang="de-DE"/>
          </a:p>
        </p:txBody>
      </p:sp>
    </p:spTree>
    <p:extLst>
      <p:ext uri="{BB962C8B-B14F-4D97-AF65-F5344CB8AC3E}">
        <p14:creationId xmlns:p14="http://schemas.microsoft.com/office/powerpoint/2010/main" val="31110150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Erster Schritt, finden einer Solarfirma.</a:t>
            </a:r>
          </a:p>
          <a:p>
            <a:endParaRPr lang="de-DE" dirty="0"/>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24</a:t>
            </a:fld>
            <a:endParaRPr lang="de-DE"/>
          </a:p>
        </p:txBody>
      </p:sp>
    </p:spTree>
    <p:extLst>
      <p:ext uri="{BB962C8B-B14F-4D97-AF65-F5344CB8AC3E}">
        <p14:creationId xmlns:p14="http://schemas.microsoft.com/office/powerpoint/2010/main" val="3680704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Abstimmung über die Größe der Anlage.</a:t>
            </a:r>
          </a:p>
        </p:txBody>
      </p:sp>
      <p:sp>
        <p:nvSpPr>
          <p:cNvPr id="4" name="Foliennummernplatzhalter 3"/>
          <p:cNvSpPr>
            <a:spLocks noGrp="1"/>
          </p:cNvSpPr>
          <p:nvPr>
            <p:ph type="sldNum" sz="quarter" idx="5"/>
          </p:nvPr>
        </p:nvSpPr>
        <p:spPr/>
        <p:txBody>
          <a:bodyPr/>
          <a:lstStyle/>
          <a:p>
            <a:fld id="{400D0AD9-7700-413A-9106-85F70BFDC4EF}" type="slidenum">
              <a:rPr lang="de-DE" smtClean="0"/>
              <a:t>25</a:t>
            </a:fld>
            <a:endParaRPr lang="de-DE"/>
          </a:p>
        </p:txBody>
      </p:sp>
    </p:spTree>
    <p:extLst>
      <p:ext uri="{BB962C8B-B14F-4D97-AF65-F5344CB8AC3E}">
        <p14:creationId xmlns:p14="http://schemas.microsoft.com/office/powerpoint/2010/main" val="708093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Blick ins Solarkataster.</a:t>
            </a:r>
          </a:p>
        </p:txBody>
      </p:sp>
      <p:sp>
        <p:nvSpPr>
          <p:cNvPr id="4" name="Foliennummernplatzhalter 3"/>
          <p:cNvSpPr>
            <a:spLocks noGrp="1"/>
          </p:cNvSpPr>
          <p:nvPr>
            <p:ph type="sldNum" sz="quarter" idx="5"/>
          </p:nvPr>
        </p:nvSpPr>
        <p:spPr/>
        <p:txBody>
          <a:bodyPr/>
          <a:lstStyle/>
          <a:p>
            <a:fld id="{400D0AD9-7700-413A-9106-85F70BFDC4EF}" type="slidenum">
              <a:rPr lang="de-DE" smtClean="0"/>
              <a:t>26</a:t>
            </a:fld>
            <a:endParaRPr lang="de-DE"/>
          </a:p>
        </p:txBody>
      </p:sp>
    </p:spTree>
    <p:extLst>
      <p:ext uri="{BB962C8B-B14F-4D97-AF65-F5344CB8AC3E}">
        <p14:creationId xmlns:p14="http://schemas.microsoft.com/office/powerpoint/2010/main" val="4082243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Hinweise auf mögliche Förderungen.</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27</a:t>
            </a:fld>
            <a:endParaRPr lang="de-DE"/>
          </a:p>
        </p:txBody>
      </p:sp>
    </p:spTree>
    <p:extLst>
      <p:ext uri="{BB962C8B-B14F-4D97-AF65-F5344CB8AC3E}">
        <p14:creationId xmlns:p14="http://schemas.microsoft.com/office/powerpoint/2010/main" val="4720334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Überschlag, was liefert die PV-Anlage.</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28</a:t>
            </a:fld>
            <a:endParaRPr lang="de-DE"/>
          </a:p>
        </p:txBody>
      </p:sp>
    </p:spTree>
    <p:extLst>
      <p:ext uri="{BB962C8B-B14F-4D97-AF65-F5344CB8AC3E}">
        <p14:creationId xmlns:p14="http://schemas.microsoft.com/office/powerpoint/2010/main" val="648086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Finalisierung und Bestellung der Anlage.</a:t>
            </a:r>
          </a:p>
        </p:txBody>
      </p:sp>
      <p:sp>
        <p:nvSpPr>
          <p:cNvPr id="4" name="Foliennummernplatzhalter 3"/>
          <p:cNvSpPr>
            <a:spLocks noGrp="1"/>
          </p:cNvSpPr>
          <p:nvPr>
            <p:ph type="sldNum" sz="quarter" idx="5"/>
          </p:nvPr>
        </p:nvSpPr>
        <p:spPr/>
        <p:txBody>
          <a:bodyPr/>
          <a:lstStyle/>
          <a:p>
            <a:fld id="{400D0AD9-7700-413A-9106-85F70BFDC4EF}" type="slidenum">
              <a:rPr lang="de-DE" smtClean="0"/>
              <a:t>29</a:t>
            </a:fld>
            <a:endParaRPr lang="de-DE"/>
          </a:p>
        </p:txBody>
      </p:sp>
    </p:spTree>
    <p:extLst>
      <p:ext uri="{BB962C8B-B14F-4D97-AF65-F5344CB8AC3E}">
        <p14:creationId xmlns:p14="http://schemas.microsoft.com/office/powerpoint/2010/main" val="38043928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Zugang zum Dach herstellen.</a:t>
            </a:r>
          </a:p>
        </p:txBody>
      </p:sp>
      <p:sp>
        <p:nvSpPr>
          <p:cNvPr id="4" name="Foliennummernplatzhalter 3"/>
          <p:cNvSpPr>
            <a:spLocks noGrp="1"/>
          </p:cNvSpPr>
          <p:nvPr>
            <p:ph type="sldNum" sz="quarter" idx="5"/>
          </p:nvPr>
        </p:nvSpPr>
        <p:spPr/>
        <p:txBody>
          <a:bodyPr/>
          <a:lstStyle/>
          <a:p>
            <a:fld id="{400D0AD9-7700-413A-9106-85F70BFDC4EF}" type="slidenum">
              <a:rPr lang="de-DE" smtClean="0"/>
              <a:t>30</a:t>
            </a:fld>
            <a:endParaRPr lang="de-DE"/>
          </a:p>
        </p:txBody>
      </p:sp>
    </p:spTree>
    <p:extLst>
      <p:ext uri="{BB962C8B-B14F-4D97-AF65-F5344CB8AC3E}">
        <p14:creationId xmlns:p14="http://schemas.microsoft.com/office/powerpoint/2010/main" val="298126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3 Punkte nennen</a:t>
            </a:r>
          </a:p>
        </p:txBody>
      </p:sp>
      <p:sp>
        <p:nvSpPr>
          <p:cNvPr id="4" name="Foliennummernplatzhalter 3"/>
          <p:cNvSpPr>
            <a:spLocks noGrp="1"/>
          </p:cNvSpPr>
          <p:nvPr>
            <p:ph type="sldNum" sz="quarter" idx="5"/>
          </p:nvPr>
        </p:nvSpPr>
        <p:spPr/>
        <p:txBody>
          <a:bodyPr/>
          <a:lstStyle/>
          <a:p>
            <a:fld id="{400D0AD9-7700-413A-9106-85F70BFDC4EF}" type="slidenum">
              <a:rPr lang="de-DE" smtClean="0"/>
              <a:t>3</a:t>
            </a:fld>
            <a:endParaRPr lang="de-DE"/>
          </a:p>
        </p:txBody>
      </p:sp>
    </p:spTree>
    <p:extLst>
      <p:ext uri="{BB962C8B-B14F-4D97-AF65-F5344CB8AC3E}">
        <p14:creationId xmlns:p14="http://schemas.microsoft.com/office/powerpoint/2010/main" val="24564387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Falls notwendig Baugerüst aufbauen.</a:t>
            </a:r>
          </a:p>
        </p:txBody>
      </p:sp>
      <p:sp>
        <p:nvSpPr>
          <p:cNvPr id="4" name="Foliennummernplatzhalter 3"/>
          <p:cNvSpPr>
            <a:spLocks noGrp="1"/>
          </p:cNvSpPr>
          <p:nvPr>
            <p:ph type="sldNum" sz="quarter" idx="5"/>
          </p:nvPr>
        </p:nvSpPr>
        <p:spPr/>
        <p:txBody>
          <a:bodyPr/>
          <a:lstStyle/>
          <a:p>
            <a:fld id="{400D0AD9-7700-413A-9106-85F70BFDC4EF}" type="slidenum">
              <a:rPr lang="de-DE" smtClean="0"/>
              <a:t>31</a:t>
            </a:fld>
            <a:endParaRPr lang="de-DE"/>
          </a:p>
        </p:txBody>
      </p:sp>
    </p:spTree>
    <p:extLst>
      <p:ext uri="{BB962C8B-B14F-4D97-AF65-F5344CB8AC3E}">
        <p14:creationId xmlns:p14="http://schemas.microsoft.com/office/powerpoint/2010/main" val="1757293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Tragekonstruktion: Schienen und Dachhaken.</a:t>
            </a:r>
          </a:p>
        </p:txBody>
      </p:sp>
      <p:sp>
        <p:nvSpPr>
          <p:cNvPr id="4" name="Foliennummernplatzhalter 3"/>
          <p:cNvSpPr>
            <a:spLocks noGrp="1"/>
          </p:cNvSpPr>
          <p:nvPr>
            <p:ph type="sldNum" sz="quarter" idx="5"/>
          </p:nvPr>
        </p:nvSpPr>
        <p:spPr/>
        <p:txBody>
          <a:bodyPr/>
          <a:lstStyle/>
          <a:p>
            <a:fld id="{400D0AD9-7700-413A-9106-85F70BFDC4EF}" type="slidenum">
              <a:rPr lang="de-DE" smtClean="0"/>
              <a:t>32</a:t>
            </a:fld>
            <a:endParaRPr lang="de-DE"/>
          </a:p>
        </p:txBody>
      </p:sp>
    </p:spTree>
    <p:extLst>
      <p:ext uri="{BB962C8B-B14F-4D97-AF65-F5344CB8AC3E}">
        <p14:creationId xmlns:p14="http://schemas.microsoft.com/office/powerpoint/2010/main" val="27194452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Ziegel bearbeiten</a:t>
            </a:r>
          </a:p>
        </p:txBody>
      </p:sp>
      <p:sp>
        <p:nvSpPr>
          <p:cNvPr id="4" name="Foliennummernplatzhalter 3"/>
          <p:cNvSpPr>
            <a:spLocks noGrp="1"/>
          </p:cNvSpPr>
          <p:nvPr>
            <p:ph type="sldNum" sz="quarter" idx="5"/>
          </p:nvPr>
        </p:nvSpPr>
        <p:spPr/>
        <p:txBody>
          <a:bodyPr/>
          <a:lstStyle/>
          <a:p>
            <a:fld id="{400D0AD9-7700-413A-9106-85F70BFDC4EF}" type="slidenum">
              <a:rPr lang="de-DE" smtClean="0"/>
              <a:t>33</a:t>
            </a:fld>
            <a:endParaRPr lang="de-DE"/>
          </a:p>
        </p:txBody>
      </p:sp>
    </p:spTree>
    <p:extLst>
      <p:ext uri="{BB962C8B-B14F-4D97-AF65-F5344CB8AC3E}">
        <p14:creationId xmlns:p14="http://schemas.microsoft.com/office/powerpoint/2010/main" val="8051592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Facharbeit notwendig</a:t>
            </a:r>
          </a:p>
        </p:txBody>
      </p:sp>
      <p:sp>
        <p:nvSpPr>
          <p:cNvPr id="4" name="Foliennummernplatzhalter 3"/>
          <p:cNvSpPr>
            <a:spLocks noGrp="1"/>
          </p:cNvSpPr>
          <p:nvPr>
            <p:ph type="sldNum" sz="quarter" idx="5"/>
          </p:nvPr>
        </p:nvSpPr>
        <p:spPr/>
        <p:txBody>
          <a:bodyPr/>
          <a:lstStyle/>
          <a:p>
            <a:fld id="{400D0AD9-7700-413A-9106-85F70BFDC4EF}" type="slidenum">
              <a:rPr lang="de-DE" smtClean="0"/>
              <a:t>34</a:t>
            </a:fld>
            <a:endParaRPr lang="de-DE"/>
          </a:p>
        </p:txBody>
      </p:sp>
    </p:spTree>
    <p:extLst>
      <p:ext uri="{BB962C8B-B14F-4D97-AF65-F5344CB8AC3E}">
        <p14:creationId xmlns:p14="http://schemas.microsoft.com/office/powerpoint/2010/main" val="34292885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Module aufs Dach bringen</a:t>
            </a:r>
          </a:p>
        </p:txBody>
      </p:sp>
      <p:sp>
        <p:nvSpPr>
          <p:cNvPr id="4" name="Foliennummernplatzhalter 3"/>
          <p:cNvSpPr>
            <a:spLocks noGrp="1"/>
          </p:cNvSpPr>
          <p:nvPr>
            <p:ph type="sldNum" sz="quarter" idx="5"/>
          </p:nvPr>
        </p:nvSpPr>
        <p:spPr/>
        <p:txBody>
          <a:bodyPr/>
          <a:lstStyle/>
          <a:p>
            <a:fld id="{400D0AD9-7700-413A-9106-85F70BFDC4EF}" type="slidenum">
              <a:rPr lang="de-DE" smtClean="0"/>
              <a:t>35</a:t>
            </a:fld>
            <a:endParaRPr lang="de-DE"/>
          </a:p>
        </p:txBody>
      </p:sp>
    </p:spTree>
    <p:extLst>
      <p:ext uri="{BB962C8B-B14F-4D97-AF65-F5344CB8AC3E}">
        <p14:creationId xmlns:p14="http://schemas.microsoft.com/office/powerpoint/2010/main" val="12292702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Festschrauben und anschließen</a:t>
            </a:r>
          </a:p>
        </p:txBody>
      </p:sp>
      <p:sp>
        <p:nvSpPr>
          <p:cNvPr id="4" name="Foliennummernplatzhalter 3"/>
          <p:cNvSpPr>
            <a:spLocks noGrp="1"/>
          </p:cNvSpPr>
          <p:nvPr>
            <p:ph type="sldNum" sz="quarter" idx="5"/>
          </p:nvPr>
        </p:nvSpPr>
        <p:spPr/>
        <p:txBody>
          <a:bodyPr/>
          <a:lstStyle/>
          <a:p>
            <a:fld id="{400D0AD9-7700-413A-9106-85F70BFDC4EF}" type="slidenum">
              <a:rPr lang="de-DE" smtClean="0"/>
              <a:t>36</a:t>
            </a:fld>
            <a:endParaRPr lang="de-DE"/>
          </a:p>
        </p:txBody>
      </p:sp>
    </p:spTree>
    <p:extLst>
      <p:ext uri="{BB962C8B-B14F-4D97-AF65-F5344CB8AC3E}">
        <p14:creationId xmlns:p14="http://schemas.microsoft.com/office/powerpoint/2010/main" val="32347231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Verkabelung in den Keller </a:t>
            </a:r>
          </a:p>
        </p:txBody>
      </p:sp>
      <p:sp>
        <p:nvSpPr>
          <p:cNvPr id="4" name="Foliennummernplatzhalter 3"/>
          <p:cNvSpPr>
            <a:spLocks noGrp="1"/>
          </p:cNvSpPr>
          <p:nvPr>
            <p:ph type="sldNum" sz="quarter" idx="5"/>
          </p:nvPr>
        </p:nvSpPr>
        <p:spPr/>
        <p:txBody>
          <a:bodyPr/>
          <a:lstStyle/>
          <a:p>
            <a:fld id="{400D0AD9-7700-413A-9106-85F70BFDC4EF}" type="slidenum">
              <a:rPr lang="de-DE" smtClean="0"/>
              <a:t>37</a:t>
            </a:fld>
            <a:endParaRPr lang="de-DE"/>
          </a:p>
        </p:txBody>
      </p:sp>
    </p:spTree>
    <p:extLst>
      <p:ext uri="{BB962C8B-B14F-4D97-AF65-F5344CB8AC3E}">
        <p14:creationId xmlns:p14="http://schemas.microsoft.com/office/powerpoint/2010/main" val="3763194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Aufbau des Kellerkraftwerks</a:t>
            </a:r>
          </a:p>
        </p:txBody>
      </p:sp>
      <p:sp>
        <p:nvSpPr>
          <p:cNvPr id="4" name="Foliennummernplatzhalter 3"/>
          <p:cNvSpPr>
            <a:spLocks noGrp="1"/>
          </p:cNvSpPr>
          <p:nvPr>
            <p:ph type="sldNum" sz="quarter" idx="5"/>
          </p:nvPr>
        </p:nvSpPr>
        <p:spPr/>
        <p:txBody>
          <a:bodyPr/>
          <a:lstStyle/>
          <a:p>
            <a:fld id="{400D0AD9-7700-413A-9106-85F70BFDC4EF}" type="slidenum">
              <a:rPr lang="de-DE" smtClean="0"/>
              <a:t>38</a:t>
            </a:fld>
            <a:endParaRPr lang="de-DE"/>
          </a:p>
        </p:txBody>
      </p:sp>
    </p:spTree>
    <p:extLst>
      <p:ext uri="{BB962C8B-B14F-4D97-AF65-F5344CB8AC3E}">
        <p14:creationId xmlns:p14="http://schemas.microsoft.com/office/powerpoint/2010/main" val="14363982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Nutzen der Batterie</a:t>
            </a:r>
          </a:p>
        </p:txBody>
      </p:sp>
      <p:sp>
        <p:nvSpPr>
          <p:cNvPr id="4" name="Foliennummernplatzhalter 3"/>
          <p:cNvSpPr>
            <a:spLocks noGrp="1"/>
          </p:cNvSpPr>
          <p:nvPr>
            <p:ph type="sldNum" sz="quarter" idx="5"/>
          </p:nvPr>
        </p:nvSpPr>
        <p:spPr/>
        <p:txBody>
          <a:bodyPr/>
          <a:lstStyle/>
          <a:p>
            <a:fld id="{400D0AD9-7700-413A-9106-85F70BFDC4EF}" type="slidenum">
              <a:rPr lang="de-DE" smtClean="0"/>
              <a:t>39</a:t>
            </a:fld>
            <a:endParaRPr lang="de-DE"/>
          </a:p>
        </p:txBody>
      </p:sp>
    </p:spTree>
    <p:extLst>
      <p:ext uri="{BB962C8B-B14F-4D97-AF65-F5344CB8AC3E}">
        <p14:creationId xmlns:p14="http://schemas.microsoft.com/office/powerpoint/2010/main" val="31274970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Papierkram und Anmeldungen</a:t>
            </a:r>
          </a:p>
        </p:txBody>
      </p:sp>
      <p:sp>
        <p:nvSpPr>
          <p:cNvPr id="4" name="Foliennummernplatzhalter 3"/>
          <p:cNvSpPr>
            <a:spLocks noGrp="1"/>
          </p:cNvSpPr>
          <p:nvPr>
            <p:ph type="sldNum" sz="quarter" idx="5"/>
          </p:nvPr>
        </p:nvSpPr>
        <p:spPr/>
        <p:txBody>
          <a:bodyPr/>
          <a:lstStyle/>
          <a:p>
            <a:fld id="{400D0AD9-7700-413A-9106-85F70BFDC4EF}" type="slidenum">
              <a:rPr lang="de-DE" smtClean="0"/>
              <a:t>40</a:t>
            </a:fld>
            <a:endParaRPr lang="de-DE"/>
          </a:p>
        </p:txBody>
      </p:sp>
    </p:spTree>
    <p:extLst>
      <p:ext uri="{BB962C8B-B14F-4D97-AF65-F5344CB8AC3E}">
        <p14:creationId xmlns:p14="http://schemas.microsoft.com/office/powerpoint/2010/main" val="3810383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Möglichkeit die DBU-Initiative Zukunft Zuhause – Nachhaltig sanieren kurz vorzustellen. Zielgruppe Eigentümerinnen und Eigentümer von Ein- und Zweifamilienhäusern, aber auch an Multiplikatoren. Ziel: Impulse, Anregungen, wie Ihr Zuhause </a:t>
            </a:r>
            <a:r>
              <a:rPr lang="de-DE" dirty="0" err="1"/>
              <a:t>klimafit</a:t>
            </a:r>
            <a:r>
              <a:rPr lang="de-DE" dirty="0"/>
              <a:t> gemacht werden kann. Hier stehen sie mit Rat und Tat zur Seite. Alle Informationen finden Sie auf unserer Seite. www.zukunft-zuhause.det. Übrigens auch die Folien zu diesem Vortrag mit einigen weiteren Erläuterungen von mir zum nachlasen. </a:t>
            </a:r>
          </a:p>
        </p:txBody>
      </p:sp>
      <p:sp>
        <p:nvSpPr>
          <p:cNvPr id="4" name="Foliennummernplatzhalter 3"/>
          <p:cNvSpPr>
            <a:spLocks noGrp="1"/>
          </p:cNvSpPr>
          <p:nvPr>
            <p:ph type="sldNum" sz="quarter" idx="5"/>
          </p:nvPr>
        </p:nvSpPr>
        <p:spPr/>
        <p:txBody>
          <a:bodyPr/>
          <a:lstStyle/>
          <a:p>
            <a:fld id="{400D0AD9-7700-413A-9106-85F70BFDC4EF}" type="slidenum">
              <a:rPr lang="de-DE" smtClean="0"/>
              <a:t>4</a:t>
            </a:fld>
            <a:endParaRPr lang="de-DE"/>
          </a:p>
        </p:txBody>
      </p:sp>
    </p:spTree>
    <p:extLst>
      <p:ext uri="{BB962C8B-B14F-4D97-AF65-F5344CB8AC3E}">
        <p14:creationId xmlns:p14="http://schemas.microsoft.com/office/powerpoint/2010/main" val="14252043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Wirtschaftlicher Betrieb oder Liebhaberei klären</a:t>
            </a:r>
          </a:p>
        </p:txBody>
      </p:sp>
      <p:sp>
        <p:nvSpPr>
          <p:cNvPr id="4" name="Foliennummernplatzhalter 3"/>
          <p:cNvSpPr>
            <a:spLocks noGrp="1"/>
          </p:cNvSpPr>
          <p:nvPr>
            <p:ph type="sldNum" sz="quarter" idx="5"/>
          </p:nvPr>
        </p:nvSpPr>
        <p:spPr/>
        <p:txBody>
          <a:bodyPr/>
          <a:lstStyle/>
          <a:p>
            <a:fld id="{400D0AD9-7700-413A-9106-85F70BFDC4EF}" type="slidenum">
              <a:rPr lang="de-DE" smtClean="0"/>
              <a:t>41</a:t>
            </a:fld>
            <a:endParaRPr lang="de-DE"/>
          </a:p>
        </p:txBody>
      </p:sp>
    </p:spTree>
    <p:extLst>
      <p:ext uri="{BB962C8B-B14F-4D97-AF65-F5344CB8AC3E}">
        <p14:creationId xmlns:p14="http://schemas.microsoft.com/office/powerpoint/2010/main" val="875563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PV-Strom auch für Mieter?!</a:t>
            </a:r>
          </a:p>
        </p:txBody>
      </p:sp>
      <p:sp>
        <p:nvSpPr>
          <p:cNvPr id="4" name="Foliennummernplatzhalter 3"/>
          <p:cNvSpPr>
            <a:spLocks noGrp="1"/>
          </p:cNvSpPr>
          <p:nvPr>
            <p:ph type="sldNum" sz="quarter" idx="5"/>
          </p:nvPr>
        </p:nvSpPr>
        <p:spPr/>
        <p:txBody>
          <a:bodyPr/>
          <a:lstStyle/>
          <a:p>
            <a:fld id="{400D0AD9-7700-413A-9106-85F70BFDC4EF}" type="slidenum">
              <a:rPr lang="de-DE" smtClean="0"/>
              <a:t>42</a:t>
            </a:fld>
            <a:endParaRPr lang="de-DE"/>
          </a:p>
        </p:txBody>
      </p:sp>
    </p:spTree>
    <p:extLst>
      <p:ext uri="{BB962C8B-B14F-4D97-AF65-F5344CB8AC3E}">
        <p14:creationId xmlns:p14="http://schemas.microsoft.com/office/powerpoint/2010/main" val="23249651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Steckermodule ansprechen</a:t>
            </a:r>
          </a:p>
        </p:txBody>
      </p:sp>
      <p:sp>
        <p:nvSpPr>
          <p:cNvPr id="4" name="Foliennummernplatzhalter 3"/>
          <p:cNvSpPr>
            <a:spLocks noGrp="1"/>
          </p:cNvSpPr>
          <p:nvPr>
            <p:ph type="sldNum" sz="quarter" idx="5"/>
          </p:nvPr>
        </p:nvSpPr>
        <p:spPr/>
        <p:txBody>
          <a:bodyPr/>
          <a:lstStyle/>
          <a:p>
            <a:fld id="{400D0AD9-7700-413A-9106-85F70BFDC4EF}" type="slidenum">
              <a:rPr lang="de-DE" smtClean="0"/>
              <a:t>43</a:t>
            </a:fld>
            <a:endParaRPr lang="de-DE"/>
          </a:p>
        </p:txBody>
      </p:sp>
    </p:spTree>
    <p:extLst>
      <p:ext uri="{BB962C8B-B14F-4D97-AF65-F5344CB8AC3E}">
        <p14:creationId xmlns:p14="http://schemas.microsoft.com/office/powerpoint/2010/main" val="15033698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Wärmepumpe und PV</a:t>
            </a:r>
          </a:p>
        </p:txBody>
      </p:sp>
      <p:sp>
        <p:nvSpPr>
          <p:cNvPr id="4" name="Foliennummernplatzhalter 3"/>
          <p:cNvSpPr>
            <a:spLocks noGrp="1"/>
          </p:cNvSpPr>
          <p:nvPr>
            <p:ph type="sldNum" sz="quarter" idx="5"/>
          </p:nvPr>
        </p:nvSpPr>
        <p:spPr/>
        <p:txBody>
          <a:bodyPr/>
          <a:lstStyle/>
          <a:p>
            <a:fld id="{400D0AD9-7700-413A-9106-85F70BFDC4EF}" type="slidenum">
              <a:rPr lang="de-DE" smtClean="0"/>
              <a:t>44</a:t>
            </a:fld>
            <a:endParaRPr lang="de-DE"/>
          </a:p>
        </p:txBody>
      </p:sp>
    </p:spTree>
    <p:extLst>
      <p:ext uri="{BB962C8B-B14F-4D97-AF65-F5344CB8AC3E}">
        <p14:creationId xmlns:p14="http://schemas.microsoft.com/office/powerpoint/2010/main" val="30856315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Photovoltaik und E-Fahrzeug</a:t>
            </a:r>
          </a:p>
        </p:txBody>
      </p:sp>
      <p:sp>
        <p:nvSpPr>
          <p:cNvPr id="4" name="Foliennummernplatzhalter 3"/>
          <p:cNvSpPr>
            <a:spLocks noGrp="1"/>
          </p:cNvSpPr>
          <p:nvPr>
            <p:ph type="sldNum" sz="quarter" idx="5"/>
          </p:nvPr>
        </p:nvSpPr>
        <p:spPr/>
        <p:txBody>
          <a:bodyPr/>
          <a:lstStyle/>
          <a:p>
            <a:fld id="{400D0AD9-7700-413A-9106-85F70BFDC4EF}" type="slidenum">
              <a:rPr lang="de-DE" smtClean="0"/>
              <a:t>45</a:t>
            </a:fld>
            <a:endParaRPr lang="de-DE"/>
          </a:p>
        </p:txBody>
      </p:sp>
    </p:spTree>
    <p:extLst>
      <p:ext uri="{BB962C8B-B14F-4D97-AF65-F5344CB8AC3E}">
        <p14:creationId xmlns:p14="http://schemas.microsoft.com/office/powerpoint/2010/main" val="22925746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App für den Anlagenbetrieb</a:t>
            </a:r>
          </a:p>
        </p:txBody>
      </p:sp>
      <p:sp>
        <p:nvSpPr>
          <p:cNvPr id="4" name="Foliennummernplatzhalter 3"/>
          <p:cNvSpPr>
            <a:spLocks noGrp="1"/>
          </p:cNvSpPr>
          <p:nvPr>
            <p:ph type="sldNum" sz="quarter" idx="5"/>
          </p:nvPr>
        </p:nvSpPr>
        <p:spPr/>
        <p:txBody>
          <a:bodyPr/>
          <a:lstStyle/>
          <a:p>
            <a:fld id="{400D0AD9-7700-413A-9106-85F70BFDC4EF}" type="slidenum">
              <a:rPr lang="de-DE" smtClean="0"/>
              <a:t>46</a:t>
            </a:fld>
            <a:endParaRPr lang="de-DE"/>
          </a:p>
        </p:txBody>
      </p:sp>
    </p:spTree>
    <p:extLst>
      <p:ext uri="{BB962C8B-B14F-4D97-AF65-F5344CB8AC3E}">
        <p14:creationId xmlns:p14="http://schemas.microsoft.com/office/powerpoint/2010/main" val="42100474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Infos über Solarstammtische</a:t>
            </a:r>
          </a:p>
        </p:txBody>
      </p:sp>
      <p:sp>
        <p:nvSpPr>
          <p:cNvPr id="4" name="Foliennummernplatzhalter 3"/>
          <p:cNvSpPr>
            <a:spLocks noGrp="1"/>
          </p:cNvSpPr>
          <p:nvPr>
            <p:ph type="sldNum" sz="quarter" idx="5"/>
          </p:nvPr>
        </p:nvSpPr>
        <p:spPr/>
        <p:txBody>
          <a:bodyPr/>
          <a:lstStyle/>
          <a:p>
            <a:fld id="{400D0AD9-7700-413A-9106-85F70BFDC4EF}" type="slidenum">
              <a:rPr lang="de-DE" smtClean="0"/>
              <a:t>47</a:t>
            </a:fld>
            <a:endParaRPr lang="de-DE"/>
          </a:p>
        </p:txBody>
      </p:sp>
    </p:spTree>
    <p:extLst>
      <p:ext uri="{BB962C8B-B14F-4D97-AF65-F5344CB8AC3E}">
        <p14:creationId xmlns:p14="http://schemas.microsoft.com/office/powerpoint/2010/main" val="13529908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Solarberater werden</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48</a:t>
            </a:fld>
            <a:endParaRPr lang="de-DE"/>
          </a:p>
        </p:txBody>
      </p:sp>
    </p:spTree>
    <p:extLst>
      <p:ext uri="{BB962C8B-B14F-4D97-AF65-F5344CB8AC3E}">
        <p14:creationId xmlns:p14="http://schemas.microsoft.com/office/powerpoint/2010/main" val="39145711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Mitwirkung der Kommune beim Wattbewerb</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49</a:t>
            </a:fld>
            <a:endParaRPr lang="de-DE"/>
          </a:p>
        </p:txBody>
      </p:sp>
    </p:spTree>
    <p:extLst>
      <p:ext uri="{BB962C8B-B14F-4D97-AF65-F5344CB8AC3E}">
        <p14:creationId xmlns:p14="http://schemas.microsoft.com/office/powerpoint/2010/main" val="19772993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Wo steht die Kommune im Ranking? https://plattform.wattbewerb.de/ranking</a:t>
            </a:r>
          </a:p>
          <a:p>
            <a:endParaRPr lang="de-DE" dirty="0"/>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50</a:t>
            </a:fld>
            <a:endParaRPr lang="de-DE"/>
          </a:p>
        </p:txBody>
      </p:sp>
    </p:spTree>
    <p:extLst>
      <p:ext uri="{BB962C8B-B14F-4D97-AF65-F5344CB8AC3E}">
        <p14:creationId xmlns:p14="http://schemas.microsoft.com/office/powerpoint/2010/main" val="804152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Inhalte Vortrag, nicht zu technisch oder ökonomisch werden. Überblick über die Planung, den Bau und den Betrieb einer PV-Anlage geben.</a:t>
            </a:r>
          </a:p>
          <a:p>
            <a:r>
              <a:rPr lang="de-DE" dirty="0"/>
              <a:t>Tipps und Informationen in einer Bildergeschichte</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5</a:t>
            </a:fld>
            <a:endParaRPr lang="de-DE"/>
          </a:p>
        </p:txBody>
      </p:sp>
    </p:spTree>
    <p:extLst>
      <p:ext uri="{BB962C8B-B14F-4D97-AF65-F5344CB8AC3E}">
        <p14:creationId xmlns:p14="http://schemas.microsoft.com/office/powerpoint/2010/main" val="42159270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Auch in Wind investieren</a:t>
            </a:r>
          </a:p>
        </p:txBody>
      </p:sp>
      <p:sp>
        <p:nvSpPr>
          <p:cNvPr id="4" name="Foliennummernplatzhalter 3"/>
          <p:cNvSpPr>
            <a:spLocks noGrp="1"/>
          </p:cNvSpPr>
          <p:nvPr>
            <p:ph type="sldNum" sz="quarter" idx="5"/>
          </p:nvPr>
        </p:nvSpPr>
        <p:spPr/>
        <p:txBody>
          <a:bodyPr/>
          <a:lstStyle/>
          <a:p>
            <a:fld id="{400D0AD9-7700-413A-9106-85F70BFDC4EF}" type="slidenum">
              <a:rPr lang="de-DE" smtClean="0"/>
              <a:t>51</a:t>
            </a:fld>
            <a:endParaRPr lang="de-DE"/>
          </a:p>
        </p:txBody>
      </p:sp>
    </p:spTree>
    <p:extLst>
      <p:ext uri="{BB962C8B-B14F-4D97-AF65-F5344CB8AC3E}">
        <p14:creationId xmlns:p14="http://schemas.microsoft.com/office/powerpoint/2010/main" val="3317531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Ausblick Zukunft</a:t>
            </a:r>
          </a:p>
        </p:txBody>
      </p:sp>
      <p:sp>
        <p:nvSpPr>
          <p:cNvPr id="4" name="Foliennummernplatzhalter 3"/>
          <p:cNvSpPr>
            <a:spLocks noGrp="1"/>
          </p:cNvSpPr>
          <p:nvPr>
            <p:ph type="sldNum" sz="quarter" idx="5"/>
          </p:nvPr>
        </p:nvSpPr>
        <p:spPr/>
        <p:txBody>
          <a:bodyPr/>
          <a:lstStyle/>
          <a:p>
            <a:fld id="{400D0AD9-7700-413A-9106-85F70BFDC4EF}" type="slidenum">
              <a:rPr lang="de-DE" smtClean="0"/>
              <a:t>52</a:t>
            </a:fld>
            <a:endParaRPr lang="de-DE"/>
          </a:p>
        </p:txBody>
      </p:sp>
    </p:spTree>
    <p:extLst>
      <p:ext uri="{BB962C8B-B14F-4D97-AF65-F5344CB8AC3E}">
        <p14:creationId xmlns:p14="http://schemas.microsoft.com/office/powerpoint/2010/main" val="2509945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Ende kommen. Ich würde mir wünschen, dass ganz viele von Ihnen bald ihre persönliche Energiewende starten. Ihr Dach mit PV füllen, auf Effizienz setzen und das Haus modernisieren. Die Zeit zum Handeln ist nun gekommen. Taten statt warten.</a:t>
            </a:r>
          </a:p>
        </p:txBody>
      </p:sp>
      <p:sp>
        <p:nvSpPr>
          <p:cNvPr id="4" name="Foliennummernplatzhalter 3"/>
          <p:cNvSpPr>
            <a:spLocks noGrp="1"/>
          </p:cNvSpPr>
          <p:nvPr>
            <p:ph type="sldNum" sz="quarter" idx="5"/>
          </p:nvPr>
        </p:nvSpPr>
        <p:spPr/>
        <p:txBody>
          <a:bodyPr/>
          <a:lstStyle/>
          <a:p>
            <a:fld id="{400D0AD9-7700-413A-9106-85F70BFDC4EF}" type="slidenum">
              <a:rPr lang="de-DE" smtClean="0"/>
              <a:t>53</a:t>
            </a:fld>
            <a:endParaRPr lang="de-DE"/>
          </a:p>
        </p:txBody>
      </p:sp>
    </p:spTree>
    <p:extLst>
      <p:ext uri="{BB962C8B-B14F-4D97-AF65-F5344CB8AC3E}">
        <p14:creationId xmlns:p14="http://schemas.microsoft.com/office/powerpoint/2010/main" val="26902546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Abschlussworte zum Vortrag</a:t>
            </a:r>
          </a:p>
        </p:txBody>
      </p:sp>
      <p:sp>
        <p:nvSpPr>
          <p:cNvPr id="4" name="Foliennummernplatzhalter 3"/>
          <p:cNvSpPr>
            <a:spLocks noGrp="1"/>
          </p:cNvSpPr>
          <p:nvPr>
            <p:ph type="sldNum" sz="quarter" idx="5"/>
          </p:nvPr>
        </p:nvSpPr>
        <p:spPr/>
        <p:txBody>
          <a:bodyPr/>
          <a:lstStyle/>
          <a:p>
            <a:fld id="{400D0AD9-7700-413A-9106-85F70BFDC4EF}" type="slidenum">
              <a:rPr lang="de-DE" smtClean="0"/>
              <a:t>54</a:t>
            </a:fld>
            <a:endParaRPr lang="de-DE"/>
          </a:p>
        </p:txBody>
      </p:sp>
    </p:spTree>
    <p:extLst>
      <p:ext uri="{BB962C8B-B14F-4D97-AF65-F5344CB8AC3E}">
        <p14:creationId xmlns:p14="http://schemas.microsoft.com/office/powerpoint/2010/main" val="35057277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Herzlichen Dank fürs Zuschauen und Zuhören!</a:t>
            </a:r>
          </a:p>
          <a:p>
            <a:endParaRPr lang="de-DE" dirty="0"/>
          </a:p>
        </p:txBody>
      </p:sp>
      <p:sp>
        <p:nvSpPr>
          <p:cNvPr id="4" name="Foliennummernplatzhalter 3"/>
          <p:cNvSpPr>
            <a:spLocks noGrp="1"/>
          </p:cNvSpPr>
          <p:nvPr>
            <p:ph type="sldNum" sz="quarter" idx="5"/>
          </p:nvPr>
        </p:nvSpPr>
        <p:spPr/>
        <p:txBody>
          <a:bodyPr/>
          <a:lstStyle/>
          <a:p>
            <a:fld id="{400D0AD9-7700-413A-9106-85F70BFDC4EF}" type="slidenum">
              <a:rPr lang="de-DE" smtClean="0"/>
              <a:t>55</a:t>
            </a:fld>
            <a:endParaRPr lang="de-DE"/>
          </a:p>
        </p:txBody>
      </p:sp>
    </p:spTree>
    <p:extLst>
      <p:ext uri="{BB962C8B-B14F-4D97-AF65-F5344CB8AC3E}">
        <p14:creationId xmlns:p14="http://schemas.microsoft.com/office/powerpoint/2010/main" val="1026541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Nun ist noch Zeit für die eine oder andere Frage</a:t>
            </a:r>
          </a:p>
        </p:txBody>
      </p:sp>
      <p:sp>
        <p:nvSpPr>
          <p:cNvPr id="4" name="Foliennummernplatzhalter 3"/>
          <p:cNvSpPr>
            <a:spLocks noGrp="1"/>
          </p:cNvSpPr>
          <p:nvPr>
            <p:ph type="sldNum" sz="quarter" idx="5"/>
          </p:nvPr>
        </p:nvSpPr>
        <p:spPr/>
        <p:txBody>
          <a:bodyPr/>
          <a:lstStyle/>
          <a:p>
            <a:fld id="{400D0AD9-7700-413A-9106-85F70BFDC4EF}" type="slidenum">
              <a:rPr lang="de-DE" smtClean="0"/>
              <a:t>57</a:t>
            </a:fld>
            <a:endParaRPr lang="de-DE"/>
          </a:p>
        </p:txBody>
      </p:sp>
    </p:spTree>
    <p:extLst>
      <p:ext uri="{BB962C8B-B14F-4D97-AF65-F5344CB8AC3E}">
        <p14:creationId xmlns:p14="http://schemas.microsoft.com/office/powerpoint/2010/main" val="137504374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Hier der Hinweis auf weitere (auch eigene) Veranstaltungen.</a:t>
            </a:r>
          </a:p>
        </p:txBody>
      </p:sp>
      <p:sp>
        <p:nvSpPr>
          <p:cNvPr id="4" name="Foliennummernplatzhalter 3"/>
          <p:cNvSpPr>
            <a:spLocks noGrp="1"/>
          </p:cNvSpPr>
          <p:nvPr>
            <p:ph type="sldNum" sz="quarter" idx="5"/>
          </p:nvPr>
        </p:nvSpPr>
        <p:spPr/>
        <p:txBody>
          <a:bodyPr/>
          <a:lstStyle/>
          <a:p>
            <a:fld id="{400D0AD9-7700-413A-9106-85F70BFDC4EF}" type="slidenum">
              <a:rPr lang="de-DE" smtClean="0"/>
              <a:t>58</a:t>
            </a:fld>
            <a:endParaRPr lang="de-DE"/>
          </a:p>
        </p:txBody>
      </p:sp>
    </p:spTree>
    <p:extLst>
      <p:ext uri="{BB962C8B-B14F-4D97-AF65-F5344CB8AC3E}">
        <p14:creationId xmlns:p14="http://schemas.microsoft.com/office/powerpoint/2010/main" val="5587259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Idee, sich das Dach mit einer Solaranlage auszulegen. Dafür gibt es verschiedene Gründe. Das es </a:t>
            </a:r>
            <a:r>
              <a:rPr lang="de-DE" dirty="0" err="1"/>
              <a:t>chick</a:t>
            </a:r>
            <a:r>
              <a:rPr lang="de-DE" dirty="0"/>
              <a:t> aussieht, steigende, ja explodierende Strompreise, selbst viel eigener Strom erzeugen, Unabhängigkeit von großen Energiekonzerne, auch ans Klima denken,</a:t>
            </a:r>
          </a:p>
        </p:txBody>
      </p:sp>
      <p:sp>
        <p:nvSpPr>
          <p:cNvPr id="4" name="Foliennummernplatzhalter 3"/>
          <p:cNvSpPr>
            <a:spLocks noGrp="1"/>
          </p:cNvSpPr>
          <p:nvPr>
            <p:ph type="sldNum" sz="quarter" idx="5"/>
          </p:nvPr>
        </p:nvSpPr>
        <p:spPr/>
        <p:txBody>
          <a:bodyPr/>
          <a:lstStyle/>
          <a:p>
            <a:fld id="{400D0AD9-7700-413A-9106-85F70BFDC4EF}" type="slidenum">
              <a:rPr lang="de-DE" smtClean="0"/>
              <a:t>7</a:t>
            </a:fld>
            <a:endParaRPr lang="de-DE"/>
          </a:p>
        </p:txBody>
      </p:sp>
    </p:spTree>
    <p:extLst>
      <p:ext uri="{BB962C8B-B14F-4D97-AF65-F5344CB8AC3E}">
        <p14:creationId xmlns:p14="http://schemas.microsoft.com/office/powerpoint/2010/main" val="17833556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Zum Thema Sonnenstrom, was fällt Ihnen dabei ein? In dieser Wortwolke sind einige Begriffe zusammen gestellt. </a:t>
            </a:r>
          </a:p>
        </p:txBody>
      </p:sp>
      <p:sp>
        <p:nvSpPr>
          <p:cNvPr id="4" name="Foliennummernplatzhalter 3"/>
          <p:cNvSpPr>
            <a:spLocks noGrp="1"/>
          </p:cNvSpPr>
          <p:nvPr>
            <p:ph type="sldNum" sz="quarter" idx="5"/>
          </p:nvPr>
        </p:nvSpPr>
        <p:spPr/>
        <p:txBody>
          <a:bodyPr/>
          <a:lstStyle/>
          <a:p>
            <a:fld id="{B72C0D73-FA0E-4404-BF34-27544E988AA3}" type="slidenum">
              <a:rPr lang="de-DE" smtClean="0"/>
              <a:t>8</a:t>
            </a:fld>
            <a:endParaRPr lang="de-DE"/>
          </a:p>
        </p:txBody>
      </p:sp>
    </p:spTree>
    <p:extLst>
      <p:ext uri="{BB962C8B-B14F-4D97-AF65-F5344CB8AC3E}">
        <p14:creationId xmlns:p14="http://schemas.microsoft.com/office/powerpoint/2010/main" val="961689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Solar-Projekt auf Ihrem Dach soll Freude bereiten, Spaß machen! , persönliche, positive. Eine Solar-Anlage, ein kleines Solarkraftwerk ist ein Gegenstand zu dem jeder eine Beziehung aufbauen kann. Beziehung wird wachsen. Immer wenn zukünftig die Sonne aufs Dach scheint. </a:t>
            </a:r>
          </a:p>
        </p:txBody>
      </p:sp>
      <p:sp>
        <p:nvSpPr>
          <p:cNvPr id="4" name="Foliennummernplatzhalter 3"/>
          <p:cNvSpPr>
            <a:spLocks noGrp="1"/>
          </p:cNvSpPr>
          <p:nvPr>
            <p:ph type="sldNum" sz="quarter" idx="5"/>
          </p:nvPr>
        </p:nvSpPr>
        <p:spPr/>
        <p:txBody>
          <a:bodyPr/>
          <a:lstStyle/>
          <a:p>
            <a:fld id="{400D0AD9-7700-413A-9106-85F70BFDC4EF}" type="slidenum">
              <a:rPr lang="de-DE" smtClean="0"/>
              <a:t>9</a:t>
            </a:fld>
            <a:endParaRPr lang="de-DE"/>
          </a:p>
        </p:txBody>
      </p:sp>
    </p:spTree>
    <p:extLst>
      <p:ext uri="{BB962C8B-B14F-4D97-AF65-F5344CB8AC3E}">
        <p14:creationId xmlns:p14="http://schemas.microsoft.com/office/powerpoint/2010/main" val="14456087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Ja, es lohnt sich in mehrfacher Hinsicht.</a:t>
            </a:r>
          </a:p>
        </p:txBody>
      </p:sp>
      <p:sp>
        <p:nvSpPr>
          <p:cNvPr id="4" name="Foliennummernplatzhalter 3"/>
          <p:cNvSpPr>
            <a:spLocks noGrp="1"/>
          </p:cNvSpPr>
          <p:nvPr>
            <p:ph type="sldNum" sz="quarter" idx="5"/>
          </p:nvPr>
        </p:nvSpPr>
        <p:spPr/>
        <p:txBody>
          <a:bodyPr/>
          <a:lstStyle/>
          <a:p>
            <a:fld id="{400D0AD9-7700-413A-9106-85F70BFDC4EF}" type="slidenum">
              <a:rPr lang="de-DE" smtClean="0"/>
              <a:t>10</a:t>
            </a:fld>
            <a:endParaRPr lang="de-DE"/>
          </a:p>
        </p:txBody>
      </p:sp>
    </p:spTree>
    <p:extLst>
      <p:ext uri="{BB962C8B-B14F-4D97-AF65-F5344CB8AC3E}">
        <p14:creationId xmlns:p14="http://schemas.microsoft.com/office/powerpoint/2010/main" val="1229301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Introseite">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AFD07C55-59FF-4CF1-A2AC-DB5C37B7D55C}"/>
              </a:ext>
            </a:extLst>
          </p:cNvPr>
          <p:cNvSpPr/>
          <p:nvPr userDrawn="1"/>
        </p:nvSpPr>
        <p:spPr bwMode="gray">
          <a:xfrm>
            <a:off x="587375" y="5877272"/>
            <a:ext cx="11017250" cy="432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750">
                <a:solidFill>
                  <a:schemeClr val="bg2"/>
                </a:solidFill>
              </a:rPr>
              <a:t>www.zukunft-zuhause.net</a:t>
            </a:r>
            <a:endParaRPr lang="de-DE" sz="1750" dirty="0">
              <a:solidFill>
                <a:schemeClr val="bg2"/>
              </a:solidFill>
            </a:endParaRPr>
          </a:p>
        </p:txBody>
      </p:sp>
      <p:pic>
        <p:nvPicPr>
          <p:cNvPr id="11" name="Grafik 10">
            <a:extLst>
              <a:ext uri="{FF2B5EF4-FFF2-40B4-BE49-F238E27FC236}">
                <a16:creationId xmlns:a16="http://schemas.microsoft.com/office/drawing/2014/main" id="{357C2997-9C30-4927-83D9-5B58F6E2AD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431704" y="1448780"/>
            <a:ext cx="5328592" cy="2916398"/>
          </a:xfrm>
          <a:prstGeom prst="rect">
            <a:avLst/>
          </a:prstGeom>
        </p:spPr>
      </p:pic>
    </p:spTree>
    <p:extLst>
      <p:ext uri="{BB962C8B-B14F-4D97-AF65-F5344CB8AC3E}">
        <p14:creationId xmlns:p14="http://schemas.microsoft.com/office/powerpoint/2010/main" val="2213782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el und Inhalt mit Bild 2/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lvl1pPr>
              <a:defRPr b="0"/>
            </a:lvl1pPr>
          </a:lstStyle>
          <a:p>
            <a:r>
              <a:rPr lang="de-DE" dirty="0"/>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a:xfrm>
            <a:off x="7294880" y="2060574"/>
            <a:ext cx="4309744" cy="4421506"/>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10">
            <a:extLst>
              <a:ext uri="{FF2B5EF4-FFF2-40B4-BE49-F238E27FC236}">
                <a16:creationId xmlns:a16="http://schemas.microsoft.com/office/drawing/2014/main" id="{E42CCF8D-51B0-4238-B228-7BADC9C26F84}"/>
              </a:ext>
            </a:extLst>
          </p:cNvPr>
          <p:cNvSpPr>
            <a:spLocks noGrp="1"/>
          </p:cNvSpPr>
          <p:nvPr>
            <p:ph type="pic" sz="quarter" idx="10"/>
          </p:nvPr>
        </p:nvSpPr>
        <p:spPr bwMode="gray">
          <a:xfrm>
            <a:off x="587374" y="2133599"/>
            <a:ext cx="6333490" cy="4140201"/>
          </a:xfrm>
          <a:no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22928455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4396E5-0535-43FB-B602-AA3B809271CA}"/>
              </a:ext>
            </a:extLst>
          </p:cNvPr>
          <p:cNvSpPr>
            <a:spLocks noGrp="1"/>
          </p:cNvSpPr>
          <p:nvPr>
            <p:ph type="title"/>
          </p:nvPr>
        </p:nvSpPr>
        <p:spPr bwMode="gray"/>
        <p:txBody>
          <a:bodyPr/>
          <a:lstStyle/>
          <a:p>
            <a:r>
              <a:rPr lang="de-DE"/>
              <a:t>Mastertitelformat bearbeiten</a:t>
            </a:r>
          </a:p>
        </p:txBody>
      </p:sp>
      <p:sp>
        <p:nvSpPr>
          <p:cNvPr id="3" name="Inhaltsplatzhalter 2">
            <a:extLst>
              <a:ext uri="{FF2B5EF4-FFF2-40B4-BE49-F238E27FC236}">
                <a16:creationId xmlns:a16="http://schemas.microsoft.com/office/drawing/2014/main" id="{CE4CFFBF-67C6-476F-999F-104BB9AD1124}"/>
              </a:ext>
            </a:extLst>
          </p:cNvPr>
          <p:cNvSpPr>
            <a:spLocks noGrp="1"/>
          </p:cNvSpPr>
          <p:nvPr>
            <p:ph sz="half" idx="1"/>
          </p:nvPr>
        </p:nvSpPr>
        <p:spPr bwMode="gray">
          <a:xfrm>
            <a:off x="587375" y="2060574"/>
            <a:ext cx="5364609" cy="4213226"/>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a:extLst>
              <a:ext uri="{FF2B5EF4-FFF2-40B4-BE49-F238E27FC236}">
                <a16:creationId xmlns:a16="http://schemas.microsoft.com/office/drawing/2014/main" id="{88489BB2-5AEE-4356-8B4F-0642D880C00D}"/>
              </a:ext>
            </a:extLst>
          </p:cNvPr>
          <p:cNvSpPr>
            <a:spLocks noGrp="1"/>
          </p:cNvSpPr>
          <p:nvPr>
            <p:ph sz="half" idx="2"/>
          </p:nvPr>
        </p:nvSpPr>
        <p:spPr bwMode="gray">
          <a:xfrm>
            <a:off x="6240015" y="2060575"/>
            <a:ext cx="5364609" cy="4213224"/>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626532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BDD387-56B0-4783-9D93-270801E0E41C}"/>
              </a:ext>
            </a:extLst>
          </p:cNvPr>
          <p:cNvSpPr>
            <a:spLocks noGrp="1"/>
          </p:cNvSpPr>
          <p:nvPr>
            <p:ph type="title"/>
          </p:nvPr>
        </p:nvSpPr>
        <p:spPr bwMode="gray"/>
        <p:txBody>
          <a:bodyPr/>
          <a:lstStyle/>
          <a:p>
            <a:r>
              <a:rPr lang="de-DE"/>
              <a:t>Mastertitelformat bearbeiten</a:t>
            </a:r>
          </a:p>
        </p:txBody>
      </p:sp>
    </p:spTree>
    <p:extLst>
      <p:ext uri="{BB962C8B-B14F-4D97-AF65-F5344CB8AC3E}">
        <p14:creationId xmlns:p14="http://schemas.microsoft.com/office/powerpoint/2010/main" val="1747363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ernaussage">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invGray">
          <a:xfrm>
            <a:off x="587375" y="2060575"/>
            <a:ext cx="11017249" cy="1548445"/>
          </a:xfrm>
        </p:spPr>
        <p:txBody>
          <a:bodyPr anchor="b" anchorCtr="0"/>
          <a:lstStyle>
            <a:lvl1pPr algn="ctr">
              <a:defRPr sz="5000">
                <a:solidFill>
                  <a:schemeClr val="bg1"/>
                </a:solidFill>
              </a:defRPr>
            </a:lvl1pPr>
          </a:lstStyle>
          <a:p>
            <a:r>
              <a:rPr lang="de-DE"/>
              <a:t>Mastertitelformat bearbeiten</a:t>
            </a:r>
            <a:endParaRPr lang="de-DE" dirty="0"/>
          </a:p>
        </p:txBody>
      </p:sp>
      <p:sp>
        <p:nvSpPr>
          <p:cNvPr id="6" name="Textplatzhalter 5">
            <a:extLst>
              <a:ext uri="{FF2B5EF4-FFF2-40B4-BE49-F238E27FC236}">
                <a16:creationId xmlns:a16="http://schemas.microsoft.com/office/drawing/2014/main" id="{3538E252-C47D-4C4D-8B29-8A840D613448}"/>
              </a:ext>
            </a:extLst>
          </p:cNvPr>
          <p:cNvSpPr>
            <a:spLocks noGrp="1"/>
          </p:cNvSpPr>
          <p:nvPr>
            <p:ph type="body" sz="quarter" idx="10"/>
          </p:nvPr>
        </p:nvSpPr>
        <p:spPr bwMode="invGray">
          <a:xfrm>
            <a:off x="587375" y="3681586"/>
            <a:ext cx="11017250" cy="1223578"/>
          </a:xfrm>
        </p:spPr>
        <p:txBody>
          <a:bodyPr/>
          <a:lstStyle>
            <a:lvl1pPr marL="0" indent="0" algn="ctr">
              <a:buNone/>
              <a:defRPr>
                <a:solidFill>
                  <a:schemeClr val="bg1"/>
                </a:solidFill>
              </a:defRPr>
            </a:lvl1pPr>
            <a:lvl2pPr marL="180975" indent="0">
              <a:buNone/>
              <a:defRPr/>
            </a:lvl2pPr>
          </a:lstStyle>
          <a:p>
            <a:pPr lvl="0"/>
            <a:r>
              <a:rPr lang="de-DE"/>
              <a:t>Mastertextformat bearbeiten</a:t>
            </a:r>
          </a:p>
        </p:txBody>
      </p:sp>
    </p:spTree>
    <p:extLst>
      <p:ext uri="{BB962C8B-B14F-4D97-AF65-F5344CB8AC3E}">
        <p14:creationId xmlns:p14="http://schemas.microsoft.com/office/powerpoint/2010/main" val="9719220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5240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Vielen Dank">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6EA7E8DD-A1BA-4151-9229-99FC6DE129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4331804" y="692696"/>
            <a:ext cx="3528392" cy="1931128"/>
          </a:xfrm>
          <a:prstGeom prst="rect">
            <a:avLst/>
          </a:prstGeom>
        </p:spPr>
      </p:pic>
      <p:sp>
        <p:nvSpPr>
          <p:cNvPr id="5" name="Rechteck 4">
            <a:extLst>
              <a:ext uri="{FF2B5EF4-FFF2-40B4-BE49-F238E27FC236}">
                <a16:creationId xmlns:a16="http://schemas.microsoft.com/office/drawing/2014/main" id="{AFD48CAC-6639-4F89-828F-3A7A4D7B2822}"/>
              </a:ext>
            </a:extLst>
          </p:cNvPr>
          <p:cNvSpPr/>
          <p:nvPr userDrawn="1"/>
        </p:nvSpPr>
        <p:spPr bwMode="gray">
          <a:xfrm>
            <a:off x="587375" y="5877272"/>
            <a:ext cx="11017250" cy="4325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ctr"/>
            <a:r>
              <a:rPr lang="de-DE" sz="1750">
                <a:solidFill>
                  <a:schemeClr val="bg2"/>
                </a:solidFill>
              </a:rPr>
              <a:t>www.zukunft-zuhause.net</a:t>
            </a:r>
            <a:endParaRPr lang="de-DE" sz="1750" dirty="0">
              <a:solidFill>
                <a:schemeClr val="bg2"/>
              </a:solidFill>
            </a:endParaRPr>
          </a:p>
        </p:txBody>
      </p:sp>
      <p:sp>
        <p:nvSpPr>
          <p:cNvPr id="6" name="Titel 5">
            <a:extLst>
              <a:ext uri="{FF2B5EF4-FFF2-40B4-BE49-F238E27FC236}">
                <a16:creationId xmlns:a16="http://schemas.microsoft.com/office/drawing/2014/main" id="{E77F7A14-316E-4D20-A1D7-67D8D6D987BF}"/>
              </a:ext>
            </a:extLst>
          </p:cNvPr>
          <p:cNvSpPr>
            <a:spLocks noGrp="1"/>
          </p:cNvSpPr>
          <p:nvPr>
            <p:ph type="title"/>
          </p:nvPr>
        </p:nvSpPr>
        <p:spPr bwMode="gray">
          <a:xfrm>
            <a:off x="587375" y="3429000"/>
            <a:ext cx="11017250" cy="1296144"/>
          </a:xfrm>
        </p:spPr>
        <p:txBody>
          <a:bodyPr/>
          <a:lstStyle>
            <a:lvl1pPr algn="ctr">
              <a:defRPr sz="5000"/>
            </a:lvl1pPr>
          </a:lstStyle>
          <a:p>
            <a:r>
              <a:rPr lang="de-DE"/>
              <a:t>Mastertitelformat bearbeiten</a:t>
            </a:r>
            <a:endParaRPr lang="de-DE" dirty="0"/>
          </a:p>
        </p:txBody>
      </p:sp>
    </p:spTree>
    <p:extLst>
      <p:ext uri="{BB962C8B-B14F-4D97-AF65-F5344CB8AC3E}">
        <p14:creationId xmlns:p14="http://schemas.microsoft.com/office/powerpoint/2010/main" val="115066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587375" y="368660"/>
            <a:ext cx="6912781" cy="1152165"/>
          </a:xfrm>
        </p:spPr>
        <p:txBody>
          <a:bodyPr anchor="b"/>
          <a:lstStyle>
            <a:lvl1pPr algn="l">
              <a:defRPr sz="3250"/>
            </a:lvl1pPr>
          </a:lstStyle>
          <a:p>
            <a:r>
              <a:rPr lang="de-DE"/>
              <a:t>Mastertitelformat bearbeiten</a:t>
            </a:r>
            <a:endParaRPr lang="de-DE" dirty="0"/>
          </a:p>
        </p:txBody>
      </p:sp>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2744788"/>
            <a:ext cx="12192000" cy="4113212"/>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1844047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01">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2312876"/>
            <a:ext cx="12192000" cy="4545124"/>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1183697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587375" y="3501009"/>
            <a:ext cx="11017250" cy="972108"/>
          </a:xfrm>
        </p:spPr>
        <p:txBody>
          <a:bodyPr anchor="t" anchorCtr="0"/>
          <a:lstStyle>
            <a:lvl1pPr algn="ctr">
              <a:defRPr sz="3250"/>
            </a:lvl1pPr>
          </a:lstStyle>
          <a:p>
            <a:r>
              <a:rPr lang="de-DE"/>
              <a:t>Mastertitelformat bearbeiten</a:t>
            </a:r>
            <a:endParaRPr lang="de-DE" dirty="0"/>
          </a:p>
        </p:txBody>
      </p:sp>
      <p:pic>
        <p:nvPicPr>
          <p:cNvPr id="9" name="Grafik 8">
            <a:extLst>
              <a:ext uri="{FF2B5EF4-FFF2-40B4-BE49-F238E27FC236}">
                <a16:creationId xmlns:a16="http://schemas.microsoft.com/office/drawing/2014/main" id="{CD47A41C-5DDD-4F9E-B0AE-A17B2A09325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8256240" y="570330"/>
            <a:ext cx="3348385" cy="950494"/>
          </a:xfrm>
          <a:prstGeom prst="rect">
            <a:avLst/>
          </a:prstGeom>
        </p:spPr>
      </p:pic>
    </p:spTree>
    <p:extLst>
      <p:ext uri="{BB962C8B-B14F-4D97-AF65-F5344CB8AC3E}">
        <p14:creationId xmlns:p14="http://schemas.microsoft.com/office/powerpoint/2010/main" val="1849811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Kapiteltrennblatt">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0"/>
            <a:ext cx="6096000" cy="6858000"/>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72063" y="2996952"/>
            <a:ext cx="4932561" cy="3276848"/>
          </a:xfrm>
        </p:spPr>
        <p:txBody>
          <a:bodyPr anchor="t" anchorCtr="0"/>
          <a:lstStyle>
            <a:lvl1pPr algn="ctr">
              <a:defRPr sz="3250"/>
            </a:lvl1pPr>
          </a:lstStyle>
          <a:p>
            <a:r>
              <a:rPr lang="de-DE"/>
              <a:t>Mastertitelformat bearbeiten</a:t>
            </a:r>
            <a:endParaRPr lang="de-DE" dirty="0"/>
          </a:p>
        </p:txBody>
      </p:sp>
    </p:spTree>
    <p:extLst>
      <p:ext uri="{BB962C8B-B14F-4D97-AF65-F5344CB8AC3E}">
        <p14:creationId xmlns:p14="http://schemas.microsoft.com/office/powerpoint/2010/main" val="1306900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6C5FA593-7C76-4168-AF48-25FE6FF3E5AA}"/>
              </a:ext>
            </a:extLst>
          </p:cNvPr>
          <p:cNvSpPr/>
          <p:nvPr userDrawn="1"/>
        </p:nvSpPr>
        <p:spPr bwMode="gray">
          <a:xfrm>
            <a:off x="609600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00057" y="584684"/>
            <a:ext cx="5004568" cy="936141"/>
          </a:xfrm>
        </p:spPr>
        <p:txBody>
          <a:bodyPr anchor="t" anchorCtr="0"/>
          <a:lstStyle>
            <a:lvl1pPr algn="l">
              <a:defRPr sz="3250">
                <a:solidFill>
                  <a:schemeClr val="bg1"/>
                </a:solidFill>
              </a:defRPr>
            </a:lvl1pPr>
          </a:lstStyle>
          <a:p>
            <a:r>
              <a:rPr lang="de-DE"/>
              <a:t>Mastertitelformat bearbeiten</a:t>
            </a:r>
            <a:endParaRPr lang="de-DE" dirty="0"/>
          </a:p>
        </p:txBody>
      </p:sp>
      <p:pic>
        <p:nvPicPr>
          <p:cNvPr id="9" name="Grafik 8">
            <a:extLst>
              <a:ext uri="{FF2B5EF4-FFF2-40B4-BE49-F238E27FC236}">
                <a16:creationId xmlns:a16="http://schemas.microsoft.com/office/drawing/2014/main" id="{708BAACD-A963-49AB-B7A6-57781E49CC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83704" y="1916832"/>
            <a:ext cx="5328592" cy="2916398"/>
          </a:xfrm>
          <a:prstGeom prst="rect">
            <a:avLst/>
          </a:prstGeom>
        </p:spPr>
      </p:pic>
    </p:spTree>
    <p:extLst>
      <p:ext uri="{BB962C8B-B14F-4D97-AF65-F5344CB8AC3E}">
        <p14:creationId xmlns:p14="http://schemas.microsoft.com/office/powerpoint/2010/main" val="1730530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mit Bild">
    <p:spTree>
      <p:nvGrpSpPr>
        <p:cNvPr id="1" name=""/>
        <p:cNvGrpSpPr/>
        <p:nvPr/>
      </p:nvGrpSpPr>
      <p:grpSpPr>
        <a:xfrm>
          <a:off x="0" y="0"/>
          <a:ext cx="0" cy="0"/>
          <a:chOff x="0" y="0"/>
          <a:chExt cx="0" cy="0"/>
        </a:xfrm>
      </p:grpSpPr>
      <p:sp>
        <p:nvSpPr>
          <p:cNvPr id="11" name="Bildplatzhalter 10">
            <a:extLst>
              <a:ext uri="{FF2B5EF4-FFF2-40B4-BE49-F238E27FC236}">
                <a16:creationId xmlns:a16="http://schemas.microsoft.com/office/drawing/2014/main" id="{2DC0F436-6D9D-4C97-98F0-93C8136A1F3A}"/>
              </a:ext>
            </a:extLst>
          </p:cNvPr>
          <p:cNvSpPr>
            <a:spLocks noGrp="1"/>
          </p:cNvSpPr>
          <p:nvPr>
            <p:ph type="pic" sz="quarter" idx="10"/>
          </p:nvPr>
        </p:nvSpPr>
        <p:spPr bwMode="gray">
          <a:xfrm>
            <a:off x="0" y="0"/>
            <a:ext cx="6096000" cy="6858000"/>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
        <p:nvSpPr>
          <p:cNvPr id="2" name="Titel 1">
            <a:extLst>
              <a:ext uri="{FF2B5EF4-FFF2-40B4-BE49-F238E27FC236}">
                <a16:creationId xmlns:a16="http://schemas.microsoft.com/office/drawing/2014/main" id="{7BF16D94-C9E6-4589-AC32-F199E3BC4DD0}"/>
              </a:ext>
            </a:extLst>
          </p:cNvPr>
          <p:cNvSpPr>
            <a:spLocks noGrp="1"/>
          </p:cNvSpPr>
          <p:nvPr>
            <p:ph type="ctrTitle"/>
          </p:nvPr>
        </p:nvSpPr>
        <p:spPr bwMode="gray">
          <a:xfrm>
            <a:off x="6600057" y="584684"/>
            <a:ext cx="5004568" cy="936141"/>
          </a:xfrm>
        </p:spPr>
        <p:txBody>
          <a:bodyPr anchor="t" anchorCtr="0"/>
          <a:lstStyle>
            <a:lvl1pPr algn="l">
              <a:defRPr sz="3250"/>
            </a:lvl1pPr>
          </a:lstStyle>
          <a:p>
            <a:r>
              <a:rPr lang="de-DE" dirty="0"/>
              <a:t>Mastertitelformat bearbeiten</a:t>
            </a:r>
          </a:p>
        </p:txBody>
      </p:sp>
    </p:spTree>
    <p:extLst>
      <p:ext uri="{BB962C8B-B14F-4D97-AF65-F5344CB8AC3E}">
        <p14:creationId xmlns:p14="http://schemas.microsoft.com/office/powerpoint/2010/main" val="1176232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p>
            <a:r>
              <a:rPr lang="de-DE"/>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2577139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059EEF-C28C-44DF-AAD0-F445C19C52C9}"/>
              </a:ext>
            </a:extLst>
          </p:cNvPr>
          <p:cNvSpPr>
            <a:spLocks noGrp="1"/>
          </p:cNvSpPr>
          <p:nvPr>
            <p:ph type="title"/>
          </p:nvPr>
        </p:nvSpPr>
        <p:spPr bwMode="gray"/>
        <p:txBody>
          <a:bodyPr/>
          <a:lstStyle/>
          <a:p>
            <a:r>
              <a:rPr lang="de-DE"/>
              <a:t>Mastertitelformat bearbeiten</a:t>
            </a:r>
          </a:p>
        </p:txBody>
      </p:sp>
      <p:sp>
        <p:nvSpPr>
          <p:cNvPr id="3" name="Inhaltsplatzhalter 2">
            <a:extLst>
              <a:ext uri="{FF2B5EF4-FFF2-40B4-BE49-F238E27FC236}">
                <a16:creationId xmlns:a16="http://schemas.microsoft.com/office/drawing/2014/main" id="{F782D9E2-3EC3-41E0-8B54-E97A82FED1F8}"/>
              </a:ext>
            </a:extLst>
          </p:cNvPr>
          <p:cNvSpPr>
            <a:spLocks noGrp="1"/>
          </p:cNvSpPr>
          <p:nvPr>
            <p:ph idx="1"/>
          </p:nvPr>
        </p:nvSpPr>
        <p:spPr bwMode="gray">
          <a:xfrm>
            <a:off x="4655839" y="2060574"/>
            <a:ext cx="6948785" cy="4213225"/>
          </a:xfrm>
        </p:spPr>
        <p:txBody>
          <a:bodyPr/>
          <a:lstStyle>
            <a:lvl1pPr>
              <a:defRPr sz="2400"/>
            </a:lvl1pPr>
            <a:lvl2pPr>
              <a:defRPr sz="2400"/>
            </a:lvl2pPr>
            <a:lvl3pPr>
              <a:defRPr sz="2400"/>
            </a:lvl3pPr>
            <a:lvl4pPr>
              <a:defRPr sz="2400"/>
            </a:lvl4pPr>
            <a:lvl5pPr>
              <a:defRPr sz="24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Bildplatzhalter 10">
            <a:extLst>
              <a:ext uri="{FF2B5EF4-FFF2-40B4-BE49-F238E27FC236}">
                <a16:creationId xmlns:a16="http://schemas.microsoft.com/office/drawing/2014/main" id="{E42CCF8D-51B0-4238-B228-7BADC9C26F84}"/>
              </a:ext>
            </a:extLst>
          </p:cNvPr>
          <p:cNvSpPr>
            <a:spLocks noGrp="1"/>
          </p:cNvSpPr>
          <p:nvPr>
            <p:ph type="pic" sz="quarter" idx="10"/>
          </p:nvPr>
        </p:nvSpPr>
        <p:spPr bwMode="gray">
          <a:xfrm>
            <a:off x="587374" y="2133599"/>
            <a:ext cx="3744429" cy="4140201"/>
          </a:xfrm>
          <a:solidFill>
            <a:schemeClr val="accent6"/>
          </a:solidFill>
        </p:spPr>
        <p:txBody>
          <a:bodyPr lIns="72000" tIns="72000" rIns="72000" bIns="72000" anchor="ctr" anchorCtr="0"/>
          <a:lstStyle>
            <a:lvl1pPr marL="0" indent="0" algn="ctr">
              <a:buNone/>
              <a:defRPr>
                <a:solidFill>
                  <a:schemeClr val="accent4"/>
                </a:solidFill>
              </a:defRPr>
            </a:lvl1pPr>
          </a:lstStyle>
          <a:p>
            <a:r>
              <a:rPr lang="de-DE"/>
              <a:t>Bild durch Klicken auf Symbol hinzufügen</a:t>
            </a:r>
          </a:p>
        </p:txBody>
      </p:sp>
    </p:spTree>
    <p:extLst>
      <p:ext uri="{BB962C8B-B14F-4D97-AF65-F5344CB8AC3E}">
        <p14:creationId xmlns:p14="http://schemas.microsoft.com/office/powerpoint/2010/main" val="39147485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AA6D445F-292B-4DC2-AE1B-C466E0508EB0}"/>
              </a:ext>
            </a:extLst>
          </p:cNvPr>
          <p:cNvSpPr>
            <a:spLocks noGrp="1"/>
          </p:cNvSpPr>
          <p:nvPr>
            <p:ph type="title"/>
          </p:nvPr>
        </p:nvSpPr>
        <p:spPr bwMode="gray">
          <a:xfrm>
            <a:off x="587375" y="944562"/>
            <a:ext cx="11017250" cy="900262"/>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8DA09C3C-CEE2-49EB-A5A9-0A78C7CA74C6}"/>
              </a:ext>
            </a:extLst>
          </p:cNvPr>
          <p:cNvSpPr>
            <a:spLocks noGrp="1"/>
          </p:cNvSpPr>
          <p:nvPr>
            <p:ph type="body" idx="1"/>
          </p:nvPr>
        </p:nvSpPr>
        <p:spPr bwMode="gray">
          <a:xfrm>
            <a:off x="587375" y="2060574"/>
            <a:ext cx="11017250" cy="421322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2" name="Grafik 11">
            <a:extLst>
              <a:ext uri="{FF2B5EF4-FFF2-40B4-BE49-F238E27FC236}">
                <a16:creationId xmlns:a16="http://schemas.microsoft.com/office/drawing/2014/main" id="{5E54110A-0FED-4626-9C83-F87BD0A7C0C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bwMode="gray">
          <a:xfrm>
            <a:off x="10056440" y="332657"/>
            <a:ext cx="1548185" cy="439478"/>
          </a:xfrm>
          <a:prstGeom prst="rect">
            <a:avLst/>
          </a:prstGeom>
        </p:spPr>
      </p:pic>
    </p:spTree>
    <p:extLst>
      <p:ext uri="{BB962C8B-B14F-4D97-AF65-F5344CB8AC3E}">
        <p14:creationId xmlns:p14="http://schemas.microsoft.com/office/powerpoint/2010/main" val="395103727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7"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3250" kern="1200">
          <a:solidFill>
            <a:schemeClr val="bg2"/>
          </a:solidFill>
          <a:latin typeface="+mj-lt"/>
          <a:ea typeface="+mj-ea"/>
          <a:cs typeface="+mj-cs"/>
        </a:defRPr>
      </a:lvl1pPr>
    </p:titleStyle>
    <p:bodyStyle>
      <a:lvl1pPr marL="180975" indent="-18097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1pPr>
      <a:lvl2pPr marL="355600" indent="-17462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2pPr>
      <a:lvl3pPr marL="538163" indent="-182563"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3pPr>
      <a:lvl4pPr marL="719138" indent="-18097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4pPr>
      <a:lvl5pPr marL="893763" indent="-174625" algn="l" defTabSz="914400" rtl="0" eaLnBrk="1" latinLnBrk="0" hangingPunct="1">
        <a:lnSpc>
          <a:spcPct val="120000"/>
        </a:lnSpc>
        <a:spcBef>
          <a:spcPts val="0"/>
        </a:spcBef>
        <a:buFont typeface="Wingdings" panose="05000000000000000000" pitchFamily="2" charset="2"/>
        <a:buChar char=""/>
        <a:defRPr sz="17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98">
          <p15:clr>
            <a:srgbClr val="F26B43"/>
          </p15:clr>
        </p15:guide>
        <p15:guide id="2" pos="3840">
          <p15:clr>
            <a:srgbClr val="F26B43"/>
          </p15:clr>
        </p15:guide>
        <p15:guide id="3" pos="370">
          <p15:clr>
            <a:srgbClr val="F26B43"/>
          </p15:clr>
        </p15:guide>
        <p15:guide id="4" pos="7310">
          <p15:clr>
            <a:srgbClr val="F26B43"/>
          </p15:clr>
        </p15:guide>
        <p15:guide id="5" orient="horz" pos="3952">
          <p15:clr>
            <a:srgbClr val="F26B43"/>
          </p15:clr>
        </p15:guide>
        <p15:guide id="6" pos="3749">
          <p15:clr>
            <a:srgbClr val="F26B43"/>
          </p15:clr>
        </p15:guide>
        <p15:guide id="7" pos="3931">
          <p15:clr>
            <a:srgbClr val="F26B43"/>
          </p15:clr>
        </p15:guide>
        <p15:guide id="8" orient="horz" pos="595">
          <p15:clr>
            <a:srgbClr val="F26B43"/>
          </p15:clr>
        </p15:guide>
        <p15:guide id="9" orient="horz" pos="134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38.jpe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hyperlink" Target="http://www.zukunft-zuhause.net/"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https://www.zukunft-zuhause.net/wp-content/uploads/2022/04/Newsletter_Label-Sanierung.png" TargetMode="External"/><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4.xml"/><Relationship Id="rId1" Type="http://schemas.openxmlformats.org/officeDocument/2006/relationships/slideLayout" Target="../slideLayouts/slideLayout10.xml"/><Relationship Id="rId4" Type="http://schemas.openxmlformats.org/officeDocument/2006/relationships/image" Target="../media/image62.jpg"/></Relationships>
</file>

<file path=ppt/slides/_rels/slide5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www.zukunft-zuhause.net/" TargetMode="External"/><Relationship Id="rId2" Type="http://schemas.openxmlformats.org/officeDocument/2006/relationships/notesSlide" Target="../notesSlides/notesSlide56.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0358240-5107-4F78-84A0-3BA34A364486}"/>
              </a:ext>
            </a:extLst>
          </p:cNvPr>
          <p:cNvSpPr>
            <a:spLocks noGrp="1"/>
          </p:cNvSpPr>
          <p:nvPr>
            <p:ph type="title"/>
          </p:nvPr>
        </p:nvSpPr>
        <p:spPr/>
        <p:txBody>
          <a:bodyPr/>
          <a:lstStyle/>
          <a:p>
            <a:r>
              <a:rPr lang="de-DE" dirty="0"/>
              <a:t>Herzlich Willkommen!</a:t>
            </a:r>
          </a:p>
        </p:txBody>
      </p:sp>
      <p:sp>
        <p:nvSpPr>
          <p:cNvPr id="9" name="Textfeld 8">
            <a:extLst>
              <a:ext uri="{FF2B5EF4-FFF2-40B4-BE49-F238E27FC236}">
                <a16:creationId xmlns:a16="http://schemas.microsoft.com/office/drawing/2014/main" id="{61E4DC39-EB06-43C6-9A4B-858F831BA775}"/>
              </a:ext>
            </a:extLst>
          </p:cNvPr>
          <p:cNvSpPr txBox="1"/>
          <p:nvPr/>
        </p:nvSpPr>
        <p:spPr>
          <a:xfrm>
            <a:off x="587376" y="1909823"/>
            <a:ext cx="11485288" cy="2123658"/>
          </a:xfrm>
          <a:prstGeom prst="rect">
            <a:avLst/>
          </a:prstGeom>
          <a:noFill/>
        </p:spPr>
        <p:txBody>
          <a:bodyPr wrap="square" rtlCol="0">
            <a:spAutoFit/>
          </a:bodyPr>
          <a:lstStyle/>
          <a:p>
            <a:r>
              <a:rPr lang="de-DE" sz="2400" dirty="0"/>
              <a:t>Schön, dass Sie da sind. Wir starten um </a:t>
            </a:r>
            <a:r>
              <a:rPr lang="de-DE" sz="2400" dirty="0">
                <a:solidFill>
                  <a:srgbClr val="FF0000"/>
                </a:solidFill>
              </a:rPr>
              <a:t>xxx</a:t>
            </a:r>
            <a:r>
              <a:rPr lang="de-DE" sz="2400" dirty="0"/>
              <a:t> Uhr. Unser heutiger Vortrag:</a:t>
            </a:r>
          </a:p>
          <a:p>
            <a:endParaRPr lang="de-DE" sz="2400" dirty="0"/>
          </a:p>
          <a:p>
            <a:r>
              <a:rPr lang="de-DE" sz="2000" dirty="0"/>
              <a:t>Sie möchten mehr, als nur zuhören?</a:t>
            </a:r>
          </a:p>
          <a:p>
            <a:r>
              <a:rPr lang="de-DE" sz="2000" dirty="0"/>
              <a:t>Gerne </a:t>
            </a:r>
            <a:r>
              <a:rPr lang="de-DE" sz="2000" dirty="0">
                <a:sym typeface="Wingdings" panose="05000000000000000000" pitchFamily="2" charset="2"/>
              </a:rPr>
              <a:t></a:t>
            </a:r>
            <a:endParaRPr lang="de-DE" sz="2000" dirty="0"/>
          </a:p>
          <a:p>
            <a:r>
              <a:rPr lang="de-DE" sz="2000" dirty="0"/>
              <a:t>Hier können Sie…</a:t>
            </a:r>
          </a:p>
          <a:p>
            <a:endParaRPr lang="de-DE" sz="2400" dirty="0"/>
          </a:p>
        </p:txBody>
      </p:sp>
      <p:grpSp>
        <p:nvGrpSpPr>
          <p:cNvPr id="4" name="Gruppieren 3">
            <a:extLst>
              <a:ext uri="{FF2B5EF4-FFF2-40B4-BE49-F238E27FC236}">
                <a16:creationId xmlns:a16="http://schemas.microsoft.com/office/drawing/2014/main" id="{FE63685E-BEF2-4890-8083-53D914C598B6}"/>
              </a:ext>
            </a:extLst>
          </p:cNvPr>
          <p:cNvGrpSpPr/>
          <p:nvPr/>
        </p:nvGrpSpPr>
        <p:grpSpPr>
          <a:xfrm>
            <a:off x="279428" y="5651023"/>
            <a:ext cx="4952476" cy="622058"/>
            <a:chOff x="279428" y="5651023"/>
            <a:chExt cx="4471477" cy="561642"/>
          </a:xfrm>
        </p:grpSpPr>
        <p:sp>
          <p:nvSpPr>
            <p:cNvPr id="19" name="Rechteck 18">
              <a:extLst>
                <a:ext uri="{FF2B5EF4-FFF2-40B4-BE49-F238E27FC236}">
                  <a16:creationId xmlns:a16="http://schemas.microsoft.com/office/drawing/2014/main" id="{A5011719-7E58-474C-94D9-95DD169BD4E3}"/>
                </a:ext>
              </a:extLst>
            </p:cNvPr>
            <p:cNvSpPr/>
            <p:nvPr/>
          </p:nvSpPr>
          <p:spPr>
            <a:xfrm>
              <a:off x="2321381" y="5651023"/>
              <a:ext cx="2429524" cy="550993"/>
            </a:xfrm>
            <a:prstGeom prst="rect">
              <a:avLst/>
            </a:prstGeom>
            <a:solidFill>
              <a:srgbClr val="1A1A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a:extLst>
                <a:ext uri="{FF2B5EF4-FFF2-40B4-BE49-F238E27FC236}">
                  <a16:creationId xmlns:a16="http://schemas.microsoft.com/office/drawing/2014/main" id="{AE4DCE73-74B7-4AD7-80DA-219BEB8E352B}"/>
                </a:ext>
              </a:extLst>
            </p:cNvPr>
            <p:cNvPicPr>
              <a:picLocks noChangeAspect="1"/>
            </p:cNvPicPr>
            <p:nvPr/>
          </p:nvPicPr>
          <p:blipFill rotWithShape="1">
            <a:blip r:embed="rId3"/>
            <a:srcRect l="47685" t="2572"/>
            <a:stretch/>
          </p:blipFill>
          <p:spPr>
            <a:xfrm>
              <a:off x="1253126" y="5651025"/>
              <a:ext cx="1068255" cy="561640"/>
            </a:xfrm>
            <a:prstGeom prst="rect">
              <a:avLst/>
            </a:prstGeom>
          </p:spPr>
        </p:pic>
        <p:pic>
          <p:nvPicPr>
            <p:cNvPr id="12" name="Grafik 11">
              <a:extLst>
                <a:ext uri="{FF2B5EF4-FFF2-40B4-BE49-F238E27FC236}">
                  <a16:creationId xmlns:a16="http://schemas.microsoft.com/office/drawing/2014/main" id="{3858B1D6-FFDD-474B-96BE-6970EF6215F2}"/>
                </a:ext>
              </a:extLst>
            </p:cNvPr>
            <p:cNvPicPr>
              <a:picLocks noChangeAspect="1"/>
            </p:cNvPicPr>
            <p:nvPr/>
          </p:nvPicPr>
          <p:blipFill rotWithShape="1">
            <a:blip r:embed="rId3"/>
            <a:srcRect t="2572" r="52316"/>
            <a:stretch/>
          </p:blipFill>
          <p:spPr>
            <a:xfrm>
              <a:off x="279428" y="5651024"/>
              <a:ext cx="973698" cy="561641"/>
            </a:xfrm>
            <a:prstGeom prst="rect">
              <a:avLst/>
            </a:prstGeom>
          </p:spPr>
        </p:pic>
        <p:pic>
          <p:nvPicPr>
            <p:cNvPr id="17" name="Grafik 16">
              <a:extLst>
                <a:ext uri="{FF2B5EF4-FFF2-40B4-BE49-F238E27FC236}">
                  <a16:creationId xmlns:a16="http://schemas.microsoft.com/office/drawing/2014/main" id="{ACD1C8EF-C586-49A1-944B-A7550080FD41}"/>
                </a:ext>
              </a:extLst>
            </p:cNvPr>
            <p:cNvPicPr>
              <a:picLocks noChangeAspect="1"/>
            </p:cNvPicPr>
            <p:nvPr/>
          </p:nvPicPr>
          <p:blipFill rotWithShape="1">
            <a:blip r:embed="rId4"/>
            <a:srcRect t="6203" b="6203"/>
            <a:stretch/>
          </p:blipFill>
          <p:spPr>
            <a:xfrm>
              <a:off x="3226902" y="5651023"/>
              <a:ext cx="987230" cy="550993"/>
            </a:xfrm>
            <a:prstGeom prst="rect">
              <a:avLst/>
            </a:prstGeom>
          </p:spPr>
        </p:pic>
      </p:grpSp>
      <p:sp>
        <p:nvSpPr>
          <p:cNvPr id="18" name="Rechteck 17">
            <a:extLst>
              <a:ext uri="{FF2B5EF4-FFF2-40B4-BE49-F238E27FC236}">
                <a16:creationId xmlns:a16="http://schemas.microsoft.com/office/drawing/2014/main" id="{A813C11F-4F6B-4C3E-82EA-CB5F4573BF9F}"/>
              </a:ext>
            </a:extLst>
          </p:cNvPr>
          <p:cNvSpPr/>
          <p:nvPr/>
        </p:nvSpPr>
        <p:spPr>
          <a:xfrm>
            <a:off x="570163" y="3966994"/>
            <a:ext cx="4431876" cy="1066061"/>
          </a:xfrm>
          <a:prstGeom prst="rect">
            <a:avLst/>
          </a:prstGeom>
        </p:spPr>
        <p:txBody>
          <a:bodyPr wrap="square">
            <a:spAutoFit/>
          </a:bodyPr>
          <a:lstStyle/>
          <a:p>
            <a:pPr>
              <a:lnSpc>
                <a:spcPct val="120000"/>
              </a:lnSpc>
            </a:pPr>
            <a:r>
              <a:rPr lang="de-DE" dirty="0"/>
              <a:t>…zu hören sein    </a:t>
            </a:r>
          </a:p>
          <a:p>
            <a:pPr>
              <a:lnSpc>
                <a:spcPct val="120000"/>
              </a:lnSpc>
            </a:pPr>
            <a:r>
              <a:rPr lang="de-DE" dirty="0"/>
              <a:t>               …zu sehen sein</a:t>
            </a:r>
          </a:p>
          <a:p>
            <a:pPr>
              <a:lnSpc>
                <a:spcPct val="120000"/>
              </a:lnSpc>
            </a:pPr>
            <a:r>
              <a:rPr lang="de-DE" dirty="0"/>
              <a:t>                                     …etwas mitteilen</a:t>
            </a:r>
            <a:endParaRPr lang="de-DE" sz="2000" dirty="0"/>
          </a:p>
        </p:txBody>
      </p:sp>
      <p:cxnSp>
        <p:nvCxnSpPr>
          <p:cNvPr id="21" name="Gerade Verbindung mit Pfeil 20">
            <a:extLst>
              <a:ext uri="{FF2B5EF4-FFF2-40B4-BE49-F238E27FC236}">
                <a16:creationId xmlns:a16="http://schemas.microsoft.com/office/drawing/2014/main" id="{1615E2CA-40AB-4215-BB99-2489CF31856E}"/>
              </a:ext>
            </a:extLst>
          </p:cNvPr>
          <p:cNvCxnSpPr>
            <a:cxnSpLocks/>
          </p:cNvCxnSpPr>
          <p:nvPr/>
        </p:nvCxnSpPr>
        <p:spPr>
          <a:xfrm flipH="1">
            <a:off x="766277" y="4410400"/>
            <a:ext cx="406538" cy="1066061"/>
          </a:xfrm>
          <a:prstGeom prst="straightConnector1">
            <a:avLst/>
          </a:prstGeom>
          <a:ln w="28575">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Gerade Verbindung mit Pfeil 21">
            <a:extLst>
              <a:ext uri="{FF2B5EF4-FFF2-40B4-BE49-F238E27FC236}">
                <a16:creationId xmlns:a16="http://schemas.microsoft.com/office/drawing/2014/main" id="{B34E4788-4D13-415E-9DDC-E1D2C45C5339}"/>
              </a:ext>
            </a:extLst>
          </p:cNvPr>
          <p:cNvCxnSpPr>
            <a:cxnSpLocks/>
          </p:cNvCxnSpPr>
          <p:nvPr/>
        </p:nvCxnSpPr>
        <p:spPr>
          <a:xfrm flipH="1">
            <a:off x="1901526" y="4691269"/>
            <a:ext cx="293099" cy="785192"/>
          </a:xfrm>
          <a:prstGeom prst="straightConnector1">
            <a:avLst/>
          </a:prstGeom>
          <a:ln w="28575">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6" name="Gerade Verbindung mit Pfeil 25">
            <a:extLst>
              <a:ext uri="{FF2B5EF4-FFF2-40B4-BE49-F238E27FC236}">
                <a16:creationId xmlns:a16="http://schemas.microsoft.com/office/drawing/2014/main" id="{C20A4462-4085-494B-8F41-272A8C082320}"/>
              </a:ext>
            </a:extLst>
          </p:cNvPr>
          <p:cNvCxnSpPr>
            <a:cxnSpLocks/>
          </p:cNvCxnSpPr>
          <p:nvPr/>
        </p:nvCxnSpPr>
        <p:spPr>
          <a:xfrm>
            <a:off x="4079776" y="5033055"/>
            <a:ext cx="0" cy="490897"/>
          </a:xfrm>
          <a:prstGeom prst="straightConnector1">
            <a:avLst/>
          </a:prstGeom>
          <a:ln w="28575">
            <a:solidFill>
              <a:schemeClr val="bg2"/>
            </a:solidFill>
            <a:tailEnd type="triangle" w="lg" len="lg"/>
          </a:ln>
        </p:spPr>
        <p:style>
          <a:lnRef idx="1">
            <a:schemeClr val="accent1"/>
          </a:lnRef>
          <a:fillRef idx="0">
            <a:schemeClr val="accent1"/>
          </a:fillRef>
          <a:effectRef idx="0">
            <a:schemeClr val="accent1"/>
          </a:effectRef>
          <a:fontRef idx="minor">
            <a:schemeClr val="tx1"/>
          </a:fontRef>
        </p:style>
      </p:cxnSp>
      <p:pic>
        <p:nvPicPr>
          <p:cNvPr id="15" name="Grafik 14">
            <a:extLst>
              <a:ext uri="{FF2B5EF4-FFF2-40B4-BE49-F238E27FC236}">
                <a16:creationId xmlns:a16="http://schemas.microsoft.com/office/drawing/2014/main" id="{51302156-A814-4DE2-AC02-CD788D62005B}"/>
              </a:ext>
            </a:extLst>
          </p:cNvPr>
          <p:cNvPicPr>
            <a:picLocks noChangeAspect="1"/>
          </p:cNvPicPr>
          <p:nvPr/>
        </p:nvPicPr>
        <p:blipFill>
          <a:blip r:embed="rId5"/>
          <a:stretch>
            <a:fillRect/>
          </a:stretch>
        </p:blipFill>
        <p:spPr>
          <a:xfrm>
            <a:off x="5668678" y="2835410"/>
            <a:ext cx="6081258" cy="3420708"/>
          </a:xfrm>
          <a:prstGeom prst="rect">
            <a:avLst/>
          </a:prstGeom>
          <a:ln>
            <a:solidFill>
              <a:schemeClr val="bg1">
                <a:lumMod val="85000"/>
              </a:schemeClr>
            </a:solidFill>
          </a:ln>
        </p:spPr>
      </p:pic>
    </p:spTree>
    <p:extLst>
      <p:ext uri="{BB962C8B-B14F-4D97-AF65-F5344CB8AC3E}">
        <p14:creationId xmlns:p14="http://schemas.microsoft.com/office/powerpoint/2010/main" val="1760351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0C6D99-F6A7-4E24-8827-08B2BC45F324}"/>
              </a:ext>
            </a:extLst>
          </p:cNvPr>
          <p:cNvSpPr>
            <a:spLocks noGrp="1"/>
          </p:cNvSpPr>
          <p:nvPr>
            <p:ph type="title"/>
          </p:nvPr>
        </p:nvSpPr>
        <p:spPr/>
        <p:txBody>
          <a:bodyPr/>
          <a:lstStyle/>
          <a:p>
            <a:r>
              <a:rPr lang="de-DE" dirty="0"/>
              <a:t>Ja, es lohnt sich!</a:t>
            </a:r>
          </a:p>
        </p:txBody>
      </p:sp>
      <p:sp>
        <p:nvSpPr>
          <p:cNvPr id="3" name="Inhaltsplatzhalter 2">
            <a:extLst>
              <a:ext uri="{FF2B5EF4-FFF2-40B4-BE49-F238E27FC236}">
                <a16:creationId xmlns:a16="http://schemas.microsoft.com/office/drawing/2014/main" id="{DABE171E-0B12-4166-8AD2-B80FF767658D}"/>
              </a:ext>
            </a:extLst>
          </p:cNvPr>
          <p:cNvSpPr>
            <a:spLocks noGrp="1"/>
          </p:cNvSpPr>
          <p:nvPr>
            <p:ph idx="1"/>
          </p:nvPr>
        </p:nvSpPr>
        <p:spPr/>
        <p:txBody>
          <a:bodyPr/>
          <a:lstStyle/>
          <a:p>
            <a:r>
              <a:rPr lang="de-DE" dirty="0"/>
              <a:t>Wir investieren in die Zukunft</a:t>
            </a:r>
          </a:p>
          <a:p>
            <a:r>
              <a:rPr lang="de-DE" dirty="0"/>
              <a:t>Es rechnet sich (moralisch, finanziell)</a:t>
            </a:r>
          </a:p>
          <a:p>
            <a:r>
              <a:rPr lang="de-DE" dirty="0"/>
              <a:t>Wir tun was fürs Klima (uns) </a:t>
            </a:r>
          </a:p>
          <a:p>
            <a:endParaRPr lang="de-DE" dirty="0"/>
          </a:p>
          <a:p>
            <a:endParaRPr lang="de-DE" dirty="0"/>
          </a:p>
        </p:txBody>
      </p:sp>
      <p:pic>
        <p:nvPicPr>
          <p:cNvPr id="8" name="Bildplatzhalter 7">
            <a:extLst>
              <a:ext uri="{FF2B5EF4-FFF2-40B4-BE49-F238E27FC236}">
                <a16:creationId xmlns:a16="http://schemas.microsoft.com/office/drawing/2014/main" id="{CE8FAECF-3D4B-423E-80DB-DDCAED5EF6C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002" b="1002"/>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69012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64204B-5A0A-4AEB-9652-6A9F551570B3}"/>
              </a:ext>
            </a:extLst>
          </p:cNvPr>
          <p:cNvSpPr>
            <a:spLocks noGrp="1"/>
          </p:cNvSpPr>
          <p:nvPr>
            <p:ph type="title"/>
          </p:nvPr>
        </p:nvSpPr>
        <p:spPr/>
        <p:txBody>
          <a:bodyPr/>
          <a:lstStyle/>
          <a:p>
            <a:r>
              <a:rPr lang="de-DE" dirty="0"/>
              <a:t>Was ist Photovoltaik?</a:t>
            </a:r>
          </a:p>
        </p:txBody>
      </p:sp>
      <p:sp>
        <p:nvSpPr>
          <p:cNvPr id="5" name="Inhaltsplatzhalter 4">
            <a:extLst>
              <a:ext uri="{FF2B5EF4-FFF2-40B4-BE49-F238E27FC236}">
                <a16:creationId xmlns:a16="http://schemas.microsoft.com/office/drawing/2014/main" id="{3A663979-E8C6-47AB-9B4E-A3FB6CA6D7C8}"/>
              </a:ext>
            </a:extLst>
          </p:cNvPr>
          <p:cNvSpPr>
            <a:spLocks noGrp="1"/>
          </p:cNvSpPr>
          <p:nvPr>
            <p:ph idx="1"/>
          </p:nvPr>
        </p:nvSpPr>
        <p:spPr/>
        <p:txBody>
          <a:bodyPr/>
          <a:lstStyle/>
          <a:p>
            <a:r>
              <a:rPr lang="de-DE" dirty="0"/>
              <a:t>Umwandlung von Licht in Strom</a:t>
            </a:r>
          </a:p>
          <a:p>
            <a:r>
              <a:rPr lang="de-DE" dirty="0"/>
              <a:t>über Solarzellen in PV-Modulen</a:t>
            </a:r>
          </a:p>
          <a:p>
            <a:r>
              <a:rPr lang="de-DE" dirty="0"/>
              <a:t>in Silizium-Solarzellen wird Elektronen-Fluss angeregt</a:t>
            </a:r>
          </a:p>
        </p:txBody>
      </p:sp>
      <p:pic>
        <p:nvPicPr>
          <p:cNvPr id="7" name="Inhaltsplatzhalter 3">
            <a:extLst>
              <a:ext uri="{FF2B5EF4-FFF2-40B4-BE49-F238E27FC236}">
                <a16:creationId xmlns:a16="http://schemas.microsoft.com/office/drawing/2014/main" id="{347B3694-D3C4-4056-947D-3802A8F1395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558878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3A76BF-DB3B-4895-B38C-A26A8F927932}"/>
              </a:ext>
            </a:extLst>
          </p:cNvPr>
          <p:cNvSpPr>
            <a:spLocks noGrp="1"/>
          </p:cNvSpPr>
          <p:nvPr>
            <p:ph type="title"/>
          </p:nvPr>
        </p:nvSpPr>
        <p:spPr/>
        <p:txBody>
          <a:bodyPr/>
          <a:lstStyle/>
          <a:p>
            <a:r>
              <a:rPr lang="de-DE" dirty="0"/>
              <a:t>Was ist mit Solarwärme?</a:t>
            </a:r>
          </a:p>
        </p:txBody>
      </p:sp>
      <p:sp>
        <p:nvSpPr>
          <p:cNvPr id="5" name="Inhaltsplatzhalter 4">
            <a:extLst>
              <a:ext uri="{FF2B5EF4-FFF2-40B4-BE49-F238E27FC236}">
                <a16:creationId xmlns:a16="http://schemas.microsoft.com/office/drawing/2014/main" id="{F9B81AB7-E741-44EA-8B9D-22F5B7E02D6E}"/>
              </a:ext>
            </a:extLst>
          </p:cNvPr>
          <p:cNvSpPr>
            <a:spLocks noGrp="1"/>
          </p:cNvSpPr>
          <p:nvPr>
            <p:ph idx="1"/>
          </p:nvPr>
        </p:nvSpPr>
        <p:spPr/>
        <p:txBody>
          <a:bodyPr/>
          <a:lstStyle/>
          <a:p>
            <a:r>
              <a:rPr lang="de-DE" dirty="0"/>
              <a:t>Solarthermie liefert Wärme </a:t>
            </a:r>
          </a:p>
          <a:p>
            <a:r>
              <a:rPr lang="de-DE" dirty="0"/>
              <a:t>Überwiegend Warmwasser</a:t>
            </a:r>
          </a:p>
          <a:p>
            <a:r>
              <a:rPr lang="de-DE" dirty="0"/>
              <a:t>Konkurrenz um Dachfläche </a:t>
            </a:r>
          </a:p>
        </p:txBody>
      </p:sp>
      <p:pic>
        <p:nvPicPr>
          <p:cNvPr id="8" name="Inhaltsplatzhalter 3">
            <a:extLst>
              <a:ext uri="{FF2B5EF4-FFF2-40B4-BE49-F238E27FC236}">
                <a16:creationId xmlns:a16="http://schemas.microsoft.com/office/drawing/2014/main" id="{3F57D2D4-456E-491B-9F89-48FFC23B12F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368881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036529E-37C0-4361-82AA-48CF74EB76BB}"/>
              </a:ext>
            </a:extLst>
          </p:cNvPr>
          <p:cNvSpPr>
            <a:spLocks noGrp="1"/>
          </p:cNvSpPr>
          <p:nvPr>
            <p:ph type="title"/>
          </p:nvPr>
        </p:nvSpPr>
        <p:spPr/>
        <p:txBody>
          <a:bodyPr/>
          <a:lstStyle/>
          <a:p>
            <a:r>
              <a:rPr lang="de-DE" dirty="0"/>
              <a:t>Was ist denn mit dem Wirkungsgrad?</a:t>
            </a:r>
          </a:p>
        </p:txBody>
      </p:sp>
      <p:sp>
        <p:nvSpPr>
          <p:cNvPr id="5" name="Inhaltsplatzhalter 4">
            <a:extLst>
              <a:ext uri="{FF2B5EF4-FFF2-40B4-BE49-F238E27FC236}">
                <a16:creationId xmlns:a16="http://schemas.microsoft.com/office/drawing/2014/main" id="{B570807F-1BD3-45A8-882A-DC4F22AB1363}"/>
              </a:ext>
            </a:extLst>
          </p:cNvPr>
          <p:cNvSpPr>
            <a:spLocks noGrp="1"/>
          </p:cNvSpPr>
          <p:nvPr>
            <p:ph idx="1"/>
          </p:nvPr>
        </p:nvSpPr>
        <p:spPr/>
        <p:txBody>
          <a:bodyPr/>
          <a:lstStyle/>
          <a:p>
            <a:r>
              <a:rPr lang="de-DE" dirty="0"/>
              <a:t>&gt; 20%, theoretisches Limit bei 29,4%</a:t>
            </a:r>
          </a:p>
          <a:p>
            <a:r>
              <a:rPr lang="de-DE" dirty="0"/>
              <a:t>5 kWp Anlage ca. 5.000 kWh/Jahr</a:t>
            </a:r>
          </a:p>
          <a:p>
            <a:r>
              <a:rPr lang="de-DE" dirty="0"/>
              <a:t>Biomasse &lt; 1% </a:t>
            </a:r>
          </a:p>
          <a:p>
            <a:endParaRPr lang="de-DE" dirty="0"/>
          </a:p>
        </p:txBody>
      </p:sp>
      <p:pic>
        <p:nvPicPr>
          <p:cNvPr id="7" name="Inhaltsplatzhalter 3">
            <a:extLst>
              <a:ext uri="{FF2B5EF4-FFF2-40B4-BE49-F238E27FC236}">
                <a16:creationId xmlns:a16="http://schemas.microsoft.com/office/drawing/2014/main" id="{EF509BB2-9866-47FE-9F70-F236011B4B3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69107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27A113-1EE8-4C8B-900C-CA0653B89EAE}"/>
              </a:ext>
            </a:extLst>
          </p:cNvPr>
          <p:cNvSpPr>
            <a:spLocks noGrp="1"/>
          </p:cNvSpPr>
          <p:nvPr>
            <p:ph type="title"/>
          </p:nvPr>
        </p:nvSpPr>
        <p:spPr/>
        <p:txBody>
          <a:bodyPr/>
          <a:lstStyle/>
          <a:p>
            <a:r>
              <a:rPr lang="de-DE" dirty="0"/>
              <a:t>Wechselrichter und Speicher</a:t>
            </a:r>
          </a:p>
        </p:txBody>
      </p:sp>
      <p:sp>
        <p:nvSpPr>
          <p:cNvPr id="5" name="Inhaltsplatzhalter 4">
            <a:extLst>
              <a:ext uri="{FF2B5EF4-FFF2-40B4-BE49-F238E27FC236}">
                <a16:creationId xmlns:a16="http://schemas.microsoft.com/office/drawing/2014/main" id="{5CAFA859-98D0-4051-8FAD-C646EC8A2C19}"/>
              </a:ext>
            </a:extLst>
          </p:cNvPr>
          <p:cNvSpPr>
            <a:spLocks noGrp="1"/>
          </p:cNvSpPr>
          <p:nvPr>
            <p:ph idx="1"/>
          </p:nvPr>
        </p:nvSpPr>
        <p:spPr/>
        <p:txBody>
          <a:bodyPr/>
          <a:lstStyle/>
          <a:p>
            <a:r>
              <a:rPr lang="de-DE" dirty="0"/>
              <a:t>Wechselrichter wandeln Gleich- in Wechselstrom um</a:t>
            </a:r>
          </a:p>
          <a:p>
            <a:r>
              <a:rPr lang="de-DE" dirty="0"/>
              <a:t>Stromspeicher ermöglichen eine Versorgung bei fehlender Sonnenstrahlung (Regen, nachts)</a:t>
            </a:r>
          </a:p>
        </p:txBody>
      </p:sp>
      <p:pic>
        <p:nvPicPr>
          <p:cNvPr id="7" name="Inhaltsplatzhalter 3">
            <a:extLst>
              <a:ext uri="{FF2B5EF4-FFF2-40B4-BE49-F238E27FC236}">
                <a16:creationId xmlns:a16="http://schemas.microsoft.com/office/drawing/2014/main" id="{1615140B-E38A-457F-A9F8-E878FF3A181E}"/>
              </a:ext>
            </a:extLst>
          </p:cNvPr>
          <p:cNvPicPr>
            <a:picLocks noGrp="1" noChangeAspect="1"/>
          </p:cNvPicPr>
          <p:nvPr>
            <p:ph type="pic" sz="quarter" idx="10"/>
          </p:nvPr>
        </p:nvPicPr>
        <p:blipFill>
          <a:blip r:embed="rId3" cstate="screen">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137446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487077A-9C38-4C82-8E33-6BED758F894F}"/>
              </a:ext>
            </a:extLst>
          </p:cNvPr>
          <p:cNvSpPr>
            <a:spLocks noGrp="1"/>
          </p:cNvSpPr>
          <p:nvPr>
            <p:ph type="title"/>
          </p:nvPr>
        </p:nvSpPr>
        <p:spPr/>
        <p:txBody>
          <a:bodyPr/>
          <a:lstStyle/>
          <a:p>
            <a:r>
              <a:rPr lang="de-DE" dirty="0"/>
              <a:t>Fokus Süd-Dach war einmal</a:t>
            </a:r>
          </a:p>
        </p:txBody>
      </p:sp>
      <p:sp>
        <p:nvSpPr>
          <p:cNvPr id="5" name="Inhaltsplatzhalter 4">
            <a:extLst>
              <a:ext uri="{FF2B5EF4-FFF2-40B4-BE49-F238E27FC236}">
                <a16:creationId xmlns:a16="http://schemas.microsoft.com/office/drawing/2014/main" id="{1B399589-74A4-407A-9295-323016211AF3}"/>
              </a:ext>
            </a:extLst>
          </p:cNvPr>
          <p:cNvSpPr>
            <a:spLocks noGrp="1"/>
          </p:cNvSpPr>
          <p:nvPr>
            <p:ph idx="1"/>
          </p:nvPr>
        </p:nvSpPr>
        <p:spPr/>
        <p:txBody>
          <a:bodyPr/>
          <a:lstStyle/>
          <a:p>
            <a:r>
              <a:rPr lang="de-DE" dirty="0"/>
              <a:t>Höchste Erträge</a:t>
            </a:r>
          </a:p>
          <a:p>
            <a:r>
              <a:rPr lang="de-DE" dirty="0"/>
              <a:t>Mittags Peak (Abregelung)</a:t>
            </a:r>
          </a:p>
          <a:p>
            <a:r>
              <a:rPr lang="de-DE" dirty="0"/>
              <a:t>Gut bei Kompletteinspeisung</a:t>
            </a:r>
          </a:p>
        </p:txBody>
      </p:sp>
      <p:pic>
        <p:nvPicPr>
          <p:cNvPr id="7" name="Inhaltsplatzhalter 3">
            <a:extLst>
              <a:ext uri="{FF2B5EF4-FFF2-40B4-BE49-F238E27FC236}">
                <a16:creationId xmlns:a16="http://schemas.microsoft.com/office/drawing/2014/main" id="{FA7DB57C-67C2-4F09-B132-24037FDBC31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1498516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2E8134-B25F-4B2E-BA1D-AAA902D4533A}"/>
              </a:ext>
            </a:extLst>
          </p:cNvPr>
          <p:cNvSpPr>
            <a:spLocks noGrp="1"/>
          </p:cNvSpPr>
          <p:nvPr>
            <p:ph type="title"/>
          </p:nvPr>
        </p:nvSpPr>
        <p:spPr/>
        <p:txBody>
          <a:bodyPr/>
          <a:lstStyle/>
          <a:p>
            <a:r>
              <a:rPr lang="de-DE" dirty="0"/>
              <a:t>Vorteil Ost-West-Dächer</a:t>
            </a:r>
          </a:p>
        </p:txBody>
      </p:sp>
      <p:pic>
        <p:nvPicPr>
          <p:cNvPr id="4" name="Grafik 3">
            <a:extLst>
              <a:ext uri="{FF2B5EF4-FFF2-40B4-BE49-F238E27FC236}">
                <a16:creationId xmlns:a16="http://schemas.microsoft.com/office/drawing/2014/main" id="{224C0029-440D-4D88-8E18-B3A82E6A4C5A}"/>
              </a:ext>
            </a:extLst>
          </p:cNvPr>
          <p:cNvPicPr>
            <a:picLocks noChangeAspect="1"/>
          </p:cNvPicPr>
          <p:nvPr/>
        </p:nvPicPr>
        <p:blipFill>
          <a:blip r:embed="rId3"/>
          <a:stretch>
            <a:fillRect/>
          </a:stretch>
        </p:blipFill>
        <p:spPr>
          <a:xfrm>
            <a:off x="6019800" y="3352800"/>
            <a:ext cx="152400" cy="152400"/>
          </a:xfrm>
          <a:prstGeom prst="rect">
            <a:avLst/>
          </a:prstGeom>
        </p:spPr>
      </p:pic>
      <p:sp>
        <p:nvSpPr>
          <p:cNvPr id="5" name="Inhaltsplatzhalter 4">
            <a:extLst>
              <a:ext uri="{FF2B5EF4-FFF2-40B4-BE49-F238E27FC236}">
                <a16:creationId xmlns:a16="http://schemas.microsoft.com/office/drawing/2014/main" id="{C432B729-99F4-4BA1-AA24-87E41AB5BD2E}"/>
              </a:ext>
            </a:extLst>
          </p:cNvPr>
          <p:cNvSpPr>
            <a:spLocks noGrp="1"/>
          </p:cNvSpPr>
          <p:nvPr>
            <p:ph idx="1"/>
          </p:nvPr>
        </p:nvSpPr>
        <p:spPr/>
        <p:txBody>
          <a:bodyPr/>
          <a:lstStyle/>
          <a:p>
            <a:r>
              <a:rPr lang="de-DE" dirty="0"/>
              <a:t>breitere, flachere Kurve</a:t>
            </a:r>
          </a:p>
          <a:p>
            <a:r>
              <a:rPr lang="de-DE" dirty="0"/>
              <a:t>deckt besser den Eigenbedarf</a:t>
            </a:r>
          </a:p>
          <a:p>
            <a:r>
              <a:rPr lang="de-DE" dirty="0"/>
              <a:t>spart beim teuren Stromkauf</a:t>
            </a:r>
          </a:p>
        </p:txBody>
      </p:sp>
      <p:pic>
        <p:nvPicPr>
          <p:cNvPr id="9" name="Inhaltsplatzhalter 7">
            <a:extLst>
              <a:ext uri="{FF2B5EF4-FFF2-40B4-BE49-F238E27FC236}">
                <a16:creationId xmlns:a16="http://schemas.microsoft.com/office/drawing/2014/main" id="{FC27A2C0-958B-4B3F-8293-F573F33743D5}"/>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6409" b="640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6848728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92583E-A017-4B8B-B4F9-9593D63706B1}"/>
              </a:ext>
            </a:extLst>
          </p:cNvPr>
          <p:cNvSpPr>
            <a:spLocks noGrp="1"/>
          </p:cNvSpPr>
          <p:nvPr>
            <p:ph type="title"/>
          </p:nvPr>
        </p:nvSpPr>
        <p:spPr/>
        <p:txBody>
          <a:bodyPr/>
          <a:lstStyle/>
          <a:p>
            <a:r>
              <a:rPr lang="de-DE" dirty="0"/>
              <a:t>Was tun bei Beschattung</a:t>
            </a:r>
          </a:p>
        </p:txBody>
      </p:sp>
      <p:sp>
        <p:nvSpPr>
          <p:cNvPr id="5" name="Inhaltsplatzhalter 4">
            <a:extLst>
              <a:ext uri="{FF2B5EF4-FFF2-40B4-BE49-F238E27FC236}">
                <a16:creationId xmlns:a16="http://schemas.microsoft.com/office/drawing/2014/main" id="{A77B5AFD-9AFB-4654-BE41-F038E75A6B7E}"/>
              </a:ext>
            </a:extLst>
          </p:cNvPr>
          <p:cNvSpPr>
            <a:spLocks noGrp="1"/>
          </p:cNvSpPr>
          <p:nvPr>
            <p:ph idx="1"/>
          </p:nvPr>
        </p:nvSpPr>
        <p:spPr/>
        <p:txBody>
          <a:bodyPr/>
          <a:lstStyle/>
          <a:p>
            <a:r>
              <a:rPr lang="de-DE" dirty="0"/>
              <a:t>Schatten ist schädlich</a:t>
            </a:r>
          </a:p>
          <a:p>
            <a:r>
              <a:rPr lang="de-DE" dirty="0"/>
              <a:t>Anlage orientiert sich am schwächsten Modul</a:t>
            </a:r>
          </a:p>
          <a:p>
            <a:r>
              <a:rPr lang="de-DE" dirty="0"/>
              <a:t>Teilflächen lassen sich nicht belegen</a:t>
            </a:r>
          </a:p>
        </p:txBody>
      </p:sp>
      <p:pic>
        <p:nvPicPr>
          <p:cNvPr id="7" name="Inhaltsplatzhalter 3">
            <a:extLst>
              <a:ext uri="{FF2B5EF4-FFF2-40B4-BE49-F238E27FC236}">
                <a16:creationId xmlns:a16="http://schemas.microsoft.com/office/drawing/2014/main" id="{9CFB0141-BA73-4112-9435-2A87257D481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060574"/>
            <a:ext cx="6334125" cy="4140200"/>
          </a:xfrm>
          <a:prstGeom prst="rect">
            <a:avLst/>
          </a:prstGeom>
        </p:spPr>
      </p:pic>
    </p:spTree>
    <p:extLst>
      <p:ext uri="{BB962C8B-B14F-4D97-AF65-F5344CB8AC3E}">
        <p14:creationId xmlns:p14="http://schemas.microsoft.com/office/powerpoint/2010/main" val="3513375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6FBCB4-070F-45D6-B322-09C5C13AC8B6}"/>
              </a:ext>
            </a:extLst>
          </p:cNvPr>
          <p:cNvSpPr>
            <a:spLocks noGrp="1"/>
          </p:cNvSpPr>
          <p:nvPr>
            <p:ph type="title"/>
          </p:nvPr>
        </p:nvSpPr>
        <p:spPr/>
        <p:txBody>
          <a:bodyPr/>
          <a:lstStyle/>
          <a:p>
            <a:r>
              <a:rPr lang="de-DE" dirty="0"/>
              <a:t>Bäume müssen weichen….</a:t>
            </a:r>
          </a:p>
        </p:txBody>
      </p:sp>
      <p:sp>
        <p:nvSpPr>
          <p:cNvPr id="3" name="Inhaltsplatzhalter 2">
            <a:extLst>
              <a:ext uri="{FF2B5EF4-FFF2-40B4-BE49-F238E27FC236}">
                <a16:creationId xmlns:a16="http://schemas.microsoft.com/office/drawing/2014/main" id="{5931E535-4705-41D1-8B01-9B69BE88F848}"/>
              </a:ext>
            </a:extLst>
          </p:cNvPr>
          <p:cNvSpPr>
            <a:spLocks noGrp="1"/>
          </p:cNvSpPr>
          <p:nvPr>
            <p:ph idx="1"/>
          </p:nvPr>
        </p:nvSpPr>
        <p:spPr/>
        <p:txBody>
          <a:bodyPr/>
          <a:lstStyle/>
          <a:p>
            <a:r>
              <a:rPr lang="de-DE" dirty="0"/>
              <a:t>Eventuell Bäume fällen</a:t>
            </a:r>
          </a:p>
          <a:p>
            <a:r>
              <a:rPr lang="de-DE" dirty="0"/>
              <a:t>Schutzsatzungen beachten</a:t>
            </a:r>
          </a:p>
          <a:p>
            <a:r>
              <a:rPr lang="de-DE" dirty="0"/>
              <a:t>PV und Büsche meist ökologisch sinnvoller</a:t>
            </a:r>
          </a:p>
          <a:p>
            <a:endParaRPr lang="de-DE" dirty="0"/>
          </a:p>
          <a:p>
            <a:pPr marL="0" indent="0">
              <a:buNone/>
            </a:pPr>
            <a:endParaRPr lang="de-DE" dirty="0"/>
          </a:p>
        </p:txBody>
      </p:sp>
      <p:pic>
        <p:nvPicPr>
          <p:cNvPr id="8" name="Inhaltsplatzhalter 6">
            <a:extLst>
              <a:ext uri="{FF2B5EF4-FFF2-40B4-BE49-F238E27FC236}">
                <a16:creationId xmlns:a16="http://schemas.microsoft.com/office/drawing/2014/main" id="{FEE2558F-4FEB-4CCB-B89C-D24B948F5FE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379" b="637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6784547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F943530-2D6B-4E58-B847-56915AD19C1A}"/>
              </a:ext>
            </a:extLst>
          </p:cNvPr>
          <p:cNvSpPr>
            <a:spLocks noGrp="1"/>
          </p:cNvSpPr>
          <p:nvPr>
            <p:ph type="title"/>
          </p:nvPr>
        </p:nvSpPr>
        <p:spPr/>
        <p:txBody>
          <a:bodyPr/>
          <a:lstStyle/>
          <a:p>
            <a:r>
              <a:rPr lang="de-DE" dirty="0"/>
              <a:t>Warum Dach ganz voll machen</a:t>
            </a:r>
          </a:p>
        </p:txBody>
      </p:sp>
      <p:sp>
        <p:nvSpPr>
          <p:cNvPr id="5" name="Inhaltsplatzhalter 4">
            <a:extLst>
              <a:ext uri="{FF2B5EF4-FFF2-40B4-BE49-F238E27FC236}">
                <a16:creationId xmlns:a16="http://schemas.microsoft.com/office/drawing/2014/main" id="{57B3CA53-8460-4BBA-9D7E-6233669DA88A}"/>
              </a:ext>
            </a:extLst>
          </p:cNvPr>
          <p:cNvSpPr>
            <a:spLocks noGrp="1"/>
          </p:cNvSpPr>
          <p:nvPr>
            <p:ph idx="1"/>
          </p:nvPr>
        </p:nvSpPr>
        <p:spPr/>
        <p:txBody>
          <a:bodyPr/>
          <a:lstStyle/>
          <a:p>
            <a:pPr marL="342900" indent="-342900">
              <a:buFont typeface="Arial" panose="020B0604020202020204" pitchFamily="34" charset="0"/>
              <a:buChar char="•"/>
            </a:pPr>
            <a:r>
              <a:rPr lang="de-DE" dirty="0"/>
              <a:t>Ans Klima und zukünftige Verbräuche denken</a:t>
            </a:r>
          </a:p>
          <a:p>
            <a:pPr marL="342900" indent="-342900">
              <a:buFont typeface="Arial" panose="020B0604020202020204" pitchFamily="34" charset="0"/>
              <a:buChar char="•"/>
            </a:pPr>
            <a:r>
              <a:rPr lang="de-DE" dirty="0"/>
              <a:t>Warum freie Flächen nicht nutzen?</a:t>
            </a:r>
          </a:p>
          <a:p>
            <a:pPr marL="342900" indent="-342900">
              <a:buFont typeface="Arial" panose="020B0604020202020204" pitchFamily="34" charset="0"/>
              <a:buChar char="•"/>
            </a:pPr>
            <a:r>
              <a:rPr lang="de-DE" dirty="0"/>
              <a:t>Zusätzliche Modulkosten sehr günstig </a:t>
            </a:r>
          </a:p>
          <a:p>
            <a:endParaRPr lang="de-DE" dirty="0"/>
          </a:p>
          <a:p>
            <a:endParaRPr lang="de-DE" dirty="0"/>
          </a:p>
        </p:txBody>
      </p:sp>
      <p:pic>
        <p:nvPicPr>
          <p:cNvPr id="7" name="Inhaltsplatzhalter 3">
            <a:extLst>
              <a:ext uri="{FF2B5EF4-FFF2-40B4-BE49-F238E27FC236}">
                <a16:creationId xmlns:a16="http://schemas.microsoft.com/office/drawing/2014/main" id="{9991CB39-24CA-4713-8BCE-0426A3189F5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239639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platzhalter 7">
            <a:extLst>
              <a:ext uri="{FF2B5EF4-FFF2-40B4-BE49-F238E27FC236}">
                <a16:creationId xmlns:a16="http://schemas.microsoft.com/office/drawing/2014/main" id="{874CC804-F07A-4E4E-AA76-88ED87731AE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24796" b="24796"/>
          <a:stretch/>
        </p:blipFill>
        <p:spPr bwMode="gray">
          <a:xfrm>
            <a:off x="0" y="2744788"/>
            <a:ext cx="12192000" cy="4113212"/>
          </a:xfrm>
          <a:prstGeom prst="rect">
            <a:avLst/>
          </a:prstGeom>
          <a:solidFill>
            <a:schemeClr val="accent6"/>
          </a:solidFill>
        </p:spPr>
      </p:pic>
      <p:sp>
        <p:nvSpPr>
          <p:cNvPr id="2" name="Titel 1">
            <a:extLst>
              <a:ext uri="{FF2B5EF4-FFF2-40B4-BE49-F238E27FC236}">
                <a16:creationId xmlns:a16="http://schemas.microsoft.com/office/drawing/2014/main" id="{2D8D6C8D-9D70-4178-8D2C-4D46D893DB42}"/>
              </a:ext>
            </a:extLst>
          </p:cNvPr>
          <p:cNvSpPr>
            <a:spLocks noGrp="1"/>
          </p:cNvSpPr>
          <p:nvPr>
            <p:ph type="ctrTitle"/>
          </p:nvPr>
        </p:nvSpPr>
        <p:spPr/>
        <p:txBody>
          <a:bodyPr>
            <a:normAutofit/>
          </a:bodyPr>
          <a:lstStyle/>
          <a:p>
            <a:r>
              <a:rPr lang="de-DE" sz="3600" dirty="0"/>
              <a:t>Solarstrom vom eigenen Dach </a:t>
            </a:r>
            <a:r>
              <a:rPr lang="de-DE" sz="2700" dirty="0"/>
              <a:t>Wir setzen auf die Sonne! </a:t>
            </a:r>
          </a:p>
        </p:txBody>
      </p:sp>
      <p:sp>
        <p:nvSpPr>
          <p:cNvPr id="7" name="Textfeld 6">
            <a:extLst>
              <a:ext uri="{FF2B5EF4-FFF2-40B4-BE49-F238E27FC236}">
                <a16:creationId xmlns:a16="http://schemas.microsoft.com/office/drawing/2014/main" id="{C548C68A-0CEE-43E7-A7EC-D0B995CC48BF}"/>
              </a:ext>
            </a:extLst>
          </p:cNvPr>
          <p:cNvSpPr txBox="1"/>
          <p:nvPr/>
        </p:nvSpPr>
        <p:spPr>
          <a:xfrm>
            <a:off x="6096000" y="5843009"/>
            <a:ext cx="6095999" cy="646331"/>
          </a:xfrm>
          <a:prstGeom prst="rect">
            <a:avLst/>
          </a:prstGeom>
          <a:solidFill>
            <a:srgbClr val="00A4DD">
              <a:alpha val="85098"/>
            </a:srgbClr>
          </a:solidFill>
        </p:spPr>
        <p:txBody>
          <a:bodyPr wrap="square" rtlCol="0">
            <a:spAutoFit/>
          </a:bodyPr>
          <a:lstStyle/>
          <a:p>
            <a:r>
              <a:rPr lang="de-DE" b="1" dirty="0" err="1">
                <a:solidFill>
                  <a:schemeClr val="bg1"/>
                </a:solidFill>
              </a:rPr>
              <a:t>Referent:in</a:t>
            </a:r>
            <a:endParaRPr lang="de-DE" b="1" dirty="0">
              <a:solidFill>
                <a:schemeClr val="bg1"/>
              </a:solidFill>
            </a:endParaRPr>
          </a:p>
          <a:p>
            <a:r>
              <a:rPr lang="de-DE" dirty="0">
                <a:solidFill>
                  <a:schemeClr val="bg1"/>
                </a:solidFill>
              </a:rPr>
              <a:t>Institution</a:t>
            </a:r>
          </a:p>
        </p:txBody>
      </p:sp>
    </p:spTree>
    <p:extLst>
      <p:ext uri="{BB962C8B-B14F-4D97-AF65-F5344CB8AC3E}">
        <p14:creationId xmlns:p14="http://schemas.microsoft.com/office/powerpoint/2010/main" val="13602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B8833DC-590C-4186-89FC-74CD9749C672}"/>
              </a:ext>
            </a:extLst>
          </p:cNvPr>
          <p:cNvSpPr>
            <a:spLocks noGrp="1"/>
          </p:cNvSpPr>
          <p:nvPr>
            <p:ph type="title"/>
          </p:nvPr>
        </p:nvSpPr>
        <p:spPr/>
        <p:txBody>
          <a:bodyPr/>
          <a:lstStyle/>
          <a:p>
            <a:r>
              <a:rPr lang="de-DE" dirty="0"/>
              <a:t>Winter, Schnee – tut nicht weh!</a:t>
            </a:r>
          </a:p>
        </p:txBody>
      </p:sp>
      <p:sp>
        <p:nvSpPr>
          <p:cNvPr id="5" name="Inhaltsplatzhalter 4">
            <a:extLst>
              <a:ext uri="{FF2B5EF4-FFF2-40B4-BE49-F238E27FC236}">
                <a16:creationId xmlns:a16="http://schemas.microsoft.com/office/drawing/2014/main" id="{A5216612-D279-45BE-8A97-1C88C3B09836}"/>
              </a:ext>
            </a:extLst>
          </p:cNvPr>
          <p:cNvSpPr>
            <a:spLocks noGrp="1"/>
          </p:cNvSpPr>
          <p:nvPr>
            <p:ph idx="1"/>
          </p:nvPr>
        </p:nvSpPr>
        <p:spPr/>
        <p:txBody>
          <a:bodyPr/>
          <a:lstStyle/>
          <a:p>
            <a:r>
              <a:rPr lang="de-DE" dirty="0"/>
              <a:t>Dachschneeschippen sinnlos und gefährlich</a:t>
            </a:r>
          </a:p>
          <a:p>
            <a:r>
              <a:rPr lang="de-DE" dirty="0"/>
              <a:t>Sehr geringe Verluste, hohe Risiken</a:t>
            </a:r>
          </a:p>
          <a:p>
            <a:endParaRPr lang="de-DE" dirty="0"/>
          </a:p>
        </p:txBody>
      </p:sp>
      <p:pic>
        <p:nvPicPr>
          <p:cNvPr id="7" name="Inhaltsplatzhalter 3">
            <a:extLst>
              <a:ext uri="{FF2B5EF4-FFF2-40B4-BE49-F238E27FC236}">
                <a16:creationId xmlns:a16="http://schemas.microsoft.com/office/drawing/2014/main" id="{C6942206-0DD7-4A14-B9C9-0CBA7CB7042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4813100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DF8D3CF-BC0B-4620-A22A-454E81BA5E60}"/>
              </a:ext>
            </a:extLst>
          </p:cNvPr>
          <p:cNvSpPr>
            <a:spLocks noGrp="1"/>
          </p:cNvSpPr>
          <p:nvPr>
            <p:ph type="title"/>
          </p:nvPr>
        </p:nvSpPr>
        <p:spPr/>
        <p:txBody>
          <a:bodyPr/>
          <a:lstStyle/>
          <a:p>
            <a:r>
              <a:rPr lang="de-DE" dirty="0"/>
              <a:t>Was kostet das denn alles?</a:t>
            </a:r>
          </a:p>
        </p:txBody>
      </p:sp>
      <p:sp>
        <p:nvSpPr>
          <p:cNvPr id="3" name="Inhaltsplatzhalter 2">
            <a:extLst>
              <a:ext uri="{FF2B5EF4-FFF2-40B4-BE49-F238E27FC236}">
                <a16:creationId xmlns:a16="http://schemas.microsoft.com/office/drawing/2014/main" id="{1FB3BDEB-7D28-47DF-9D98-78ECFA916DB4}"/>
              </a:ext>
            </a:extLst>
          </p:cNvPr>
          <p:cNvSpPr>
            <a:spLocks noGrp="1"/>
          </p:cNvSpPr>
          <p:nvPr>
            <p:ph idx="1"/>
          </p:nvPr>
        </p:nvSpPr>
        <p:spPr/>
        <p:txBody>
          <a:bodyPr/>
          <a:lstStyle/>
          <a:p>
            <a:r>
              <a:rPr lang="de-DE" dirty="0"/>
              <a:t>Anlagen zwischen 1200 und 1800 Euro pro kWp</a:t>
            </a:r>
          </a:p>
          <a:p>
            <a:r>
              <a:rPr lang="de-DE" dirty="0"/>
              <a:t>Auf Förderungen achten</a:t>
            </a:r>
          </a:p>
          <a:p>
            <a:r>
              <a:rPr lang="de-DE" dirty="0"/>
              <a:t>Amortisierung?!</a:t>
            </a:r>
          </a:p>
          <a:p>
            <a:pPr marL="0" indent="0">
              <a:buNone/>
            </a:pPr>
            <a:endParaRPr lang="de-DE" dirty="0"/>
          </a:p>
        </p:txBody>
      </p:sp>
      <p:pic>
        <p:nvPicPr>
          <p:cNvPr id="7" name="Bildplatzhalter 6">
            <a:extLst>
              <a:ext uri="{FF2B5EF4-FFF2-40B4-BE49-F238E27FC236}">
                <a16:creationId xmlns:a16="http://schemas.microsoft.com/office/drawing/2014/main" id="{12C42FDC-D848-4656-861E-8CD8291594A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1001" b="1001"/>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863108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B085BF-E7A0-4E7D-958E-2E8C78DA2F8F}"/>
              </a:ext>
            </a:extLst>
          </p:cNvPr>
          <p:cNvSpPr>
            <a:spLocks noGrp="1"/>
          </p:cNvSpPr>
          <p:nvPr>
            <p:ph type="title"/>
          </p:nvPr>
        </p:nvSpPr>
        <p:spPr/>
        <p:txBody>
          <a:bodyPr/>
          <a:lstStyle/>
          <a:p>
            <a:r>
              <a:rPr lang="de-DE" dirty="0"/>
              <a:t>Mieten statt kaufen? </a:t>
            </a:r>
          </a:p>
        </p:txBody>
      </p:sp>
      <p:sp>
        <p:nvSpPr>
          <p:cNvPr id="5" name="Inhaltsplatzhalter 4">
            <a:extLst>
              <a:ext uri="{FF2B5EF4-FFF2-40B4-BE49-F238E27FC236}">
                <a16:creationId xmlns:a16="http://schemas.microsoft.com/office/drawing/2014/main" id="{5C2C7C49-8B2F-4C4F-85FE-188231553F47}"/>
              </a:ext>
            </a:extLst>
          </p:cNvPr>
          <p:cNvSpPr>
            <a:spLocks noGrp="1"/>
          </p:cNvSpPr>
          <p:nvPr>
            <p:ph idx="1"/>
          </p:nvPr>
        </p:nvSpPr>
        <p:spPr/>
        <p:txBody>
          <a:bodyPr/>
          <a:lstStyle/>
          <a:p>
            <a:r>
              <a:rPr lang="de-DE" dirty="0"/>
              <a:t>Raten attraktiver als Einmalkosten?!, wenig Risiken, schneller Aufbau </a:t>
            </a:r>
          </a:p>
          <a:p>
            <a:r>
              <a:rPr lang="de-DE" dirty="0"/>
              <a:t>Teurer, Dachfläche nicht optimal genutzt, Service?</a:t>
            </a:r>
          </a:p>
        </p:txBody>
      </p:sp>
      <p:pic>
        <p:nvPicPr>
          <p:cNvPr id="7" name="Inhaltsplatzhalter 3">
            <a:extLst>
              <a:ext uri="{FF2B5EF4-FFF2-40B4-BE49-F238E27FC236}">
                <a16:creationId xmlns:a16="http://schemas.microsoft.com/office/drawing/2014/main" id="{F15FA74F-880D-4686-84E4-8E23A186173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3226848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2E392B5-E5D6-4E8D-A3F9-7A1032224540}"/>
              </a:ext>
            </a:extLst>
          </p:cNvPr>
          <p:cNvSpPr>
            <a:spLocks noGrp="1"/>
          </p:cNvSpPr>
          <p:nvPr>
            <p:ph type="ctrTitle"/>
          </p:nvPr>
        </p:nvSpPr>
        <p:spPr/>
        <p:txBody>
          <a:bodyPr/>
          <a:lstStyle/>
          <a:p>
            <a:r>
              <a:rPr lang="de-DE" dirty="0"/>
              <a:t>Umsetzung</a:t>
            </a:r>
          </a:p>
        </p:txBody>
      </p:sp>
      <p:sp>
        <p:nvSpPr>
          <p:cNvPr id="4" name="Rechteck 3">
            <a:extLst>
              <a:ext uri="{FF2B5EF4-FFF2-40B4-BE49-F238E27FC236}">
                <a16:creationId xmlns:a16="http://schemas.microsoft.com/office/drawing/2014/main" id="{61C8A49F-B38F-4FB6-9B5B-EC4A50E8F322}"/>
              </a:ext>
            </a:extLst>
          </p:cNvPr>
          <p:cNvSpPr/>
          <p:nvPr/>
        </p:nvSpPr>
        <p:spPr>
          <a:xfrm>
            <a:off x="7271388" y="2888940"/>
            <a:ext cx="540060" cy="54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3250" dirty="0">
                <a:solidFill>
                  <a:prstClr val="white"/>
                </a:solidFill>
                <a:latin typeface="Open Sans"/>
              </a:rPr>
              <a:t>2</a:t>
            </a:r>
            <a:endParaRPr kumimoji="0" lang="de-DE" sz="3250" b="0" i="0" u="none" strike="noStrike" kern="1200" cap="none" spc="0" normalizeH="0" baseline="0" noProof="0" dirty="0">
              <a:ln>
                <a:noFill/>
              </a:ln>
              <a:solidFill>
                <a:prstClr val="white"/>
              </a:solidFill>
              <a:effectLst/>
              <a:uLnTx/>
              <a:uFillTx/>
              <a:latin typeface="Open Sans"/>
              <a:ea typeface="+mn-ea"/>
              <a:cs typeface="+mn-cs"/>
            </a:endParaRPr>
          </a:p>
        </p:txBody>
      </p:sp>
      <p:sp>
        <p:nvSpPr>
          <p:cNvPr id="5" name="Bildplatzhalter 4">
            <a:extLst>
              <a:ext uri="{FF2B5EF4-FFF2-40B4-BE49-F238E27FC236}">
                <a16:creationId xmlns:a16="http://schemas.microsoft.com/office/drawing/2014/main" id="{BEC1310E-26F9-4793-A4DC-D35213A68CAB}"/>
              </a:ext>
            </a:extLst>
          </p:cNvPr>
          <p:cNvSpPr>
            <a:spLocks noGrp="1"/>
          </p:cNvSpPr>
          <p:nvPr>
            <p:ph type="pic" sz="quarter" idx="10"/>
          </p:nvPr>
        </p:nvSpPr>
        <p:spPr/>
      </p:sp>
      <p:pic>
        <p:nvPicPr>
          <p:cNvPr id="7" name="Bildplatzhalter 7">
            <a:extLst>
              <a:ext uri="{FF2B5EF4-FFF2-40B4-BE49-F238E27FC236}">
                <a16:creationId xmlns:a16="http://schemas.microsoft.com/office/drawing/2014/main" id="{6A1F41D5-C4FD-4C32-AF81-07D9EC8E527E}"/>
              </a:ext>
            </a:extLst>
          </p:cNvPr>
          <p:cNvPicPr>
            <a:picLocks noChangeAspect="1"/>
          </p:cNvPicPr>
          <p:nvPr/>
        </p:nvPicPr>
        <p:blipFill rotWithShape="1">
          <a:blip r:embed="rId3">
            <a:extLst>
              <a:ext uri="{28A0092B-C50C-407E-A947-70E740481C1C}">
                <a14:useLocalDpi xmlns:a14="http://schemas.microsoft.com/office/drawing/2010/main" val="0"/>
              </a:ext>
            </a:extLst>
          </a:blip>
          <a:srcRect l="62657" t="20635" r="7354" b="28957"/>
          <a:stretch/>
        </p:blipFill>
        <p:spPr bwMode="gray">
          <a:xfrm>
            <a:off x="0" y="0"/>
            <a:ext cx="6096000" cy="6858000"/>
          </a:xfrm>
          <a:prstGeom prst="rect">
            <a:avLst/>
          </a:prstGeom>
          <a:solidFill>
            <a:schemeClr val="accent6"/>
          </a:solidFill>
        </p:spPr>
      </p:pic>
    </p:spTree>
    <p:extLst>
      <p:ext uri="{BB962C8B-B14F-4D97-AF65-F5344CB8AC3E}">
        <p14:creationId xmlns:p14="http://schemas.microsoft.com/office/powerpoint/2010/main" val="42496791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1CC1D7-2EF7-48A2-88CD-9664CCBA75AD}"/>
              </a:ext>
            </a:extLst>
          </p:cNvPr>
          <p:cNvSpPr>
            <a:spLocks noGrp="1"/>
          </p:cNvSpPr>
          <p:nvPr>
            <p:ph type="title"/>
          </p:nvPr>
        </p:nvSpPr>
        <p:spPr/>
        <p:txBody>
          <a:bodyPr/>
          <a:lstStyle/>
          <a:p>
            <a:r>
              <a:rPr lang="de-DE" dirty="0"/>
              <a:t>Beratung – Firma finden</a:t>
            </a:r>
          </a:p>
        </p:txBody>
      </p:sp>
      <p:sp>
        <p:nvSpPr>
          <p:cNvPr id="5" name="Inhaltsplatzhalter 4">
            <a:extLst>
              <a:ext uri="{FF2B5EF4-FFF2-40B4-BE49-F238E27FC236}">
                <a16:creationId xmlns:a16="http://schemas.microsoft.com/office/drawing/2014/main" id="{F0703178-897D-4B7F-AA2F-F39C2BC05C45}"/>
              </a:ext>
            </a:extLst>
          </p:cNvPr>
          <p:cNvSpPr>
            <a:spLocks noGrp="1"/>
          </p:cNvSpPr>
          <p:nvPr>
            <p:ph idx="1"/>
          </p:nvPr>
        </p:nvSpPr>
        <p:spPr/>
        <p:txBody>
          <a:bodyPr/>
          <a:lstStyle/>
          <a:p>
            <a:r>
              <a:rPr lang="de-DE" dirty="0"/>
              <a:t>Sich umhören in der Region</a:t>
            </a:r>
          </a:p>
          <a:p>
            <a:r>
              <a:rPr lang="de-DE" dirty="0"/>
              <a:t>Freude Nachbarn fragen (keine Scheu beim Klingeln)</a:t>
            </a:r>
          </a:p>
          <a:p>
            <a:endParaRPr lang="de-DE" dirty="0"/>
          </a:p>
          <a:p>
            <a:endParaRPr lang="de-DE" dirty="0"/>
          </a:p>
          <a:p>
            <a:endParaRPr lang="de-DE" dirty="0"/>
          </a:p>
        </p:txBody>
      </p:sp>
      <p:pic>
        <p:nvPicPr>
          <p:cNvPr id="7" name="Inhaltsplatzhalter 3">
            <a:extLst>
              <a:ext uri="{FF2B5EF4-FFF2-40B4-BE49-F238E27FC236}">
                <a16:creationId xmlns:a16="http://schemas.microsoft.com/office/drawing/2014/main" id="{40C00C08-A164-49E7-B6EF-8C377DFC052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379" b="637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540682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0049A6-2A99-4FE5-903F-F8BE0999CBDC}"/>
              </a:ext>
            </a:extLst>
          </p:cNvPr>
          <p:cNvSpPr>
            <a:spLocks noGrp="1"/>
          </p:cNvSpPr>
          <p:nvPr>
            <p:ph type="title"/>
          </p:nvPr>
        </p:nvSpPr>
        <p:spPr/>
        <p:txBody>
          <a:bodyPr/>
          <a:lstStyle/>
          <a:p>
            <a:r>
              <a:rPr lang="de-DE" dirty="0"/>
              <a:t>Anlage planen Schritt für Schritt</a:t>
            </a:r>
          </a:p>
        </p:txBody>
      </p:sp>
      <p:sp>
        <p:nvSpPr>
          <p:cNvPr id="5" name="Inhaltsplatzhalter 4">
            <a:extLst>
              <a:ext uri="{FF2B5EF4-FFF2-40B4-BE49-F238E27FC236}">
                <a16:creationId xmlns:a16="http://schemas.microsoft.com/office/drawing/2014/main" id="{1E24A59D-C11F-4A02-8F75-E7CF3ACD5B76}"/>
              </a:ext>
            </a:extLst>
          </p:cNvPr>
          <p:cNvSpPr>
            <a:spLocks noGrp="1"/>
          </p:cNvSpPr>
          <p:nvPr>
            <p:ph idx="1"/>
          </p:nvPr>
        </p:nvSpPr>
        <p:spPr/>
        <p:txBody>
          <a:bodyPr/>
          <a:lstStyle/>
          <a:p>
            <a:r>
              <a:rPr lang="de-DE" dirty="0"/>
              <a:t>Begehung, alles geprüft und gemessen</a:t>
            </a:r>
          </a:p>
          <a:p>
            <a:r>
              <a:rPr lang="de-DE" dirty="0"/>
              <a:t>Basis für Angebot</a:t>
            </a:r>
          </a:p>
          <a:p>
            <a:endParaRPr lang="de-DE" dirty="0"/>
          </a:p>
        </p:txBody>
      </p:sp>
      <p:pic>
        <p:nvPicPr>
          <p:cNvPr id="7" name="Inhaltsplatzhalter 3">
            <a:extLst>
              <a:ext uri="{FF2B5EF4-FFF2-40B4-BE49-F238E27FC236}">
                <a16:creationId xmlns:a16="http://schemas.microsoft.com/office/drawing/2014/main" id="{AFE7CC22-675C-4225-8CE2-A53FF5D1CD3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924293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2BAE114-F2D0-485B-AD47-48D58F8E467D}"/>
              </a:ext>
            </a:extLst>
          </p:cNvPr>
          <p:cNvSpPr>
            <a:spLocks noGrp="1"/>
          </p:cNvSpPr>
          <p:nvPr>
            <p:ph type="title"/>
          </p:nvPr>
        </p:nvSpPr>
        <p:spPr/>
        <p:txBody>
          <a:bodyPr/>
          <a:lstStyle/>
          <a:p>
            <a:r>
              <a:rPr lang="de-DE" dirty="0"/>
              <a:t>Solardachkataster und - </a:t>
            </a:r>
            <a:r>
              <a:rPr lang="de-DE" dirty="0" err="1"/>
              <a:t>rechner</a:t>
            </a:r>
            <a:endParaRPr lang="de-DE" dirty="0"/>
          </a:p>
        </p:txBody>
      </p:sp>
      <p:sp>
        <p:nvSpPr>
          <p:cNvPr id="3" name="Textfeld 2">
            <a:extLst>
              <a:ext uri="{FF2B5EF4-FFF2-40B4-BE49-F238E27FC236}">
                <a16:creationId xmlns:a16="http://schemas.microsoft.com/office/drawing/2014/main" id="{A75ACA3C-DF8F-415F-8D7B-68A17A6D3E4B}"/>
              </a:ext>
            </a:extLst>
          </p:cNvPr>
          <p:cNvSpPr txBox="1"/>
          <p:nvPr/>
        </p:nvSpPr>
        <p:spPr>
          <a:xfrm>
            <a:off x="8562419" y="6303523"/>
            <a:ext cx="1612713" cy="400110"/>
          </a:xfrm>
          <a:prstGeom prst="rect">
            <a:avLst/>
          </a:prstGeom>
          <a:noFill/>
        </p:spPr>
        <p:txBody>
          <a:bodyPr wrap="square" rtlCol="0">
            <a:spAutoFit/>
          </a:bodyPr>
          <a:lstStyle/>
          <a:p>
            <a:r>
              <a:rPr lang="de-DE" sz="1000" dirty="0"/>
              <a:t>Quelle: Auszug PV-Kataster Osnabrück</a:t>
            </a:r>
          </a:p>
        </p:txBody>
      </p:sp>
      <p:sp>
        <p:nvSpPr>
          <p:cNvPr id="7" name="Inhaltsplatzhalter 6">
            <a:extLst>
              <a:ext uri="{FF2B5EF4-FFF2-40B4-BE49-F238E27FC236}">
                <a16:creationId xmlns:a16="http://schemas.microsoft.com/office/drawing/2014/main" id="{8D2C34E7-58DB-4C85-8F5C-99C8DCA62502}"/>
              </a:ext>
            </a:extLst>
          </p:cNvPr>
          <p:cNvSpPr>
            <a:spLocks noGrp="1"/>
          </p:cNvSpPr>
          <p:nvPr>
            <p:ph idx="1"/>
          </p:nvPr>
        </p:nvSpPr>
        <p:spPr/>
        <p:txBody>
          <a:bodyPr/>
          <a:lstStyle/>
          <a:p>
            <a:r>
              <a:rPr lang="de-DE" dirty="0"/>
              <a:t>Check im Kataster</a:t>
            </a:r>
          </a:p>
          <a:p>
            <a:r>
              <a:rPr lang="de-DE" dirty="0"/>
              <a:t>Was bringt/kostet es?</a:t>
            </a:r>
          </a:p>
          <a:p>
            <a:endParaRPr lang="de-DE" dirty="0"/>
          </a:p>
        </p:txBody>
      </p:sp>
      <p:pic>
        <p:nvPicPr>
          <p:cNvPr id="8" name="Inhaltsplatzhalter 3">
            <a:extLst>
              <a:ext uri="{FF2B5EF4-FFF2-40B4-BE49-F238E27FC236}">
                <a16:creationId xmlns:a16="http://schemas.microsoft.com/office/drawing/2014/main" id="{C0FD6819-E152-415A-BF1C-854BB5DDC45C}"/>
              </a:ext>
            </a:extLst>
          </p:cNvPr>
          <p:cNvPicPr>
            <a:picLocks noGrp="1" noChangeAspect="1"/>
          </p:cNvPicPr>
          <p:nvPr>
            <p:ph type="pic" sz="quarter" idx="10"/>
          </p:nvPr>
        </p:nvPicPr>
        <p:blipFill>
          <a:blip r:embed="rId3" cstate="email">
            <a:extLst>
              <a:ext uri="{28A0092B-C50C-407E-A947-70E740481C1C}">
                <a14:useLocalDpi xmlns:a14="http://schemas.microsoft.com/office/drawing/2010/main"/>
              </a:ext>
            </a:extLst>
          </a:blip>
          <a:srcRect l="3941" r="3941"/>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4105310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5C3020-54D0-46EA-B5CE-1EB5B3CA2D42}"/>
              </a:ext>
            </a:extLst>
          </p:cNvPr>
          <p:cNvSpPr>
            <a:spLocks noGrp="1"/>
          </p:cNvSpPr>
          <p:nvPr>
            <p:ph type="title"/>
          </p:nvPr>
        </p:nvSpPr>
        <p:spPr/>
        <p:txBody>
          <a:bodyPr/>
          <a:lstStyle/>
          <a:p>
            <a:r>
              <a:rPr lang="de-DE" dirty="0"/>
              <a:t>Förderung und Zuschüsse</a:t>
            </a:r>
          </a:p>
        </p:txBody>
      </p:sp>
      <p:sp>
        <p:nvSpPr>
          <p:cNvPr id="4" name="Inhaltsplatzhalter 3">
            <a:extLst>
              <a:ext uri="{FF2B5EF4-FFF2-40B4-BE49-F238E27FC236}">
                <a16:creationId xmlns:a16="http://schemas.microsoft.com/office/drawing/2014/main" id="{CC232B36-5FBE-4F25-BC3C-F35693165823}"/>
              </a:ext>
            </a:extLst>
          </p:cNvPr>
          <p:cNvSpPr>
            <a:spLocks noGrp="1"/>
          </p:cNvSpPr>
          <p:nvPr>
            <p:ph idx="1"/>
          </p:nvPr>
        </p:nvSpPr>
        <p:spPr/>
        <p:txBody>
          <a:bodyPr/>
          <a:lstStyle/>
          <a:p>
            <a:r>
              <a:rPr lang="de-DE" dirty="0"/>
              <a:t>Recherche nach Zuschüssen (Bund, Land, Kommune)</a:t>
            </a:r>
          </a:p>
          <a:p>
            <a:r>
              <a:rPr lang="de-DE" dirty="0"/>
              <a:t>Überprüfung, ob in Sanierung integrierbar</a:t>
            </a:r>
          </a:p>
          <a:p>
            <a:r>
              <a:rPr lang="de-DE" dirty="0"/>
              <a:t>Baubeginn oft erst nach Zusagen</a:t>
            </a:r>
          </a:p>
          <a:p>
            <a:endParaRPr lang="de-DE" dirty="0"/>
          </a:p>
        </p:txBody>
      </p:sp>
      <p:pic>
        <p:nvPicPr>
          <p:cNvPr id="8" name="Inhaltsplatzhalter 6">
            <a:extLst>
              <a:ext uri="{FF2B5EF4-FFF2-40B4-BE49-F238E27FC236}">
                <a16:creationId xmlns:a16="http://schemas.microsoft.com/office/drawing/2014/main" id="{62B29130-9FD4-4C0C-81AB-BFF8AA974B9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p:spPr>
      </p:pic>
    </p:spTree>
    <p:extLst>
      <p:ext uri="{BB962C8B-B14F-4D97-AF65-F5344CB8AC3E}">
        <p14:creationId xmlns:p14="http://schemas.microsoft.com/office/powerpoint/2010/main" val="1382438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ADFF8-9F38-49C7-8405-9D7A708A15F4}"/>
              </a:ext>
            </a:extLst>
          </p:cNvPr>
          <p:cNvSpPr>
            <a:spLocks noGrp="1"/>
          </p:cNvSpPr>
          <p:nvPr>
            <p:ph type="title"/>
          </p:nvPr>
        </p:nvSpPr>
        <p:spPr/>
        <p:txBody>
          <a:bodyPr/>
          <a:lstStyle/>
          <a:p>
            <a:r>
              <a:rPr lang="de-DE" dirty="0"/>
              <a:t>Was könnte meine Anlage</a:t>
            </a:r>
          </a:p>
        </p:txBody>
      </p:sp>
      <p:sp>
        <p:nvSpPr>
          <p:cNvPr id="5" name="Inhaltsplatzhalter 4">
            <a:extLst>
              <a:ext uri="{FF2B5EF4-FFF2-40B4-BE49-F238E27FC236}">
                <a16:creationId xmlns:a16="http://schemas.microsoft.com/office/drawing/2014/main" id="{ED1516A4-0B9F-4D94-B93A-D0E376A80E17}"/>
              </a:ext>
            </a:extLst>
          </p:cNvPr>
          <p:cNvSpPr>
            <a:spLocks noGrp="1"/>
          </p:cNvSpPr>
          <p:nvPr>
            <p:ph idx="1"/>
          </p:nvPr>
        </p:nvSpPr>
        <p:spPr/>
        <p:txBody>
          <a:bodyPr/>
          <a:lstStyle/>
          <a:p>
            <a:r>
              <a:rPr lang="de-DE" dirty="0"/>
              <a:t>Größe der Anlage </a:t>
            </a:r>
          </a:p>
          <a:p>
            <a:r>
              <a:rPr lang="de-DE" dirty="0"/>
              <a:t>Speicher, wenn ja wie groß?</a:t>
            </a:r>
          </a:p>
          <a:p>
            <a:r>
              <a:rPr lang="de-DE" dirty="0"/>
              <a:t>Ladepunkt mit integrieren?!</a:t>
            </a:r>
          </a:p>
        </p:txBody>
      </p:sp>
      <p:pic>
        <p:nvPicPr>
          <p:cNvPr id="7" name="Inhaltsplatzhalter 3">
            <a:extLst>
              <a:ext uri="{FF2B5EF4-FFF2-40B4-BE49-F238E27FC236}">
                <a16:creationId xmlns:a16="http://schemas.microsoft.com/office/drawing/2014/main" id="{963D6E56-100C-4469-BFF4-0B782DD4C954}"/>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773861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29EC555-694E-4D1F-9971-00CC6FDBCDAE}"/>
              </a:ext>
            </a:extLst>
          </p:cNvPr>
          <p:cNvSpPr>
            <a:spLocks noGrp="1"/>
          </p:cNvSpPr>
          <p:nvPr>
            <p:ph type="title"/>
          </p:nvPr>
        </p:nvSpPr>
        <p:spPr/>
        <p:txBody>
          <a:bodyPr/>
          <a:lstStyle/>
          <a:p>
            <a:r>
              <a:rPr lang="de-DE" dirty="0"/>
              <a:t>Meine optimale Anlage </a:t>
            </a:r>
          </a:p>
        </p:txBody>
      </p:sp>
      <p:sp>
        <p:nvSpPr>
          <p:cNvPr id="5" name="Inhaltsplatzhalter 4">
            <a:extLst>
              <a:ext uri="{FF2B5EF4-FFF2-40B4-BE49-F238E27FC236}">
                <a16:creationId xmlns:a16="http://schemas.microsoft.com/office/drawing/2014/main" id="{89DE4F27-D19F-4E3E-8920-1AF32C29AEA4}"/>
              </a:ext>
            </a:extLst>
          </p:cNvPr>
          <p:cNvSpPr>
            <a:spLocks noGrp="1"/>
          </p:cNvSpPr>
          <p:nvPr>
            <p:ph idx="1"/>
          </p:nvPr>
        </p:nvSpPr>
        <p:spPr/>
        <p:txBody>
          <a:bodyPr/>
          <a:lstStyle/>
          <a:p>
            <a:r>
              <a:rPr lang="de-DE" dirty="0"/>
              <a:t>Entscheidungen treffen</a:t>
            </a:r>
          </a:p>
          <a:p>
            <a:r>
              <a:rPr lang="de-DE" dirty="0"/>
              <a:t>Eventuell Nachbau bei Belegung möglich</a:t>
            </a:r>
          </a:p>
          <a:p>
            <a:r>
              <a:rPr lang="de-DE" dirty="0"/>
              <a:t>Balkon, Fassade mitdenken</a:t>
            </a:r>
          </a:p>
          <a:p>
            <a:endParaRPr lang="de-DE" dirty="0"/>
          </a:p>
        </p:txBody>
      </p:sp>
      <p:pic>
        <p:nvPicPr>
          <p:cNvPr id="7" name="Inhaltsplatzhalter 3">
            <a:extLst>
              <a:ext uri="{FF2B5EF4-FFF2-40B4-BE49-F238E27FC236}">
                <a16:creationId xmlns:a16="http://schemas.microsoft.com/office/drawing/2014/main" id="{364ABC3E-DCAD-42AE-BFA8-0B23443609B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9026419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2E392B5-E5D6-4E8D-A3F9-7A1032224540}"/>
              </a:ext>
            </a:extLst>
          </p:cNvPr>
          <p:cNvSpPr>
            <a:spLocks noGrp="1"/>
          </p:cNvSpPr>
          <p:nvPr>
            <p:ph type="ctrTitle"/>
          </p:nvPr>
        </p:nvSpPr>
        <p:spPr/>
        <p:txBody>
          <a:bodyPr/>
          <a:lstStyle/>
          <a:p>
            <a:r>
              <a:rPr lang="de-DE" dirty="0"/>
              <a:t>Programm:</a:t>
            </a:r>
            <a:br>
              <a:rPr lang="de-DE" dirty="0"/>
            </a:br>
            <a:br>
              <a:rPr lang="de-DE" dirty="0"/>
            </a:br>
            <a:endParaRPr lang="de-DE" dirty="0"/>
          </a:p>
        </p:txBody>
      </p:sp>
      <p:sp>
        <p:nvSpPr>
          <p:cNvPr id="8" name="Rechteck 7">
            <a:extLst>
              <a:ext uri="{FF2B5EF4-FFF2-40B4-BE49-F238E27FC236}">
                <a16:creationId xmlns:a16="http://schemas.microsoft.com/office/drawing/2014/main" id="{4AEA25B9-44AC-41CD-8E7D-FE089DC0C15F}"/>
              </a:ext>
            </a:extLst>
          </p:cNvPr>
          <p:cNvSpPr/>
          <p:nvPr/>
        </p:nvSpPr>
        <p:spPr>
          <a:xfrm>
            <a:off x="6600056" y="2054450"/>
            <a:ext cx="540060" cy="54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50" b="0" i="0" u="none" strike="noStrike" kern="1200" cap="none" spc="0" normalizeH="0" baseline="0" noProof="0" dirty="0">
                <a:ln>
                  <a:noFill/>
                </a:ln>
                <a:solidFill>
                  <a:prstClr val="white"/>
                </a:solidFill>
                <a:effectLst/>
                <a:uLnTx/>
                <a:uFillTx/>
                <a:latin typeface="Open Sans"/>
                <a:ea typeface="+mn-ea"/>
                <a:cs typeface="+mn-cs"/>
              </a:rPr>
              <a:t>1</a:t>
            </a:r>
          </a:p>
        </p:txBody>
      </p:sp>
      <p:sp>
        <p:nvSpPr>
          <p:cNvPr id="9" name="Rechteck 8">
            <a:extLst>
              <a:ext uri="{FF2B5EF4-FFF2-40B4-BE49-F238E27FC236}">
                <a16:creationId xmlns:a16="http://schemas.microsoft.com/office/drawing/2014/main" id="{AFCFE9B4-E05F-4E60-9849-BAF1C4ECD568}"/>
              </a:ext>
            </a:extLst>
          </p:cNvPr>
          <p:cNvSpPr/>
          <p:nvPr/>
        </p:nvSpPr>
        <p:spPr>
          <a:xfrm>
            <a:off x="7320136" y="2054450"/>
            <a:ext cx="4284489"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750" b="0" i="0" u="none" strike="noStrike" kern="1200" cap="none" spc="0" normalizeH="0" baseline="0" noProof="0" dirty="0">
                <a:ln>
                  <a:noFill/>
                </a:ln>
                <a:solidFill>
                  <a:prstClr val="black"/>
                </a:solidFill>
                <a:effectLst/>
                <a:uLnTx/>
                <a:uFillTx/>
                <a:latin typeface="Open Sans"/>
                <a:ea typeface="+mn-ea"/>
                <a:cs typeface="+mn-cs"/>
              </a:rPr>
              <a:t>Grundlagen</a:t>
            </a:r>
          </a:p>
        </p:txBody>
      </p:sp>
      <p:sp>
        <p:nvSpPr>
          <p:cNvPr id="10" name="Rechteck 9">
            <a:extLst>
              <a:ext uri="{FF2B5EF4-FFF2-40B4-BE49-F238E27FC236}">
                <a16:creationId xmlns:a16="http://schemas.microsoft.com/office/drawing/2014/main" id="{34C5EB7A-2EBA-44C6-B41B-23D6AF2BA008}"/>
              </a:ext>
            </a:extLst>
          </p:cNvPr>
          <p:cNvSpPr/>
          <p:nvPr/>
        </p:nvSpPr>
        <p:spPr>
          <a:xfrm>
            <a:off x="6600056" y="2810534"/>
            <a:ext cx="540060" cy="54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50" b="0" i="0" u="none" strike="noStrike" kern="1200" cap="none" spc="0" normalizeH="0" baseline="0" noProof="0" dirty="0">
                <a:ln>
                  <a:noFill/>
                </a:ln>
                <a:solidFill>
                  <a:prstClr val="white"/>
                </a:solidFill>
                <a:effectLst/>
                <a:uLnTx/>
                <a:uFillTx/>
                <a:latin typeface="Open Sans"/>
                <a:ea typeface="+mn-ea"/>
                <a:cs typeface="+mn-cs"/>
              </a:rPr>
              <a:t>2</a:t>
            </a:r>
          </a:p>
        </p:txBody>
      </p:sp>
      <p:sp>
        <p:nvSpPr>
          <p:cNvPr id="11" name="Rechteck 10">
            <a:extLst>
              <a:ext uri="{FF2B5EF4-FFF2-40B4-BE49-F238E27FC236}">
                <a16:creationId xmlns:a16="http://schemas.microsoft.com/office/drawing/2014/main" id="{BE9824C8-0313-403C-A384-66FD7FD2F576}"/>
              </a:ext>
            </a:extLst>
          </p:cNvPr>
          <p:cNvSpPr/>
          <p:nvPr/>
        </p:nvSpPr>
        <p:spPr>
          <a:xfrm>
            <a:off x="7320136" y="2810534"/>
            <a:ext cx="4284489"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750" b="0" i="0" u="none" strike="noStrike" kern="1200" cap="none" spc="0" normalizeH="0" baseline="0" noProof="0" dirty="0">
                <a:ln>
                  <a:noFill/>
                </a:ln>
                <a:solidFill>
                  <a:prstClr val="black"/>
                </a:solidFill>
                <a:effectLst/>
                <a:uLnTx/>
                <a:uFillTx/>
                <a:latin typeface="Open Sans"/>
                <a:ea typeface="+mn-ea"/>
                <a:cs typeface="+mn-cs"/>
              </a:rPr>
              <a:t>Umsetzung</a:t>
            </a:r>
          </a:p>
        </p:txBody>
      </p:sp>
      <p:sp>
        <p:nvSpPr>
          <p:cNvPr id="12" name="Rechteck 11">
            <a:extLst>
              <a:ext uri="{FF2B5EF4-FFF2-40B4-BE49-F238E27FC236}">
                <a16:creationId xmlns:a16="http://schemas.microsoft.com/office/drawing/2014/main" id="{026363D6-0029-4D08-BF27-6B0DA23A64AB}"/>
              </a:ext>
            </a:extLst>
          </p:cNvPr>
          <p:cNvSpPr/>
          <p:nvPr/>
        </p:nvSpPr>
        <p:spPr>
          <a:xfrm>
            <a:off x="6600056" y="3566618"/>
            <a:ext cx="540060" cy="54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50" b="0" i="0" u="none" strike="noStrike" kern="1200" cap="none" spc="0" normalizeH="0" baseline="0" noProof="0" dirty="0">
                <a:ln>
                  <a:noFill/>
                </a:ln>
                <a:solidFill>
                  <a:prstClr val="white"/>
                </a:solidFill>
                <a:effectLst/>
                <a:uLnTx/>
                <a:uFillTx/>
                <a:latin typeface="Open Sans"/>
                <a:ea typeface="+mn-ea"/>
                <a:cs typeface="+mn-cs"/>
              </a:rPr>
              <a:t>3</a:t>
            </a:r>
          </a:p>
        </p:txBody>
      </p:sp>
      <p:sp>
        <p:nvSpPr>
          <p:cNvPr id="13" name="Rechteck 12">
            <a:extLst>
              <a:ext uri="{FF2B5EF4-FFF2-40B4-BE49-F238E27FC236}">
                <a16:creationId xmlns:a16="http://schemas.microsoft.com/office/drawing/2014/main" id="{704DA291-77FF-4B87-A0ED-BCC665DBFEF1}"/>
              </a:ext>
            </a:extLst>
          </p:cNvPr>
          <p:cNvSpPr/>
          <p:nvPr/>
        </p:nvSpPr>
        <p:spPr>
          <a:xfrm>
            <a:off x="7320136" y="3566618"/>
            <a:ext cx="4284489" cy="5400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b"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750" b="0" i="0" u="none" strike="noStrike" kern="1200" cap="none" spc="0" normalizeH="0" baseline="0" noProof="0" dirty="0">
                <a:ln>
                  <a:noFill/>
                </a:ln>
                <a:solidFill>
                  <a:prstClr val="black"/>
                </a:solidFill>
                <a:effectLst/>
                <a:uLnTx/>
                <a:uFillTx/>
                <a:latin typeface="Open Sans"/>
                <a:ea typeface="+mn-ea"/>
                <a:cs typeface="+mn-cs"/>
              </a:rPr>
              <a:t>Ihre Fragen</a:t>
            </a:r>
          </a:p>
        </p:txBody>
      </p:sp>
      <p:pic>
        <p:nvPicPr>
          <p:cNvPr id="20" name="Bildplatzhalter 7">
            <a:extLst>
              <a:ext uri="{FF2B5EF4-FFF2-40B4-BE49-F238E27FC236}">
                <a16:creationId xmlns:a16="http://schemas.microsoft.com/office/drawing/2014/main" id="{47FA4A97-6135-453F-B23B-831118BC8E50}"/>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6629" r="16629"/>
          <a:stretch/>
        </p:blipFill>
        <p:spPr bwMode="gray">
          <a:xfrm>
            <a:off x="0" y="0"/>
            <a:ext cx="6096000" cy="6858000"/>
          </a:xfrm>
          <a:prstGeom prst="rect">
            <a:avLst/>
          </a:prstGeom>
          <a:solidFill>
            <a:schemeClr val="accent6"/>
          </a:solidFill>
        </p:spPr>
      </p:pic>
      <p:cxnSp>
        <p:nvCxnSpPr>
          <p:cNvPr id="7" name="Gerader Verbinder 6">
            <a:extLst>
              <a:ext uri="{FF2B5EF4-FFF2-40B4-BE49-F238E27FC236}">
                <a16:creationId xmlns:a16="http://schemas.microsoft.com/office/drawing/2014/main" id="{A6973DEF-FC1E-4C55-89DB-E2BED2895D1A}"/>
              </a:ext>
            </a:extLst>
          </p:cNvPr>
          <p:cNvCxnSpPr>
            <a:cxnSpLocks/>
          </p:cNvCxnSpPr>
          <p:nvPr/>
        </p:nvCxnSpPr>
        <p:spPr>
          <a:xfrm>
            <a:off x="6600056" y="1585733"/>
            <a:ext cx="500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feld 20">
            <a:extLst>
              <a:ext uri="{FF2B5EF4-FFF2-40B4-BE49-F238E27FC236}">
                <a16:creationId xmlns:a16="http://schemas.microsoft.com/office/drawing/2014/main" id="{6556CF52-E0EC-4BA0-872A-52B6205A86D3}"/>
              </a:ext>
            </a:extLst>
          </p:cNvPr>
          <p:cNvSpPr txBox="1"/>
          <p:nvPr/>
        </p:nvSpPr>
        <p:spPr>
          <a:xfrm>
            <a:off x="8310627" y="1400540"/>
            <a:ext cx="1423686" cy="369332"/>
          </a:xfrm>
          <a:prstGeom prst="rect">
            <a:avLst/>
          </a:prstGeom>
          <a:solidFill>
            <a:schemeClr val="bg1"/>
          </a:solidFill>
        </p:spPr>
        <p:txBody>
          <a:bodyPr wrap="square" rtlCol="0">
            <a:spAutoFit/>
          </a:bodyPr>
          <a:lstStyle/>
          <a:p>
            <a:pPr algn="ctr"/>
            <a:r>
              <a:rPr lang="de-DE" dirty="0">
                <a:solidFill>
                  <a:schemeClr val="bg2"/>
                </a:solidFill>
              </a:rPr>
              <a:t>Einführung</a:t>
            </a:r>
          </a:p>
        </p:txBody>
      </p:sp>
      <p:cxnSp>
        <p:nvCxnSpPr>
          <p:cNvPr id="23" name="Gerader Verbinder 22">
            <a:extLst>
              <a:ext uri="{FF2B5EF4-FFF2-40B4-BE49-F238E27FC236}">
                <a16:creationId xmlns:a16="http://schemas.microsoft.com/office/drawing/2014/main" id="{C52735E0-27AC-4233-8448-8424FB11135A}"/>
              </a:ext>
            </a:extLst>
          </p:cNvPr>
          <p:cNvCxnSpPr>
            <a:cxnSpLocks/>
          </p:cNvCxnSpPr>
          <p:nvPr/>
        </p:nvCxnSpPr>
        <p:spPr>
          <a:xfrm>
            <a:off x="6600056" y="5810492"/>
            <a:ext cx="500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feld 23">
            <a:extLst>
              <a:ext uri="{FF2B5EF4-FFF2-40B4-BE49-F238E27FC236}">
                <a16:creationId xmlns:a16="http://schemas.microsoft.com/office/drawing/2014/main" id="{DAF16892-88B4-4FB1-A7FF-2A665B7BC7CE}"/>
              </a:ext>
            </a:extLst>
          </p:cNvPr>
          <p:cNvSpPr txBox="1"/>
          <p:nvPr/>
        </p:nvSpPr>
        <p:spPr>
          <a:xfrm>
            <a:off x="8310627" y="5625299"/>
            <a:ext cx="1423686" cy="369332"/>
          </a:xfrm>
          <a:prstGeom prst="rect">
            <a:avLst/>
          </a:prstGeom>
          <a:solidFill>
            <a:schemeClr val="bg1"/>
          </a:solidFill>
        </p:spPr>
        <p:txBody>
          <a:bodyPr wrap="square" rtlCol="0">
            <a:spAutoFit/>
          </a:bodyPr>
          <a:lstStyle/>
          <a:p>
            <a:pPr algn="ctr"/>
            <a:r>
              <a:rPr lang="de-DE" dirty="0">
                <a:solidFill>
                  <a:schemeClr val="bg2"/>
                </a:solidFill>
              </a:rPr>
              <a:t>Ausblick</a:t>
            </a:r>
          </a:p>
        </p:txBody>
      </p:sp>
      <p:pic>
        <p:nvPicPr>
          <p:cNvPr id="14" name="Bildplatzhalter 7">
            <a:extLst>
              <a:ext uri="{FF2B5EF4-FFF2-40B4-BE49-F238E27FC236}">
                <a16:creationId xmlns:a16="http://schemas.microsoft.com/office/drawing/2014/main" id="{5697A873-130E-45BF-A91B-BE4B67B69000}"/>
              </a:ext>
            </a:extLst>
          </p:cNvPr>
          <p:cNvPicPr>
            <a:picLocks noChangeAspect="1"/>
          </p:cNvPicPr>
          <p:nvPr/>
        </p:nvPicPr>
        <p:blipFill rotWithShape="1">
          <a:blip r:embed="rId4">
            <a:extLst>
              <a:ext uri="{28A0092B-C50C-407E-A947-70E740481C1C}">
                <a14:useLocalDpi xmlns:a14="http://schemas.microsoft.com/office/drawing/2010/main" val="0"/>
              </a:ext>
            </a:extLst>
          </a:blip>
          <a:srcRect l="62657" t="20635" r="7354" b="28957"/>
          <a:stretch/>
        </p:blipFill>
        <p:spPr bwMode="gray">
          <a:xfrm>
            <a:off x="0" y="0"/>
            <a:ext cx="6096000" cy="6858000"/>
          </a:xfrm>
          <a:prstGeom prst="rect">
            <a:avLst/>
          </a:prstGeom>
          <a:solidFill>
            <a:schemeClr val="accent6"/>
          </a:solidFill>
        </p:spPr>
      </p:pic>
    </p:spTree>
    <p:extLst>
      <p:ext uri="{BB962C8B-B14F-4D97-AF65-F5344CB8AC3E}">
        <p14:creationId xmlns:p14="http://schemas.microsoft.com/office/powerpoint/2010/main" val="32997599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0B09CFA-2506-4310-9088-77B70998C5A7}"/>
              </a:ext>
            </a:extLst>
          </p:cNvPr>
          <p:cNvSpPr>
            <a:spLocks noGrp="1"/>
          </p:cNvSpPr>
          <p:nvPr>
            <p:ph type="title"/>
          </p:nvPr>
        </p:nvSpPr>
        <p:spPr/>
        <p:txBody>
          <a:bodyPr/>
          <a:lstStyle/>
          <a:p>
            <a:r>
              <a:rPr lang="de-DE" dirty="0"/>
              <a:t>Vorbereitungen - Baustelle</a:t>
            </a:r>
          </a:p>
        </p:txBody>
      </p:sp>
      <p:sp>
        <p:nvSpPr>
          <p:cNvPr id="5" name="Inhaltsplatzhalter 4">
            <a:extLst>
              <a:ext uri="{FF2B5EF4-FFF2-40B4-BE49-F238E27FC236}">
                <a16:creationId xmlns:a16="http://schemas.microsoft.com/office/drawing/2014/main" id="{870B2E6D-6837-4F56-82D1-6CF71CD431FF}"/>
              </a:ext>
            </a:extLst>
          </p:cNvPr>
          <p:cNvSpPr>
            <a:spLocks noGrp="1"/>
          </p:cNvSpPr>
          <p:nvPr>
            <p:ph idx="1"/>
          </p:nvPr>
        </p:nvSpPr>
        <p:spPr/>
        <p:txBody>
          <a:bodyPr/>
          <a:lstStyle/>
          <a:p>
            <a:r>
              <a:rPr lang="de-DE" dirty="0"/>
              <a:t>Tiefe Dächer über Leitern erreichbar</a:t>
            </a:r>
          </a:p>
          <a:p>
            <a:r>
              <a:rPr lang="de-DE" dirty="0"/>
              <a:t>Aufbau rasch bei guter Zugänglichkeit</a:t>
            </a:r>
          </a:p>
          <a:p>
            <a:endParaRPr lang="de-DE" dirty="0"/>
          </a:p>
          <a:p>
            <a:endParaRPr lang="de-DE" dirty="0"/>
          </a:p>
        </p:txBody>
      </p:sp>
      <p:pic>
        <p:nvPicPr>
          <p:cNvPr id="7" name="Inhaltsplatzhalter 3">
            <a:extLst>
              <a:ext uri="{FF2B5EF4-FFF2-40B4-BE49-F238E27FC236}">
                <a16:creationId xmlns:a16="http://schemas.microsoft.com/office/drawing/2014/main" id="{51B5C588-BDED-4839-867C-80EBB9AEECC3}"/>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0849202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D33CE2-8830-495D-B654-74C82756D136}"/>
              </a:ext>
            </a:extLst>
          </p:cNvPr>
          <p:cNvSpPr>
            <a:spLocks noGrp="1"/>
          </p:cNvSpPr>
          <p:nvPr>
            <p:ph type="title"/>
          </p:nvPr>
        </p:nvSpPr>
        <p:spPr/>
        <p:txBody>
          <a:bodyPr/>
          <a:lstStyle/>
          <a:p>
            <a:r>
              <a:rPr lang="de-DE" dirty="0"/>
              <a:t>Baugerüst</a:t>
            </a:r>
          </a:p>
        </p:txBody>
      </p:sp>
      <p:sp>
        <p:nvSpPr>
          <p:cNvPr id="5" name="Inhaltsplatzhalter 4">
            <a:extLst>
              <a:ext uri="{FF2B5EF4-FFF2-40B4-BE49-F238E27FC236}">
                <a16:creationId xmlns:a16="http://schemas.microsoft.com/office/drawing/2014/main" id="{7D39528E-C473-41D0-981C-A6D2E2BE6ACD}"/>
              </a:ext>
            </a:extLst>
          </p:cNvPr>
          <p:cNvSpPr>
            <a:spLocks noGrp="1"/>
          </p:cNvSpPr>
          <p:nvPr>
            <p:ph idx="1"/>
          </p:nvPr>
        </p:nvSpPr>
        <p:spPr/>
        <p:txBody>
          <a:bodyPr/>
          <a:lstStyle/>
          <a:p>
            <a:r>
              <a:rPr lang="de-DE" dirty="0"/>
              <a:t>Gerüstaufbau organisieren</a:t>
            </a:r>
          </a:p>
          <a:p>
            <a:r>
              <a:rPr lang="de-DE" dirty="0"/>
              <a:t>Standzeiten mit einplanen</a:t>
            </a:r>
          </a:p>
          <a:p>
            <a:endParaRPr lang="de-DE" dirty="0"/>
          </a:p>
        </p:txBody>
      </p:sp>
      <p:pic>
        <p:nvPicPr>
          <p:cNvPr id="7" name="Inhaltsplatzhalter 3">
            <a:extLst>
              <a:ext uri="{FF2B5EF4-FFF2-40B4-BE49-F238E27FC236}">
                <a16:creationId xmlns:a16="http://schemas.microsoft.com/office/drawing/2014/main" id="{13877A20-545E-415F-A757-7B84E6BBFE6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09" b="640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9113836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D73572-1619-40A7-A2CD-4E08B25C800F}"/>
              </a:ext>
            </a:extLst>
          </p:cNvPr>
          <p:cNvSpPr>
            <a:spLocks noGrp="1"/>
          </p:cNvSpPr>
          <p:nvPr>
            <p:ph type="title"/>
          </p:nvPr>
        </p:nvSpPr>
        <p:spPr/>
        <p:txBody>
          <a:bodyPr/>
          <a:lstStyle/>
          <a:p>
            <a:r>
              <a:rPr lang="de-DE" dirty="0"/>
              <a:t>Befestigungen auf dem Dach</a:t>
            </a:r>
          </a:p>
        </p:txBody>
      </p:sp>
      <p:pic>
        <p:nvPicPr>
          <p:cNvPr id="4" name="Grafik 3">
            <a:extLst>
              <a:ext uri="{FF2B5EF4-FFF2-40B4-BE49-F238E27FC236}">
                <a16:creationId xmlns:a16="http://schemas.microsoft.com/office/drawing/2014/main" id="{48AC08D1-920E-4A98-BBC4-3C709E3C3C7E}"/>
              </a:ext>
            </a:extLst>
          </p:cNvPr>
          <p:cNvPicPr>
            <a:picLocks noChangeAspect="1"/>
          </p:cNvPicPr>
          <p:nvPr/>
        </p:nvPicPr>
        <p:blipFill>
          <a:blip r:embed="rId3"/>
          <a:stretch>
            <a:fillRect/>
          </a:stretch>
        </p:blipFill>
        <p:spPr>
          <a:xfrm>
            <a:off x="6019800" y="3352800"/>
            <a:ext cx="152400" cy="152400"/>
          </a:xfrm>
          <a:prstGeom prst="rect">
            <a:avLst/>
          </a:prstGeom>
        </p:spPr>
      </p:pic>
      <p:pic>
        <p:nvPicPr>
          <p:cNvPr id="5" name="Grafik 4">
            <a:extLst>
              <a:ext uri="{FF2B5EF4-FFF2-40B4-BE49-F238E27FC236}">
                <a16:creationId xmlns:a16="http://schemas.microsoft.com/office/drawing/2014/main" id="{1511AD56-B668-4126-9122-05A5E69E3E5B}"/>
              </a:ext>
            </a:extLst>
          </p:cNvPr>
          <p:cNvPicPr>
            <a:picLocks noChangeAspect="1"/>
          </p:cNvPicPr>
          <p:nvPr/>
        </p:nvPicPr>
        <p:blipFill>
          <a:blip r:embed="rId3"/>
          <a:stretch>
            <a:fillRect/>
          </a:stretch>
        </p:blipFill>
        <p:spPr>
          <a:xfrm>
            <a:off x="6172200" y="3505200"/>
            <a:ext cx="152400" cy="152400"/>
          </a:xfrm>
          <a:prstGeom prst="rect">
            <a:avLst/>
          </a:prstGeom>
        </p:spPr>
      </p:pic>
      <p:sp>
        <p:nvSpPr>
          <p:cNvPr id="7" name="Inhaltsplatzhalter 6">
            <a:extLst>
              <a:ext uri="{FF2B5EF4-FFF2-40B4-BE49-F238E27FC236}">
                <a16:creationId xmlns:a16="http://schemas.microsoft.com/office/drawing/2014/main" id="{E4E40644-7277-48E7-9844-A3338F97AAB9}"/>
              </a:ext>
            </a:extLst>
          </p:cNvPr>
          <p:cNvSpPr>
            <a:spLocks noGrp="1"/>
          </p:cNvSpPr>
          <p:nvPr>
            <p:ph idx="1"/>
          </p:nvPr>
        </p:nvSpPr>
        <p:spPr/>
        <p:txBody>
          <a:bodyPr/>
          <a:lstStyle/>
          <a:p>
            <a:r>
              <a:rPr lang="de-DE" dirty="0"/>
              <a:t>Montage der Dachhaken, mit Sparren verschrauben</a:t>
            </a:r>
          </a:p>
          <a:p>
            <a:r>
              <a:rPr lang="de-DE" dirty="0"/>
              <a:t>Eventuell noch Ziegel anpassen</a:t>
            </a:r>
          </a:p>
          <a:p>
            <a:r>
              <a:rPr lang="de-DE" dirty="0"/>
              <a:t>Strings (Kabel) und Tragschienen werden montiert</a:t>
            </a:r>
          </a:p>
          <a:p>
            <a:endParaRPr lang="de-DE" dirty="0"/>
          </a:p>
        </p:txBody>
      </p:sp>
      <p:pic>
        <p:nvPicPr>
          <p:cNvPr id="9" name="Inhaltsplatzhalter 5">
            <a:extLst>
              <a:ext uri="{FF2B5EF4-FFF2-40B4-BE49-F238E27FC236}">
                <a16:creationId xmlns:a16="http://schemas.microsoft.com/office/drawing/2014/main" id="{130D7AD8-D6B7-4D08-843A-49D59BC6462B}"/>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175783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D2C912-1478-4282-9C06-A2B6DA5766FE}"/>
              </a:ext>
            </a:extLst>
          </p:cNvPr>
          <p:cNvSpPr>
            <a:spLocks noGrp="1"/>
          </p:cNvSpPr>
          <p:nvPr>
            <p:ph type="title"/>
          </p:nvPr>
        </p:nvSpPr>
        <p:spPr/>
        <p:txBody>
          <a:bodyPr/>
          <a:lstStyle/>
          <a:p>
            <a:r>
              <a:rPr lang="de-DE" dirty="0"/>
              <a:t>Gute Handwerksarbeit…</a:t>
            </a:r>
          </a:p>
        </p:txBody>
      </p:sp>
      <p:sp>
        <p:nvSpPr>
          <p:cNvPr id="5" name="Inhaltsplatzhalter 4">
            <a:extLst>
              <a:ext uri="{FF2B5EF4-FFF2-40B4-BE49-F238E27FC236}">
                <a16:creationId xmlns:a16="http://schemas.microsoft.com/office/drawing/2014/main" id="{01C1308F-D541-4758-BCB3-D191A2C5E4C1}"/>
              </a:ext>
            </a:extLst>
          </p:cNvPr>
          <p:cNvSpPr>
            <a:spLocks noGrp="1"/>
          </p:cNvSpPr>
          <p:nvPr>
            <p:ph idx="1"/>
          </p:nvPr>
        </p:nvSpPr>
        <p:spPr/>
        <p:txBody>
          <a:bodyPr/>
          <a:lstStyle/>
          <a:p>
            <a:endParaRPr lang="de-DE"/>
          </a:p>
        </p:txBody>
      </p:sp>
      <p:pic>
        <p:nvPicPr>
          <p:cNvPr id="6" name="Inhaltsplatzhalter 3">
            <a:extLst>
              <a:ext uri="{FF2B5EF4-FFF2-40B4-BE49-F238E27FC236}">
                <a16:creationId xmlns:a16="http://schemas.microsoft.com/office/drawing/2014/main" id="{E3BFA848-DFDE-4EDB-A64A-B474CB2782D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020" r="7020"/>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178516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2DE52B-8381-4C19-BD80-1B27F4D2A07D}"/>
              </a:ext>
            </a:extLst>
          </p:cNvPr>
          <p:cNvSpPr>
            <a:spLocks noGrp="1"/>
          </p:cNvSpPr>
          <p:nvPr>
            <p:ph type="title"/>
          </p:nvPr>
        </p:nvSpPr>
        <p:spPr/>
        <p:txBody>
          <a:bodyPr/>
          <a:lstStyle/>
          <a:p>
            <a:r>
              <a:rPr lang="de-DE" dirty="0"/>
              <a:t>… vom Fachmann</a:t>
            </a:r>
          </a:p>
        </p:txBody>
      </p:sp>
      <p:sp>
        <p:nvSpPr>
          <p:cNvPr id="5" name="Inhaltsplatzhalter 4">
            <a:extLst>
              <a:ext uri="{FF2B5EF4-FFF2-40B4-BE49-F238E27FC236}">
                <a16:creationId xmlns:a16="http://schemas.microsoft.com/office/drawing/2014/main" id="{4170F362-AC94-4339-A5E8-614CFF7A5387}"/>
              </a:ext>
            </a:extLst>
          </p:cNvPr>
          <p:cNvSpPr>
            <a:spLocks noGrp="1"/>
          </p:cNvSpPr>
          <p:nvPr>
            <p:ph idx="1"/>
          </p:nvPr>
        </p:nvSpPr>
        <p:spPr/>
        <p:txBody>
          <a:bodyPr/>
          <a:lstStyle/>
          <a:p>
            <a:endParaRPr lang="de-DE"/>
          </a:p>
        </p:txBody>
      </p:sp>
      <p:pic>
        <p:nvPicPr>
          <p:cNvPr id="6" name="Inhaltsplatzhalter 3">
            <a:extLst>
              <a:ext uri="{FF2B5EF4-FFF2-40B4-BE49-F238E27FC236}">
                <a16:creationId xmlns:a16="http://schemas.microsoft.com/office/drawing/2014/main" id="{A3D5A582-77A9-4A40-B719-D48400BA489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l="7020" r="7020"/>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0870748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93511D-7182-458E-B0FE-C0085AD90EC4}"/>
              </a:ext>
            </a:extLst>
          </p:cNvPr>
          <p:cNvSpPr>
            <a:spLocks noGrp="1"/>
          </p:cNvSpPr>
          <p:nvPr>
            <p:ph type="title"/>
          </p:nvPr>
        </p:nvSpPr>
        <p:spPr/>
        <p:txBody>
          <a:bodyPr/>
          <a:lstStyle/>
          <a:p>
            <a:r>
              <a:rPr lang="de-DE" dirty="0"/>
              <a:t>Module auf Dach bringen</a:t>
            </a:r>
          </a:p>
        </p:txBody>
      </p:sp>
      <p:sp>
        <p:nvSpPr>
          <p:cNvPr id="5" name="Inhaltsplatzhalter 4">
            <a:extLst>
              <a:ext uri="{FF2B5EF4-FFF2-40B4-BE49-F238E27FC236}">
                <a16:creationId xmlns:a16="http://schemas.microsoft.com/office/drawing/2014/main" id="{ECB771A5-48FD-4D9A-854A-E7245262B5A9}"/>
              </a:ext>
            </a:extLst>
          </p:cNvPr>
          <p:cNvSpPr>
            <a:spLocks noGrp="1"/>
          </p:cNvSpPr>
          <p:nvPr>
            <p:ph idx="1"/>
          </p:nvPr>
        </p:nvSpPr>
        <p:spPr/>
        <p:txBody>
          <a:bodyPr/>
          <a:lstStyle/>
          <a:p>
            <a:r>
              <a:rPr lang="de-DE" dirty="0"/>
              <a:t>Module werden montiert und verkabelt</a:t>
            </a:r>
          </a:p>
          <a:p>
            <a:r>
              <a:rPr lang="de-DE" dirty="0"/>
              <a:t>Fitness und frische Luft</a:t>
            </a:r>
          </a:p>
          <a:p>
            <a:endParaRPr lang="de-DE" dirty="0"/>
          </a:p>
          <a:p>
            <a:endParaRPr lang="de-DE" dirty="0"/>
          </a:p>
        </p:txBody>
      </p:sp>
      <p:pic>
        <p:nvPicPr>
          <p:cNvPr id="7" name="Inhaltsplatzhalter 3">
            <a:extLst>
              <a:ext uri="{FF2B5EF4-FFF2-40B4-BE49-F238E27FC236}">
                <a16:creationId xmlns:a16="http://schemas.microsoft.com/office/drawing/2014/main" id="{DA61C7C3-611B-491F-90D3-79BDFE32B76B}"/>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8366560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C66443-39A7-4714-A8A8-2E57B4615C7F}"/>
              </a:ext>
            </a:extLst>
          </p:cNvPr>
          <p:cNvSpPr>
            <a:spLocks noGrp="1"/>
          </p:cNvSpPr>
          <p:nvPr>
            <p:ph type="title"/>
          </p:nvPr>
        </p:nvSpPr>
        <p:spPr/>
        <p:txBody>
          <a:bodyPr/>
          <a:lstStyle/>
          <a:p>
            <a:r>
              <a:rPr lang="de-DE" dirty="0"/>
              <a:t>Es wächst und wächst…</a:t>
            </a:r>
          </a:p>
        </p:txBody>
      </p:sp>
      <p:sp>
        <p:nvSpPr>
          <p:cNvPr id="5" name="Inhaltsplatzhalter 4">
            <a:extLst>
              <a:ext uri="{FF2B5EF4-FFF2-40B4-BE49-F238E27FC236}">
                <a16:creationId xmlns:a16="http://schemas.microsoft.com/office/drawing/2014/main" id="{95E69216-ADDB-415B-81A1-79108F77EE69}"/>
              </a:ext>
            </a:extLst>
          </p:cNvPr>
          <p:cNvSpPr>
            <a:spLocks noGrp="1"/>
          </p:cNvSpPr>
          <p:nvPr>
            <p:ph idx="1"/>
          </p:nvPr>
        </p:nvSpPr>
        <p:spPr/>
        <p:txBody>
          <a:bodyPr/>
          <a:lstStyle/>
          <a:p>
            <a:r>
              <a:rPr lang="de-DE" dirty="0"/>
              <a:t>Montage dauert 2-3 Tage</a:t>
            </a:r>
          </a:p>
          <a:p>
            <a:r>
              <a:rPr lang="de-DE" dirty="0"/>
              <a:t>Reservedachziegel wichtig</a:t>
            </a:r>
          </a:p>
        </p:txBody>
      </p:sp>
      <p:pic>
        <p:nvPicPr>
          <p:cNvPr id="7" name="Inhaltsplatzhalter 3">
            <a:extLst>
              <a:ext uri="{FF2B5EF4-FFF2-40B4-BE49-F238E27FC236}">
                <a16:creationId xmlns:a16="http://schemas.microsoft.com/office/drawing/2014/main" id="{98752C75-A480-4CD0-88FC-23B6B45C771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67487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720CA7-48BD-482E-AEF0-0490A1D50C0A}"/>
              </a:ext>
            </a:extLst>
          </p:cNvPr>
          <p:cNvSpPr>
            <a:spLocks noGrp="1"/>
          </p:cNvSpPr>
          <p:nvPr>
            <p:ph type="title"/>
          </p:nvPr>
        </p:nvSpPr>
        <p:spPr/>
        <p:txBody>
          <a:bodyPr/>
          <a:lstStyle/>
          <a:p>
            <a:r>
              <a:rPr lang="de-DE" dirty="0"/>
              <a:t>Kabel – Strom ins Haus bringen</a:t>
            </a:r>
          </a:p>
        </p:txBody>
      </p:sp>
      <p:sp>
        <p:nvSpPr>
          <p:cNvPr id="5" name="Inhaltsplatzhalter 4">
            <a:extLst>
              <a:ext uri="{FF2B5EF4-FFF2-40B4-BE49-F238E27FC236}">
                <a16:creationId xmlns:a16="http://schemas.microsoft.com/office/drawing/2014/main" id="{3CE0BE41-533F-41F3-8E60-814AE51851C7}"/>
              </a:ext>
            </a:extLst>
          </p:cNvPr>
          <p:cNvSpPr>
            <a:spLocks noGrp="1"/>
          </p:cNvSpPr>
          <p:nvPr>
            <p:ph idx="1"/>
          </p:nvPr>
        </p:nvSpPr>
        <p:spPr/>
        <p:txBody>
          <a:bodyPr/>
          <a:lstStyle/>
          <a:p>
            <a:r>
              <a:rPr lang="de-DE" dirty="0"/>
              <a:t>Geräteverbindung vom Elektriker</a:t>
            </a:r>
          </a:p>
          <a:p>
            <a:r>
              <a:rPr lang="de-DE" dirty="0"/>
              <a:t>Auch ein Nadelöhr</a:t>
            </a:r>
          </a:p>
        </p:txBody>
      </p:sp>
      <p:pic>
        <p:nvPicPr>
          <p:cNvPr id="7" name="Inhaltsplatzhalter 3">
            <a:extLst>
              <a:ext uri="{FF2B5EF4-FFF2-40B4-BE49-F238E27FC236}">
                <a16:creationId xmlns:a16="http://schemas.microsoft.com/office/drawing/2014/main" id="{99C9FBE7-CF75-493B-AE2E-104017641D10}"/>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5102065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29FBCD-953F-4471-B497-0C604C4E29A0}"/>
              </a:ext>
            </a:extLst>
          </p:cNvPr>
          <p:cNvSpPr>
            <a:spLocks noGrp="1"/>
          </p:cNvSpPr>
          <p:nvPr>
            <p:ph type="title"/>
          </p:nvPr>
        </p:nvSpPr>
        <p:spPr/>
        <p:txBody>
          <a:bodyPr/>
          <a:lstStyle/>
          <a:p>
            <a:r>
              <a:rPr lang="de-DE" dirty="0"/>
              <a:t>Mein Kellerkraftwerk</a:t>
            </a:r>
          </a:p>
        </p:txBody>
      </p:sp>
      <p:pic>
        <p:nvPicPr>
          <p:cNvPr id="4" name="Grafik 3">
            <a:extLst>
              <a:ext uri="{FF2B5EF4-FFF2-40B4-BE49-F238E27FC236}">
                <a16:creationId xmlns:a16="http://schemas.microsoft.com/office/drawing/2014/main" id="{DB11F9BA-B70B-44CD-A3CE-D641E0884CEC}"/>
              </a:ext>
            </a:extLst>
          </p:cNvPr>
          <p:cNvPicPr>
            <a:picLocks noChangeAspect="1"/>
          </p:cNvPicPr>
          <p:nvPr/>
        </p:nvPicPr>
        <p:blipFill>
          <a:blip r:embed="rId3"/>
          <a:stretch>
            <a:fillRect/>
          </a:stretch>
        </p:blipFill>
        <p:spPr>
          <a:xfrm>
            <a:off x="6019800" y="3352800"/>
            <a:ext cx="152400" cy="152400"/>
          </a:xfrm>
          <a:prstGeom prst="rect">
            <a:avLst/>
          </a:prstGeom>
        </p:spPr>
      </p:pic>
      <p:sp>
        <p:nvSpPr>
          <p:cNvPr id="6" name="Inhaltsplatzhalter 5">
            <a:extLst>
              <a:ext uri="{FF2B5EF4-FFF2-40B4-BE49-F238E27FC236}">
                <a16:creationId xmlns:a16="http://schemas.microsoft.com/office/drawing/2014/main" id="{8899BC87-6D5B-45A3-9A9C-39824EE86736}"/>
              </a:ext>
            </a:extLst>
          </p:cNvPr>
          <p:cNvSpPr>
            <a:spLocks noGrp="1"/>
          </p:cNvSpPr>
          <p:nvPr>
            <p:ph idx="1"/>
          </p:nvPr>
        </p:nvSpPr>
        <p:spPr/>
        <p:txBody>
          <a:bodyPr/>
          <a:lstStyle/>
          <a:p>
            <a:r>
              <a:rPr lang="de-DE" dirty="0"/>
              <a:t>Gerätepark Keller: Wechselrichter, Batterie, Energiemanager, Zählerkasten</a:t>
            </a:r>
          </a:p>
          <a:p>
            <a:r>
              <a:rPr lang="de-DE" dirty="0"/>
              <a:t>Kühle Räume verbessern die Ausbeute</a:t>
            </a:r>
          </a:p>
        </p:txBody>
      </p:sp>
      <p:pic>
        <p:nvPicPr>
          <p:cNvPr id="9" name="Inhaltsplatzhalter 4">
            <a:extLst>
              <a:ext uri="{FF2B5EF4-FFF2-40B4-BE49-F238E27FC236}">
                <a16:creationId xmlns:a16="http://schemas.microsoft.com/office/drawing/2014/main" id="{84325F15-E774-441D-9CC1-4AC54201B808}"/>
              </a:ext>
            </a:extLst>
          </p:cNvPr>
          <p:cNvPicPr>
            <a:picLocks noGrp="1" noChangeAspect="1"/>
          </p:cNvPicPr>
          <p:nvPr>
            <p:ph type="pic" sz="quarter" idx="10"/>
          </p:nvPr>
        </p:nvPicPr>
        <p:blipFill>
          <a:blip r:embed="rId4"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272857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586209-85F8-46A7-B025-B6986A4E59F3}"/>
              </a:ext>
            </a:extLst>
          </p:cNvPr>
          <p:cNvSpPr>
            <a:spLocks noGrp="1"/>
          </p:cNvSpPr>
          <p:nvPr>
            <p:ph type="title"/>
          </p:nvPr>
        </p:nvSpPr>
        <p:spPr/>
        <p:txBody>
          <a:bodyPr/>
          <a:lstStyle/>
          <a:p>
            <a:r>
              <a:rPr lang="de-DE" dirty="0"/>
              <a:t>Batterie – ja oder nein</a:t>
            </a:r>
          </a:p>
        </p:txBody>
      </p:sp>
      <p:sp>
        <p:nvSpPr>
          <p:cNvPr id="5" name="Inhaltsplatzhalter 4">
            <a:extLst>
              <a:ext uri="{FF2B5EF4-FFF2-40B4-BE49-F238E27FC236}">
                <a16:creationId xmlns:a16="http://schemas.microsoft.com/office/drawing/2014/main" id="{EF89BD7C-B56A-4FB7-98E2-764D94775730}"/>
              </a:ext>
            </a:extLst>
          </p:cNvPr>
          <p:cNvSpPr>
            <a:spLocks noGrp="1"/>
          </p:cNvSpPr>
          <p:nvPr>
            <p:ph idx="1"/>
          </p:nvPr>
        </p:nvSpPr>
        <p:spPr/>
        <p:txBody>
          <a:bodyPr/>
          <a:lstStyle/>
          <a:p>
            <a:r>
              <a:rPr lang="de-DE" dirty="0"/>
              <a:t>Erhöht den Autarkiegrad deutlich</a:t>
            </a:r>
          </a:p>
          <a:p>
            <a:r>
              <a:rPr lang="de-DE" dirty="0"/>
              <a:t>Stetige Verbesserungen, moderate Preisentwicklung</a:t>
            </a:r>
          </a:p>
        </p:txBody>
      </p:sp>
      <p:pic>
        <p:nvPicPr>
          <p:cNvPr id="7" name="Inhaltsplatzhalter 3">
            <a:extLst>
              <a:ext uri="{FF2B5EF4-FFF2-40B4-BE49-F238E27FC236}">
                <a16:creationId xmlns:a16="http://schemas.microsoft.com/office/drawing/2014/main" id="{11760718-0E84-49B6-9823-65FF82D712D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5732551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77B49-EAF1-4F84-9EB6-0CCA1E35B11B}"/>
              </a:ext>
            </a:extLst>
          </p:cNvPr>
          <p:cNvSpPr>
            <a:spLocks noGrp="1"/>
          </p:cNvSpPr>
          <p:nvPr>
            <p:ph type="title"/>
          </p:nvPr>
        </p:nvSpPr>
        <p:spPr/>
        <p:txBody>
          <a:bodyPr/>
          <a:lstStyle/>
          <a:p>
            <a:r>
              <a:rPr lang="de-DE" dirty="0"/>
              <a:t>Über unsere Initiative / Services für Sie</a:t>
            </a:r>
          </a:p>
        </p:txBody>
      </p:sp>
      <p:sp>
        <p:nvSpPr>
          <p:cNvPr id="11" name="Inhaltsplatzhalter 10">
            <a:extLst>
              <a:ext uri="{FF2B5EF4-FFF2-40B4-BE49-F238E27FC236}">
                <a16:creationId xmlns:a16="http://schemas.microsoft.com/office/drawing/2014/main" id="{AA9ACBF2-C833-4573-9335-4528500D2B1A}"/>
              </a:ext>
            </a:extLst>
          </p:cNvPr>
          <p:cNvSpPr>
            <a:spLocks noGrp="1"/>
          </p:cNvSpPr>
          <p:nvPr>
            <p:ph sz="half" idx="1"/>
          </p:nvPr>
        </p:nvSpPr>
        <p:spPr>
          <a:xfrm>
            <a:off x="465455" y="1754811"/>
            <a:ext cx="5364609" cy="4213226"/>
          </a:xfrm>
        </p:spPr>
        <p:txBody>
          <a:bodyPr/>
          <a:lstStyle/>
          <a:p>
            <a:pPr marL="0" indent="0" algn="ctr">
              <a:buNone/>
            </a:pPr>
            <a:r>
              <a:rPr lang="de-DE" dirty="0"/>
              <a:t>Webseite </a:t>
            </a:r>
            <a:r>
              <a:rPr lang="de-DE" dirty="0">
                <a:solidFill>
                  <a:schemeClr val="bg2"/>
                </a:solidFill>
                <a:hlinkClick r:id="rId3">
                  <a:extLst>
                    <a:ext uri="{A12FA001-AC4F-418D-AE19-62706E023703}">
                      <ahyp:hlinkClr xmlns:ahyp="http://schemas.microsoft.com/office/drawing/2018/hyperlinkcolor" val="tx"/>
                    </a:ext>
                  </a:extLst>
                </a:hlinkClick>
              </a:rPr>
              <a:t>www.zukunft-zuhause.net</a:t>
            </a:r>
            <a:endParaRPr lang="de-DE" dirty="0"/>
          </a:p>
          <a:p>
            <a:pPr algn="ctr"/>
            <a:endParaRPr lang="de-DE" dirty="0"/>
          </a:p>
          <a:p>
            <a:pPr algn="ctr"/>
            <a:endParaRPr lang="de-DE" dirty="0"/>
          </a:p>
          <a:p>
            <a:pPr algn="ctr"/>
            <a:endParaRPr lang="de-DE" dirty="0"/>
          </a:p>
          <a:p>
            <a:pPr algn="ctr"/>
            <a:endParaRPr lang="de-DE" dirty="0"/>
          </a:p>
          <a:p>
            <a:pPr algn="ctr"/>
            <a:endParaRPr lang="de-DE" dirty="0"/>
          </a:p>
          <a:p>
            <a:pPr marL="0" indent="0" algn="ctr">
              <a:buNone/>
            </a:pPr>
            <a:endParaRPr lang="de-DE" dirty="0"/>
          </a:p>
        </p:txBody>
      </p:sp>
      <p:sp>
        <p:nvSpPr>
          <p:cNvPr id="19" name="Inhaltsplatzhalter 18">
            <a:extLst>
              <a:ext uri="{FF2B5EF4-FFF2-40B4-BE49-F238E27FC236}">
                <a16:creationId xmlns:a16="http://schemas.microsoft.com/office/drawing/2014/main" id="{DBD6B5F4-082D-49B2-B032-FCD37DB074B5}"/>
              </a:ext>
            </a:extLst>
          </p:cNvPr>
          <p:cNvSpPr>
            <a:spLocks noGrp="1"/>
          </p:cNvSpPr>
          <p:nvPr>
            <p:ph sz="half" idx="2"/>
          </p:nvPr>
        </p:nvSpPr>
        <p:spPr>
          <a:xfrm>
            <a:off x="6240015" y="1754812"/>
            <a:ext cx="5364609" cy="4213224"/>
          </a:xfrm>
        </p:spPr>
        <p:txBody>
          <a:bodyPr/>
          <a:lstStyle/>
          <a:p>
            <a:pPr marL="0" indent="0" algn="ctr">
              <a:buNone/>
            </a:pPr>
            <a:r>
              <a:rPr lang="de-DE" dirty="0"/>
              <a:t>Newsletter:</a:t>
            </a:r>
          </a:p>
        </p:txBody>
      </p:sp>
      <p:pic>
        <p:nvPicPr>
          <p:cNvPr id="12" name="Grafik 11">
            <a:extLst>
              <a:ext uri="{FF2B5EF4-FFF2-40B4-BE49-F238E27FC236}">
                <a16:creationId xmlns:a16="http://schemas.microsoft.com/office/drawing/2014/main" id="{FBE33BA0-01DF-46BB-B363-7E6548792017}"/>
              </a:ext>
            </a:extLst>
          </p:cNvPr>
          <p:cNvPicPr>
            <a:picLocks noChangeAspect="1"/>
          </p:cNvPicPr>
          <p:nvPr/>
        </p:nvPicPr>
        <p:blipFill rotWithShape="1">
          <a:blip r:embed="rId4"/>
          <a:srcRect l="12947" t="32431" r="58114" b="11810"/>
          <a:stretch/>
        </p:blipFill>
        <p:spPr>
          <a:xfrm>
            <a:off x="782537" y="2362868"/>
            <a:ext cx="2498673" cy="2034925"/>
          </a:xfrm>
          <a:prstGeom prst="rect">
            <a:avLst/>
          </a:prstGeom>
        </p:spPr>
      </p:pic>
      <p:pic>
        <p:nvPicPr>
          <p:cNvPr id="13" name="Grafik 12">
            <a:extLst>
              <a:ext uri="{FF2B5EF4-FFF2-40B4-BE49-F238E27FC236}">
                <a16:creationId xmlns:a16="http://schemas.microsoft.com/office/drawing/2014/main" id="{7252E406-1C2D-495F-A736-1314BD676F69}"/>
              </a:ext>
            </a:extLst>
          </p:cNvPr>
          <p:cNvPicPr>
            <a:picLocks noChangeAspect="1"/>
          </p:cNvPicPr>
          <p:nvPr/>
        </p:nvPicPr>
        <p:blipFill rotWithShape="1">
          <a:blip r:embed="rId5"/>
          <a:srcRect l="2925" r="63532" b="17613"/>
          <a:stretch/>
        </p:blipFill>
        <p:spPr>
          <a:xfrm>
            <a:off x="3287914" y="2362867"/>
            <a:ext cx="2536381" cy="2034926"/>
          </a:xfrm>
          <a:prstGeom prst="rect">
            <a:avLst/>
          </a:prstGeom>
        </p:spPr>
      </p:pic>
      <p:pic>
        <p:nvPicPr>
          <p:cNvPr id="14" name="Grafik 13">
            <a:extLst>
              <a:ext uri="{FF2B5EF4-FFF2-40B4-BE49-F238E27FC236}">
                <a16:creationId xmlns:a16="http://schemas.microsoft.com/office/drawing/2014/main" id="{B4CB9C80-556C-4CC9-A420-AC6679FA0857}"/>
              </a:ext>
            </a:extLst>
          </p:cNvPr>
          <p:cNvPicPr>
            <a:picLocks noChangeAspect="1"/>
          </p:cNvPicPr>
          <p:nvPr/>
        </p:nvPicPr>
        <p:blipFill rotWithShape="1">
          <a:blip r:embed="rId4"/>
          <a:srcRect l="64843" t="32431" r="6218" b="11810"/>
          <a:stretch/>
        </p:blipFill>
        <p:spPr>
          <a:xfrm>
            <a:off x="766091" y="4385786"/>
            <a:ext cx="2498673" cy="2034925"/>
          </a:xfrm>
          <a:prstGeom prst="rect">
            <a:avLst/>
          </a:prstGeom>
        </p:spPr>
      </p:pic>
      <p:pic>
        <p:nvPicPr>
          <p:cNvPr id="15" name="Grafik 14">
            <a:extLst>
              <a:ext uri="{FF2B5EF4-FFF2-40B4-BE49-F238E27FC236}">
                <a16:creationId xmlns:a16="http://schemas.microsoft.com/office/drawing/2014/main" id="{17A10CD4-31DA-423F-9B69-C0D6F518A666}"/>
              </a:ext>
            </a:extLst>
          </p:cNvPr>
          <p:cNvPicPr>
            <a:picLocks noChangeAspect="1"/>
          </p:cNvPicPr>
          <p:nvPr/>
        </p:nvPicPr>
        <p:blipFill rotWithShape="1">
          <a:blip r:embed="rId5"/>
          <a:srcRect l="62608" r="3851" b="17613"/>
          <a:stretch/>
        </p:blipFill>
        <p:spPr>
          <a:xfrm>
            <a:off x="3257692" y="4385786"/>
            <a:ext cx="2536380" cy="2034926"/>
          </a:xfrm>
          <a:prstGeom prst="rect">
            <a:avLst/>
          </a:prstGeom>
        </p:spPr>
      </p:pic>
      <p:pic>
        <p:nvPicPr>
          <p:cNvPr id="1026" name="Picture 2" descr="Newsletter_Label Sanierung">
            <a:extLst>
              <a:ext uri="{FF2B5EF4-FFF2-40B4-BE49-F238E27FC236}">
                <a16:creationId xmlns:a16="http://schemas.microsoft.com/office/drawing/2014/main" id="{1E77EE04-64FB-453B-9D16-EFFFF0337FAB}"/>
              </a:ext>
            </a:extLst>
          </p:cNvPr>
          <p:cNvPicPr>
            <a:picLocks noChangeAspect="1" noChangeArrowheads="1"/>
          </p:cNvPicPr>
          <p:nvPr/>
        </p:nvPicPr>
        <p:blipFill>
          <a:blip r:link="rId6">
            <a:extLst>
              <a:ext uri="{28A0092B-C50C-407E-A947-70E740481C1C}">
                <a14:useLocalDpi xmlns:a14="http://schemas.microsoft.com/office/drawing/2010/main" val="0"/>
              </a:ext>
            </a:extLst>
          </a:blip>
          <a:srcRect/>
          <a:stretch>
            <a:fillRect/>
          </a:stretch>
        </p:blipFill>
        <p:spPr bwMode="auto">
          <a:xfrm>
            <a:off x="7818402" y="2389959"/>
            <a:ext cx="2290240" cy="212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feld 17">
            <a:extLst>
              <a:ext uri="{FF2B5EF4-FFF2-40B4-BE49-F238E27FC236}">
                <a16:creationId xmlns:a16="http://schemas.microsoft.com/office/drawing/2014/main" id="{B752E65A-6221-4C82-A8A6-3C40A7AF5E27}"/>
              </a:ext>
            </a:extLst>
          </p:cNvPr>
          <p:cNvSpPr txBox="1"/>
          <p:nvPr/>
        </p:nvSpPr>
        <p:spPr>
          <a:xfrm>
            <a:off x="8202110" y="4492764"/>
            <a:ext cx="1557259" cy="400110"/>
          </a:xfrm>
          <a:prstGeom prst="rect">
            <a:avLst/>
          </a:prstGeom>
          <a:noFill/>
        </p:spPr>
        <p:txBody>
          <a:bodyPr wrap="square" rtlCol="0">
            <a:spAutoFit/>
          </a:bodyPr>
          <a:lstStyle/>
          <a:p>
            <a:pPr algn="ctr"/>
            <a:r>
              <a:rPr lang="de-DE" sz="2000" dirty="0"/>
              <a:t>4 x im Jahr</a:t>
            </a:r>
          </a:p>
        </p:txBody>
      </p:sp>
    </p:spTree>
    <p:extLst>
      <p:ext uri="{BB962C8B-B14F-4D97-AF65-F5344CB8AC3E}">
        <p14:creationId xmlns:p14="http://schemas.microsoft.com/office/powerpoint/2010/main" val="22624799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99B53E-C412-4F4A-B6BE-F47C257443CF}"/>
              </a:ext>
            </a:extLst>
          </p:cNvPr>
          <p:cNvSpPr>
            <a:spLocks noGrp="1"/>
          </p:cNvSpPr>
          <p:nvPr>
            <p:ph type="title"/>
          </p:nvPr>
        </p:nvSpPr>
        <p:spPr/>
        <p:txBody>
          <a:bodyPr/>
          <a:lstStyle/>
          <a:p>
            <a:r>
              <a:rPr lang="de-DE" dirty="0"/>
              <a:t>Notwendige Anmeldungen</a:t>
            </a:r>
          </a:p>
        </p:txBody>
      </p:sp>
      <p:pic>
        <p:nvPicPr>
          <p:cNvPr id="4" name="Grafik 3">
            <a:extLst>
              <a:ext uri="{FF2B5EF4-FFF2-40B4-BE49-F238E27FC236}">
                <a16:creationId xmlns:a16="http://schemas.microsoft.com/office/drawing/2014/main" id="{A8666A1F-DAAB-4AA9-B3E2-97B34288782F}"/>
              </a:ext>
            </a:extLst>
          </p:cNvPr>
          <p:cNvPicPr>
            <a:picLocks noChangeAspect="1"/>
          </p:cNvPicPr>
          <p:nvPr/>
        </p:nvPicPr>
        <p:blipFill>
          <a:blip r:embed="rId3"/>
          <a:stretch>
            <a:fillRect/>
          </a:stretch>
        </p:blipFill>
        <p:spPr>
          <a:xfrm>
            <a:off x="6019800" y="3352800"/>
            <a:ext cx="152400" cy="152400"/>
          </a:xfrm>
          <a:prstGeom prst="rect">
            <a:avLst/>
          </a:prstGeom>
        </p:spPr>
      </p:pic>
      <p:sp>
        <p:nvSpPr>
          <p:cNvPr id="5" name="Inhaltsplatzhalter 4">
            <a:extLst>
              <a:ext uri="{FF2B5EF4-FFF2-40B4-BE49-F238E27FC236}">
                <a16:creationId xmlns:a16="http://schemas.microsoft.com/office/drawing/2014/main" id="{C65945E5-BEB9-4E24-B22C-158717C5EBA5}"/>
              </a:ext>
            </a:extLst>
          </p:cNvPr>
          <p:cNvSpPr>
            <a:spLocks noGrp="1"/>
          </p:cNvSpPr>
          <p:nvPr>
            <p:ph idx="1"/>
          </p:nvPr>
        </p:nvSpPr>
        <p:spPr/>
        <p:txBody>
          <a:bodyPr/>
          <a:lstStyle/>
          <a:p>
            <a:r>
              <a:rPr lang="de-DE" dirty="0"/>
              <a:t>Abnahme durch Energieversorger/ Netzanschluss</a:t>
            </a:r>
          </a:p>
          <a:p>
            <a:r>
              <a:rPr lang="de-DE" dirty="0"/>
              <a:t>Anmeldung Marktstammdatenregister PV-Anlage + Speicher (separat)</a:t>
            </a:r>
          </a:p>
        </p:txBody>
      </p:sp>
      <p:pic>
        <p:nvPicPr>
          <p:cNvPr id="9" name="Inhaltsplatzhalter 5">
            <a:extLst>
              <a:ext uri="{FF2B5EF4-FFF2-40B4-BE49-F238E27FC236}">
                <a16:creationId xmlns:a16="http://schemas.microsoft.com/office/drawing/2014/main" id="{C36BAD6A-3FE0-4C4C-A973-3D0EBF2D4875}"/>
              </a:ext>
            </a:extLst>
          </p:cNvPr>
          <p:cNvPicPr>
            <a:picLocks noGrp="1" noChangeAspect="1"/>
          </p:cNvPicPr>
          <p:nvPr>
            <p:ph type="pic" sz="quarter" idx="10"/>
          </p:nvPr>
        </p:nvPicPr>
        <p:blipFill rotWithShape="1">
          <a:blip r:embed="rId4" cstate="screen">
            <a:extLst>
              <a:ext uri="{28A0092B-C50C-407E-A947-70E740481C1C}">
                <a14:useLocalDpi xmlns:a14="http://schemas.microsoft.com/office/drawing/2010/main"/>
              </a:ext>
            </a:extLst>
          </a:blip>
          <a:srcRect l="-24764" t="1131" r="-24764" b="1131"/>
          <a:stretch/>
        </p:blipFill>
        <p:spPr>
          <a:xfrm>
            <a:off x="587375" y="2133600"/>
            <a:ext cx="6334125" cy="4140200"/>
          </a:xfrm>
        </p:spPr>
      </p:pic>
    </p:spTree>
    <p:extLst>
      <p:ext uri="{BB962C8B-B14F-4D97-AF65-F5344CB8AC3E}">
        <p14:creationId xmlns:p14="http://schemas.microsoft.com/office/powerpoint/2010/main" val="278595281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849C7-B048-4EF0-846D-E2D53698691D}"/>
              </a:ext>
            </a:extLst>
          </p:cNvPr>
          <p:cNvSpPr>
            <a:spLocks noGrp="1"/>
          </p:cNvSpPr>
          <p:nvPr>
            <p:ph type="title"/>
          </p:nvPr>
        </p:nvSpPr>
        <p:spPr/>
        <p:txBody>
          <a:bodyPr/>
          <a:lstStyle/>
          <a:p>
            <a:r>
              <a:rPr lang="de-DE" dirty="0"/>
              <a:t>Bewirtschaftung – Finanzamt</a:t>
            </a:r>
          </a:p>
        </p:txBody>
      </p:sp>
      <p:sp>
        <p:nvSpPr>
          <p:cNvPr id="4" name="Inhaltsplatzhalter 3">
            <a:extLst>
              <a:ext uri="{FF2B5EF4-FFF2-40B4-BE49-F238E27FC236}">
                <a16:creationId xmlns:a16="http://schemas.microsoft.com/office/drawing/2014/main" id="{7FF6FA30-8896-49E9-A40F-A2A35900B300}"/>
              </a:ext>
            </a:extLst>
          </p:cNvPr>
          <p:cNvSpPr>
            <a:spLocks noGrp="1"/>
          </p:cNvSpPr>
          <p:nvPr>
            <p:ph idx="1"/>
          </p:nvPr>
        </p:nvSpPr>
        <p:spPr/>
        <p:txBody>
          <a:bodyPr/>
          <a:lstStyle/>
          <a:p>
            <a:r>
              <a:rPr lang="de-DE" dirty="0"/>
              <a:t>Klärung: Kleinunternehmer oder Liebhaber</a:t>
            </a:r>
          </a:p>
          <a:p>
            <a:r>
              <a:rPr lang="de-DE" dirty="0"/>
              <a:t>Beratung macht hier Sinn</a:t>
            </a:r>
          </a:p>
          <a:p>
            <a:endParaRPr lang="de-DE" dirty="0"/>
          </a:p>
        </p:txBody>
      </p:sp>
      <p:pic>
        <p:nvPicPr>
          <p:cNvPr id="7" name="Inhaltsplatzhalter 5">
            <a:extLst>
              <a:ext uri="{FF2B5EF4-FFF2-40B4-BE49-F238E27FC236}">
                <a16:creationId xmlns:a16="http://schemas.microsoft.com/office/drawing/2014/main" id="{95C287CF-F2A5-4304-9A95-658D8AF7CB25}"/>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230614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68437-3FAC-4052-A6A7-DD2022D22944}"/>
              </a:ext>
            </a:extLst>
          </p:cNvPr>
          <p:cNvSpPr>
            <a:spLocks noGrp="1"/>
          </p:cNvSpPr>
          <p:nvPr>
            <p:ph type="title"/>
          </p:nvPr>
        </p:nvSpPr>
        <p:spPr/>
        <p:txBody>
          <a:bodyPr/>
          <a:lstStyle/>
          <a:p>
            <a:r>
              <a:rPr lang="de-DE" dirty="0"/>
              <a:t>Wenn Mieter im Haus sind…</a:t>
            </a:r>
          </a:p>
        </p:txBody>
      </p:sp>
      <p:sp>
        <p:nvSpPr>
          <p:cNvPr id="5" name="Inhaltsplatzhalter 4">
            <a:extLst>
              <a:ext uri="{FF2B5EF4-FFF2-40B4-BE49-F238E27FC236}">
                <a16:creationId xmlns:a16="http://schemas.microsoft.com/office/drawing/2014/main" id="{5141ADF5-6F95-45CC-A598-5D53D4DE2AEB}"/>
              </a:ext>
            </a:extLst>
          </p:cNvPr>
          <p:cNvSpPr>
            <a:spLocks noGrp="1"/>
          </p:cNvSpPr>
          <p:nvPr>
            <p:ph idx="1"/>
          </p:nvPr>
        </p:nvSpPr>
        <p:spPr/>
        <p:txBody>
          <a:bodyPr/>
          <a:lstStyle/>
          <a:p>
            <a:r>
              <a:rPr lang="de-DE" dirty="0"/>
              <a:t>Mieterstrom noch kompliziert</a:t>
            </a:r>
          </a:p>
          <a:p>
            <a:r>
              <a:rPr lang="de-DE" dirty="0"/>
              <a:t>Pauschale Nebenkosten prüfen</a:t>
            </a:r>
          </a:p>
        </p:txBody>
      </p:sp>
      <p:pic>
        <p:nvPicPr>
          <p:cNvPr id="7" name="Inhaltsplatzhalter 3">
            <a:extLst>
              <a:ext uri="{FF2B5EF4-FFF2-40B4-BE49-F238E27FC236}">
                <a16:creationId xmlns:a16="http://schemas.microsoft.com/office/drawing/2014/main" id="{0E13B91B-410A-4EDD-A2EA-717C1D24F6FC}"/>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379" b="637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7773325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B69102-91FE-4D17-9C34-3096FFE9A2C9}"/>
              </a:ext>
            </a:extLst>
          </p:cNvPr>
          <p:cNvSpPr>
            <a:spLocks noGrp="1"/>
          </p:cNvSpPr>
          <p:nvPr>
            <p:ph type="title"/>
          </p:nvPr>
        </p:nvSpPr>
        <p:spPr/>
        <p:txBody>
          <a:bodyPr/>
          <a:lstStyle/>
          <a:p>
            <a:r>
              <a:rPr lang="de-DE" dirty="0"/>
              <a:t>Balkon-Module</a:t>
            </a:r>
          </a:p>
        </p:txBody>
      </p:sp>
      <p:sp>
        <p:nvSpPr>
          <p:cNvPr id="5" name="Inhaltsplatzhalter 4">
            <a:extLst>
              <a:ext uri="{FF2B5EF4-FFF2-40B4-BE49-F238E27FC236}">
                <a16:creationId xmlns:a16="http://schemas.microsoft.com/office/drawing/2014/main" id="{CDAF1FB9-7C06-4AC0-BFFA-EBE603C2DA4B}"/>
              </a:ext>
            </a:extLst>
          </p:cNvPr>
          <p:cNvSpPr>
            <a:spLocks noGrp="1"/>
          </p:cNvSpPr>
          <p:nvPr>
            <p:ph idx="1"/>
          </p:nvPr>
        </p:nvSpPr>
        <p:spPr/>
        <p:txBody>
          <a:bodyPr/>
          <a:lstStyle/>
          <a:p>
            <a:r>
              <a:rPr lang="de-DE" dirty="0"/>
              <a:t>2 Steckermodule erlaubt</a:t>
            </a:r>
          </a:p>
          <a:p>
            <a:r>
              <a:rPr lang="de-DE" dirty="0"/>
              <a:t>Fachmännische Anbringung</a:t>
            </a:r>
          </a:p>
          <a:p>
            <a:r>
              <a:rPr lang="de-DE" dirty="0"/>
              <a:t>Anmeldung notwendig</a:t>
            </a:r>
          </a:p>
          <a:p>
            <a:endParaRPr lang="de-DE" dirty="0"/>
          </a:p>
        </p:txBody>
      </p:sp>
      <p:pic>
        <p:nvPicPr>
          <p:cNvPr id="7" name="Inhaltsplatzhalter 3">
            <a:extLst>
              <a:ext uri="{FF2B5EF4-FFF2-40B4-BE49-F238E27FC236}">
                <a16:creationId xmlns:a16="http://schemas.microsoft.com/office/drawing/2014/main" id="{E530D2AD-3219-4481-A892-E14FB2CAF877}"/>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4720051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D7F9-2727-45C2-B637-27AEF8FCD127}"/>
              </a:ext>
            </a:extLst>
          </p:cNvPr>
          <p:cNvSpPr>
            <a:spLocks noGrp="1"/>
          </p:cNvSpPr>
          <p:nvPr>
            <p:ph type="title"/>
          </p:nvPr>
        </p:nvSpPr>
        <p:spPr/>
        <p:txBody>
          <a:bodyPr/>
          <a:lstStyle/>
          <a:p>
            <a:r>
              <a:rPr lang="de-DE" dirty="0"/>
              <a:t>Zukunftsoption Wärmepumpe</a:t>
            </a:r>
          </a:p>
        </p:txBody>
      </p:sp>
      <p:sp>
        <p:nvSpPr>
          <p:cNvPr id="5" name="Inhaltsplatzhalter 4">
            <a:extLst>
              <a:ext uri="{FF2B5EF4-FFF2-40B4-BE49-F238E27FC236}">
                <a16:creationId xmlns:a16="http://schemas.microsoft.com/office/drawing/2014/main" id="{A1139944-3658-42B3-AD0B-A1233E4B6EF4}"/>
              </a:ext>
            </a:extLst>
          </p:cNvPr>
          <p:cNvSpPr>
            <a:spLocks noGrp="1"/>
          </p:cNvSpPr>
          <p:nvPr>
            <p:ph idx="1"/>
          </p:nvPr>
        </p:nvSpPr>
        <p:spPr/>
        <p:txBody>
          <a:bodyPr/>
          <a:lstStyle/>
          <a:p>
            <a:r>
              <a:rPr lang="de-DE" dirty="0"/>
              <a:t>Sinnvolle Stromversorgung (Übergangszeiten)</a:t>
            </a:r>
          </a:p>
          <a:p>
            <a:r>
              <a:rPr lang="de-DE" dirty="0"/>
              <a:t>Reduzierung teuren Stromeinkaufs</a:t>
            </a:r>
          </a:p>
        </p:txBody>
      </p:sp>
      <p:pic>
        <p:nvPicPr>
          <p:cNvPr id="7" name="Inhaltsplatzhalter 3">
            <a:extLst>
              <a:ext uri="{FF2B5EF4-FFF2-40B4-BE49-F238E27FC236}">
                <a16:creationId xmlns:a16="http://schemas.microsoft.com/office/drawing/2014/main" id="{7697B37E-5177-4AB8-B028-463D550E130A}"/>
              </a:ext>
            </a:extLst>
          </p:cNvPr>
          <p:cNvPicPr>
            <a:picLocks noGrp="1" noChangeAspect="1"/>
          </p:cNvPicPr>
          <p:nvPr>
            <p:ph type="pic" sz="quarter" idx="10"/>
          </p:nvPr>
        </p:nvPicPr>
        <p:blipFill>
          <a:blip r:embed="rId3"/>
          <a:srcRect t="936" b="936"/>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5327764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07D7F9-2727-45C2-B637-27AEF8FCD127}"/>
              </a:ext>
            </a:extLst>
          </p:cNvPr>
          <p:cNvSpPr>
            <a:spLocks noGrp="1"/>
          </p:cNvSpPr>
          <p:nvPr>
            <p:ph type="title"/>
          </p:nvPr>
        </p:nvSpPr>
        <p:spPr/>
        <p:txBody>
          <a:bodyPr/>
          <a:lstStyle/>
          <a:p>
            <a:r>
              <a:rPr lang="de-DE" dirty="0"/>
              <a:t>Zukunftsoption E-Fahrzeuge</a:t>
            </a:r>
          </a:p>
        </p:txBody>
      </p:sp>
      <p:sp>
        <p:nvSpPr>
          <p:cNvPr id="4" name="Inhaltsplatzhalter 3">
            <a:extLst>
              <a:ext uri="{FF2B5EF4-FFF2-40B4-BE49-F238E27FC236}">
                <a16:creationId xmlns:a16="http://schemas.microsoft.com/office/drawing/2014/main" id="{C2CAADBF-6E10-45BD-B97C-54CCEDBA4B64}"/>
              </a:ext>
            </a:extLst>
          </p:cNvPr>
          <p:cNvSpPr>
            <a:spLocks noGrp="1"/>
          </p:cNvSpPr>
          <p:nvPr>
            <p:ph idx="1"/>
          </p:nvPr>
        </p:nvSpPr>
        <p:spPr/>
        <p:txBody>
          <a:bodyPr/>
          <a:lstStyle/>
          <a:p>
            <a:r>
              <a:rPr lang="de-DE" dirty="0"/>
              <a:t>Wallbox mit montieren lassen</a:t>
            </a:r>
          </a:p>
          <a:p>
            <a:r>
              <a:rPr lang="de-DE" dirty="0"/>
              <a:t>Überschussstrom fürs E-Auto</a:t>
            </a:r>
          </a:p>
          <a:p>
            <a:endParaRPr lang="de-DE" dirty="0"/>
          </a:p>
          <a:p>
            <a:endParaRPr lang="de-DE" dirty="0"/>
          </a:p>
        </p:txBody>
      </p:sp>
      <p:pic>
        <p:nvPicPr>
          <p:cNvPr id="12" name="Inhaltsplatzhalter 4">
            <a:extLst>
              <a:ext uri="{FF2B5EF4-FFF2-40B4-BE49-F238E27FC236}">
                <a16:creationId xmlns:a16="http://schemas.microsoft.com/office/drawing/2014/main" id="{0AA7B190-A51C-4ABA-85E7-6C9D5EC2F941}"/>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bwMode="gray">
          <a:xfrm>
            <a:off x="587375" y="2133600"/>
            <a:ext cx="6334125" cy="4140200"/>
          </a:xfrm>
          <a:prstGeom prst="rect">
            <a:avLst/>
          </a:prstGeom>
        </p:spPr>
      </p:pic>
    </p:spTree>
    <p:extLst>
      <p:ext uri="{BB962C8B-B14F-4D97-AF65-F5344CB8AC3E}">
        <p14:creationId xmlns:p14="http://schemas.microsoft.com/office/powerpoint/2010/main" val="100932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29668E-240F-4ADE-B1C9-9F6173D90D55}"/>
              </a:ext>
            </a:extLst>
          </p:cNvPr>
          <p:cNvSpPr>
            <a:spLocks noGrp="1"/>
          </p:cNvSpPr>
          <p:nvPr>
            <p:ph type="title"/>
          </p:nvPr>
        </p:nvSpPr>
        <p:spPr/>
        <p:txBody>
          <a:bodyPr/>
          <a:lstStyle/>
          <a:p>
            <a:r>
              <a:rPr lang="de-DE" dirty="0"/>
              <a:t>Spielerei – meine Solar-App</a:t>
            </a:r>
          </a:p>
        </p:txBody>
      </p:sp>
      <p:sp>
        <p:nvSpPr>
          <p:cNvPr id="4" name="Inhaltsplatzhalter 3">
            <a:extLst>
              <a:ext uri="{FF2B5EF4-FFF2-40B4-BE49-F238E27FC236}">
                <a16:creationId xmlns:a16="http://schemas.microsoft.com/office/drawing/2014/main" id="{D3F0C0B1-FFA3-48A7-8DE3-3169D1F1D611}"/>
              </a:ext>
            </a:extLst>
          </p:cNvPr>
          <p:cNvSpPr>
            <a:spLocks noGrp="1"/>
          </p:cNvSpPr>
          <p:nvPr>
            <p:ph idx="1"/>
          </p:nvPr>
        </p:nvSpPr>
        <p:spPr/>
        <p:txBody>
          <a:bodyPr/>
          <a:lstStyle/>
          <a:p>
            <a:r>
              <a:rPr lang="de-DE" dirty="0"/>
              <a:t>Freude, wenn die Sonne scheint</a:t>
            </a:r>
          </a:p>
          <a:p>
            <a:r>
              <a:rPr lang="de-DE" dirty="0"/>
              <a:t>Suchtgefahr! ;-) </a:t>
            </a:r>
          </a:p>
        </p:txBody>
      </p:sp>
      <p:pic>
        <p:nvPicPr>
          <p:cNvPr id="8" name="Inhaltsplatzhalter 6">
            <a:extLst>
              <a:ext uri="{FF2B5EF4-FFF2-40B4-BE49-F238E27FC236}">
                <a16:creationId xmlns:a16="http://schemas.microsoft.com/office/drawing/2014/main" id="{AD91AF8D-5985-4C2F-8464-9DD07EEFC751}"/>
              </a:ext>
            </a:extLst>
          </p:cNvPr>
          <p:cNvPicPr>
            <a:picLocks noGrp="1" noChangeAspect="1"/>
          </p:cNvPicPr>
          <p:nvPr>
            <p:ph type="pic" sz="quarter" idx="10"/>
          </p:nvPr>
        </p:nvPicPr>
        <p:blipFill>
          <a:blip r:embed="rId3"/>
          <a:srcRect l="572" r="572"/>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1167603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648D7C5-7FE9-48AB-99C5-271FA881FFDA}"/>
              </a:ext>
            </a:extLst>
          </p:cNvPr>
          <p:cNvSpPr>
            <a:spLocks noGrp="1"/>
          </p:cNvSpPr>
          <p:nvPr>
            <p:ph type="title"/>
          </p:nvPr>
        </p:nvSpPr>
        <p:spPr/>
        <p:txBody>
          <a:bodyPr/>
          <a:lstStyle/>
          <a:p>
            <a:r>
              <a:rPr lang="de-DE" dirty="0"/>
              <a:t>Zum Solarstammtisch </a:t>
            </a:r>
          </a:p>
        </p:txBody>
      </p:sp>
      <p:sp>
        <p:nvSpPr>
          <p:cNvPr id="3" name="Inhaltsplatzhalter 2">
            <a:extLst>
              <a:ext uri="{FF2B5EF4-FFF2-40B4-BE49-F238E27FC236}">
                <a16:creationId xmlns:a16="http://schemas.microsoft.com/office/drawing/2014/main" id="{F8B6191C-FF22-41E7-B005-81D13A573D53}"/>
              </a:ext>
            </a:extLst>
          </p:cNvPr>
          <p:cNvSpPr>
            <a:spLocks noGrp="1"/>
          </p:cNvSpPr>
          <p:nvPr>
            <p:ph idx="1"/>
          </p:nvPr>
        </p:nvSpPr>
        <p:spPr/>
        <p:txBody>
          <a:bodyPr/>
          <a:lstStyle/>
          <a:p>
            <a:r>
              <a:rPr lang="de-DE" dirty="0"/>
              <a:t>Austausch macht Spaß</a:t>
            </a:r>
          </a:p>
          <a:p>
            <a:r>
              <a:rPr lang="de-DE" dirty="0"/>
              <a:t>Nachbarn überzeugen</a:t>
            </a:r>
          </a:p>
          <a:p>
            <a:endParaRPr lang="de-DE" dirty="0"/>
          </a:p>
        </p:txBody>
      </p:sp>
      <p:pic>
        <p:nvPicPr>
          <p:cNvPr id="7" name="Bildplatzhalter 6">
            <a:extLst>
              <a:ext uri="{FF2B5EF4-FFF2-40B4-BE49-F238E27FC236}">
                <a16:creationId xmlns:a16="http://schemas.microsoft.com/office/drawing/2014/main" id="{29484B6C-648B-4E5B-AA66-179A27F2886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39" b="643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42199110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6A632B-3126-4A2F-A09A-77B4365BB169}"/>
              </a:ext>
            </a:extLst>
          </p:cNvPr>
          <p:cNvSpPr>
            <a:spLocks noGrp="1"/>
          </p:cNvSpPr>
          <p:nvPr>
            <p:ph type="title"/>
          </p:nvPr>
        </p:nvSpPr>
        <p:spPr/>
        <p:txBody>
          <a:bodyPr/>
          <a:lstStyle/>
          <a:p>
            <a:r>
              <a:rPr lang="de-DE" dirty="0"/>
              <a:t>Werde Solarberater </a:t>
            </a:r>
          </a:p>
        </p:txBody>
      </p:sp>
      <p:sp>
        <p:nvSpPr>
          <p:cNvPr id="5" name="Inhaltsplatzhalter 4">
            <a:extLst>
              <a:ext uri="{FF2B5EF4-FFF2-40B4-BE49-F238E27FC236}">
                <a16:creationId xmlns:a16="http://schemas.microsoft.com/office/drawing/2014/main" id="{0A4BE6EB-7C01-46C0-B7AC-351C6A26ADE6}"/>
              </a:ext>
            </a:extLst>
          </p:cNvPr>
          <p:cNvSpPr>
            <a:spLocks noGrp="1"/>
          </p:cNvSpPr>
          <p:nvPr>
            <p:ph idx="1"/>
          </p:nvPr>
        </p:nvSpPr>
        <p:spPr/>
        <p:txBody>
          <a:bodyPr/>
          <a:lstStyle/>
          <a:p>
            <a:r>
              <a:rPr lang="de-DE" dirty="0"/>
              <a:t>Wissen weiter geben</a:t>
            </a:r>
          </a:p>
          <a:p>
            <a:r>
              <a:rPr lang="de-DE" dirty="0"/>
              <a:t>Gemeinsam ist alles möglich!</a:t>
            </a:r>
          </a:p>
        </p:txBody>
      </p:sp>
      <p:pic>
        <p:nvPicPr>
          <p:cNvPr id="7" name="Inhaltsplatzhalter 3">
            <a:extLst>
              <a:ext uri="{FF2B5EF4-FFF2-40B4-BE49-F238E27FC236}">
                <a16:creationId xmlns:a16="http://schemas.microsoft.com/office/drawing/2014/main" id="{0D64E7D4-7F28-463C-ADC6-2FE96F237CE6}"/>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55" b="955"/>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9390535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DB0A3A1-28E2-4422-85C4-F0A3B3193DBE}"/>
              </a:ext>
            </a:extLst>
          </p:cNvPr>
          <p:cNvSpPr>
            <a:spLocks noGrp="1"/>
          </p:cNvSpPr>
          <p:nvPr>
            <p:ph type="title"/>
          </p:nvPr>
        </p:nvSpPr>
        <p:spPr/>
        <p:txBody>
          <a:bodyPr/>
          <a:lstStyle/>
          <a:p>
            <a:r>
              <a:rPr lang="de-DE" dirty="0"/>
              <a:t>Meine Stadt beim Wattbewerb</a:t>
            </a:r>
          </a:p>
        </p:txBody>
      </p:sp>
      <p:sp>
        <p:nvSpPr>
          <p:cNvPr id="5" name="Inhaltsplatzhalter 4">
            <a:extLst>
              <a:ext uri="{FF2B5EF4-FFF2-40B4-BE49-F238E27FC236}">
                <a16:creationId xmlns:a16="http://schemas.microsoft.com/office/drawing/2014/main" id="{CC1EA2BC-6886-4AED-8C40-6D1265927F8F}"/>
              </a:ext>
            </a:extLst>
          </p:cNvPr>
          <p:cNvSpPr>
            <a:spLocks noGrp="1"/>
          </p:cNvSpPr>
          <p:nvPr>
            <p:ph idx="1"/>
          </p:nvPr>
        </p:nvSpPr>
        <p:spPr/>
        <p:txBody>
          <a:bodyPr/>
          <a:lstStyle/>
          <a:p>
            <a:r>
              <a:rPr lang="de-DE" dirty="0"/>
              <a:t>Kommune wird Solarstadt</a:t>
            </a:r>
          </a:p>
          <a:p>
            <a:r>
              <a:rPr lang="de-DE" dirty="0"/>
              <a:t>Meine PV-Anlage macht mit</a:t>
            </a:r>
          </a:p>
          <a:p>
            <a:endParaRPr lang="de-DE" dirty="0"/>
          </a:p>
        </p:txBody>
      </p:sp>
      <p:pic>
        <p:nvPicPr>
          <p:cNvPr id="7" name="Inhaltsplatzhalter 3">
            <a:extLst>
              <a:ext uri="{FF2B5EF4-FFF2-40B4-BE49-F238E27FC236}">
                <a16:creationId xmlns:a16="http://schemas.microsoft.com/office/drawing/2014/main" id="{AEEC56C6-E199-433C-986E-C4FBDDF7C413}"/>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t="551" b="12297"/>
          <a:stretch/>
        </p:blipFill>
        <p:spPr>
          <a:xfrm>
            <a:off x="587375" y="2133600"/>
            <a:ext cx="6334125" cy="4140200"/>
          </a:xfrm>
          <a:prstGeom prst="rect">
            <a:avLst/>
          </a:prstGeom>
        </p:spPr>
      </p:pic>
    </p:spTree>
    <p:extLst>
      <p:ext uri="{BB962C8B-B14F-4D97-AF65-F5344CB8AC3E}">
        <p14:creationId xmlns:p14="http://schemas.microsoft.com/office/powerpoint/2010/main" val="881499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377B49-EAF1-4F84-9EB6-0CCA1E35B11B}"/>
              </a:ext>
            </a:extLst>
          </p:cNvPr>
          <p:cNvSpPr>
            <a:spLocks noGrp="1"/>
          </p:cNvSpPr>
          <p:nvPr>
            <p:ph type="title"/>
          </p:nvPr>
        </p:nvSpPr>
        <p:spPr/>
        <p:txBody>
          <a:bodyPr/>
          <a:lstStyle/>
          <a:p>
            <a:r>
              <a:rPr lang="de-DE" dirty="0"/>
              <a:t>Einführung</a:t>
            </a:r>
          </a:p>
        </p:txBody>
      </p:sp>
      <p:sp>
        <p:nvSpPr>
          <p:cNvPr id="3" name="Inhaltsplatzhalter 2">
            <a:extLst>
              <a:ext uri="{FF2B5EF4-FFF2-40B4-BE49-F238E27FC236}">
                <a16:creationId xmlns:a16="http://schemas.microsoft.com/office/drawing/2014/main" id="{CD7D4DD2-BD29-4C36-A3B0-28A9E9A083F7}"/>
              </a:ext>
            </a:extLst>
          </p:cNvPr>
          <p:cNvSpPr>
            <a:spLocks noGrp="1"/>
          </p:cNvSpPr>
          <p:nvPr>
            <p:ph idx="1"/>
          </p:nvPr>
        </p:nvSpPr>
        <p:spPr/>
        <p:txBody>
          <a:bodyPr>
            <a:normAutofit/>
          </a:bodyPr>
          <a:lstStyle/>
          <a:p>
            <a:pPr marL="0" indent="0">
              <a:buNone/>
            </a:pPr>
            <a:endParaRPr lang="de-DE" dirty="0"/>
          </a:p>
          <a:p>
            <a:pPr marL="0" indent="0">
              <a:buNone/>
            </a:pPr>
            <a:endParaRPr lang="de-DE" dirty="0"/>
          </a:p>
          <a:p>
            <a:r>
              <a:rPr lang="de-DE" dirty="0"/>
              <a:t>Allgemeine Hinweise für Ihr PV-Dach Projekt</a:t>
            </a:r>
          </a:p>
          <a:p>
            <a:r>
              <a:rPr lang="de-DE" dirty="0"/>
              <a:t>Meine PV-Geschichte in Bildern</a:t>
            </a:r>
          </a:p>
          <a:p>
            <a:r>
              <a:rPr lang="de-DE" dirty="0"/>
              <a:t>Tipps und Anmerkungen</a:t>
            </a:r>
          </a:p>
          <a:p>
            <a:r>
              <a:rPr lang="de-DE" dirty="0"/>
              <a:t>Weitere Informationen auf unserer Webseite</a:t>
            </a:r>
          </a:p>
          <a:p>
            <a:endParaRPr lang="de-DE" dirty="0"/>
          </a:p>
          <a:p>
            <a:endParaRPr lang="de-DE" dirty="0"/>
          </a:p>
          <a:p>
            <a:pPr marL="0" indent="0">
              <a:buNone/>
            </a:pPr>
            <a:r>
              <a:rPr lang="de-DE" b="1" dirty="0"/>
              <a:t>https://www.zukunft-zuhause.net/</a:t>
            </a:r>
          </a:p>
          <a:p>
            <a:pPr marL="457200" lvl="1" indent="0">
              <a:buNone/>
            </a:pPr>
            <a:endParaRPr lang="de-DE" dirty="0"/>
          </a:p>
        </p:txBody>
      </p:sp>
      <p:pic>
        <p:nvPicPr>
          <p:cNvPr id="9" name="Bildplatzhalter 8">
            <a:extLst>
              <a:ext uri="{FF2B5EF4-FFF2-40B4-BE49-F238E27FC236}">
                <a16:creationId xmlns:a16="http://schemas.microsoft.com/office/drawing/2014/main" id="{141FF5FB-1003-42C0-9F41-C0A2C9784BEF}"/>
              </a:ext>
            </a:extLst>
          </p:cNvPr>
          <p:cNvPicPr>
            <a:picLocks noGrp="1" noChangeAspect="1"/>
          </p:cNvPicPr>
          <p:nvPr>
            <p:ph type="pic" sz="quarter" idx="10"/>
          </p:nvPr>
        </p:nvPicPr>
        <p:blipFill>
          <a:blip r:embed="rId3"/>
          <a:srcRect t="9611" b="9611"/>
          <a:stretch>
            <a:fillRect/>
          </a:stretch>
        </p:blipFill>
        <p:spPr>
          <a:xfrm>
            <a:off x="587374" y="2133599"/>
            <a:ext cx="3744429" cy="4140201"/>
          </a:xfrm>
          <a:prstGeom prst="rect">
            <a:avLst/>
          </a:prstGeom>
        </p:spPr>
      </p:pic>
    </p:spTree>
    <p:extLst>
      <p:ext uri="{BB962C8B-B14F-4D97-AF65-F5344CB8AC3E}">
        <p14:creationId xmlns:p14="http://schemas.microsoft.com/office/powerpoint/2010/main" val="37381191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3CA7F8-E7F4-456E-8B40-7BB617D76A7D}"/>
              </a:ext>
            </a:extLst>
          </p:cNvPr>
          <p:cNvSpPr>
            <a:spLocks noGrp="1"/>
          </p:cNvSpPr>
          <p:nvPr>
            <p:ph type="title"/>
          </p:nvPr>
        </p:nvSpPr>
        <p:spPr/>
        <p:txBody>
          <a:bodyPr/>
          <a:lstStyle/>
          <a:p>
            <a:r>
              <a:rPr lang="de-DE" dirty="0"/>
              <a:t>Wattbewerb – Tabellen</a:t>
            </a:r>
          </a:p>
        </p:txBody>
      </p:sp>
      <p:sp>
        <p:nvSpPr>
          <p:cNvPr id="5" name="Inhaltsplatzhalter 4">
            <a:extLst>
              <a:ext uri="{FF2B5EF4-FFF2-40B4-BE49-F238E27FC236}">
                <a16:creationId xmlns:a16="http://schemas.microsoft.com/office/drawing/2014/main" id="{489CB195-795B-4998-8EB8-3458BB86FD21}"/>
              </a:ext>
            </a:extLst>
          </p:cNvPr>
          <p:cNvSpPr>
            <a:spLocks noGrp="1"/>
          </p:cNvSpPr>
          <p:nvPr>
            <p:ph idx="1"/>
          </p:nvPr>
        </p:nvSpPr>
        <p:spPr/>
        <p:txBody>
          <a:bodyPr/>
          <a:lstStyle/>
          <a:p>
            <a:r>
              <a:rPr lang="de-DE" dirty="0"/>
              <a:t>Wo stehen wir in der Liga?</a:t>
            </a:r>
          </a:p>
        </p:txBody>
      </p:sp>
      <p:pic>
        <p:nvPicPr>
          <p:cNvPr id="7" name="Inhaltsplatzhalter 3">
            <a:extLst>
              <a:ext uri="{FF2B5EF4-FFF2-40B4-BE49-F238E27FC236}">
                <a16:creationId xmlns:a16="http://schemas.microsoft.com/office/drawing/2014/main" id="{5AEEE5B3-5386-45A7-81C6-85716550000F}"/>
              </a:ext>
            </a:extLst>
          </p:cNvPr>
          <p:cNvPicPr>
            <a:picLocks noGrp="1" noChangeAspect="1"/>
          </p:cNvPicPr>
          <p:nvPr>
            <p:ph type="pic" sz="quarter" idx="10"/>
          </p:nvPr>
        </p:nvPicPr>
        <p:blipFill rotWithShape="1">
          <a:blip r:embed="rId3" cstate="email">
            <a:extLst>
              <a:ext uri="{28A0092B-C50C-407E-A947-70E740481C1C}">
                <a14:useLocalDpi xmlns:a14="http://schemas.microsoft.com/office/drawing/2010/main"/>
              </a:ext>
            </a:extLst>
          </a:blip>
          <a:srcRect l="454" t="-406" r="5168" b="406"/>
          <a:stretch/>
        </p:blipFill>
        <p:spPr>
          <a:xfrm>
            <a:off x="587375" y="2133600"/>
            <a:ext cx="6334125" cy="4140200"/>
          </a:xfrm>
          <a:prstGeom prst="rect">
            <a:avLst/>
          </a:prstGeom>
        </p:spPr>
      </p:pic>
    </p:spTree>
    <p:extLst>
      <p:ext uri="{BB962C8B-B14F-4D97-AF65-F5344CB8AC3E}">
        <p14:creationId xmlns:p14="http://schemas.microsoft.com/office/powerpoint/2010/main" val="41757798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3A2C34-A4C2-463F-80AF-409F4BE4ADF0}"/>
              </a:ext>
            </a:extLst>
          </p:cNvPr>
          <p:cNvSpPr>
            <a:spLocks noGrp="1"/>
          </p:cNvSpPr>
          <p:nvPr>
            <p:ph type="title"/>
          </p:nvPr>
        </p:nvSpPr>
        <p:spPr/>
        <p:txBody>
          <a:bodyPr/>
          <a:lstStyle/>
          <a:p>
            <a:r>
              <a:rPr lang="de-DE" dirty="0"/>
              <a:t>Werde Energiegenosse </a:t>
            </a:r>
          </a:p>
        </p:txBody>
      </p:sp>
      <p:sp>
        <p:nvSpPr>
          <p:cNvPr id="5" name="Inhaltsplatzhalter 4">
            <a:extLst>
              <a:ext uri="{FF2B5EF4-FFF2-40B4-BE49-F238E27FC236}">
                <a16:creationId xmlns:a16="http://schemas.microsoft.com/office/drawing/2014/main" id="{9AC4D942-B4DC-49E6-9CB9-09366F62C2C3}"/>
              </a:ext>
            </a:extLst>
          </p:cNvPr>
          <p:cNvSpPr>
            <a:spLocks noGrp="1"/>
          </p:cNvSpPr>
          <p:nvPr>
            <p:ph idx="1"/>
          </p:nvPr>
        </p:nvSpPr>
        <p:spPr/>
        <p:txBody>
          <a:bodyPr/>
          <a:lstStyle/>
          <a:p>
            <a:r>
              <a:rPr lang="de-DE" dirty="0"/>
              <a:t>Denken an den Winter</a:t>
            </a:r>
          </a:p>
          <a:p>
            <a:r>
              <a:rPr lang="de-DE" dirty="0"/>
              <a:t>Auch in Wind investieren</a:t>
            </a:r>
          </a:p>
          <a:p>
            <a:endParaRPr lang="de-DE" dirty="0"/>
          </a:p>
          <a:p>
            <a:endParaRPr lang="de-DE" dirty="0"/>
          </a:p>
        </p:txBody>
      </p:sp>
      <p:pic>
        <p:nvPicPr>
          <p:cNvPr id="7" name="Inhaltsplatzhalter 3">
            <a:extLst>
              <a:ext uri="{FF2B5EF4-FFF2-40B4-BE49-F238E27FC236}">
                <a16:creationId xmlns:a16="http://schemas.microsoft.com/office/drawing/2014/main" id="{2FB6DAE1-D422-44A4-BE89-05A50D430C7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932" b="932"/>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5368414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E09A194-91F2-4289-BA3F-1FED5CDAD25E}"/>
              </a:ext>
            </a:extLst>
          </p:cNvPr>
          <p:cNvSpPr>
            <a:spLocks noGrp="1"/>
          </p:cNvSpPr>
          <p:nvPr>
            <p:ph type="title"/>
          </p:nvPr>
        </p:nvSpPr>
        <p:spPr/>
        <p:txBody>
          <a:bodyPr/>
          <a:lstStyle/>
          <a:p>
            <a:r>
              <a:rPr lang="de-DE" dirty="0"/>
              <a:t>100% Erneuerbaren Strom </a:t>
            </a:r>
          </a:p>
        </p:txBody>
      </p:sp>
      <p:pic>
        <p:nvPicPr>
          <p:cNvPr id="4" name="Inhaltsplatzhalter 3">
            <a:extLst>
              <a:ext uri="{FF2B5EF4-FFF2-40B4-BE49-F238E27FC236}">
                <a16:creationId xmlns:a16="http://schemas.microsoft.com/office/drawing/2014/main" id="{B1C6DFBB-0DD7-4E1B-BD67-DD1A02466D73}"/>
              </a:ext>
            </a:extLst>
          </p:cNvPr>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5571744" y="1748314"/>
            <a:ext cx="6032881" cy="4525486"/>
          </a:xfrm>
          <a:prstGeom prst="rect">
            <a:avLst/>
          </a:prstGeom>
        </p:spPr>
      </p:pic>
      <p:pic>
        <p:nvPicPr>
          <p:cNvPr id="6" name="Grafik 5">
            <a:extLst>
              <a:ext uri="{FF2B5EF4-FFF2-40B4-BE49-F238E27FC236}">
                <a16:creationId xmlns:a16="http://schemas.microsoft.com/office/drawing/2014/main" id="{A8EC49D3-DB36-49CA-861B-8E6C43C7912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3226" y="2139221"/>
            <a:ext cx="5512773" cy="4134580"/>
          </a:xfrm>
          <a:prstGeom prst="rect">
            <a:avLst/>
          </a:prstGeom>
        </p:spPr>
      </p:pic>
    </p:spTree>
    <p:extLst>
      <p:ext uri="{BB962C8B-B14F-4D97-AF65-F5344CB8AC3E}">
        <p14:creationId xmlns:p14="http://schemas.microsoft.com/office/powerpoint/2010/main" val="14682888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39C704-AF7D-4B7F-BB76-DBED07319F57}"/>
              </a:ext>
            </a:extLst>
          </p:cNvPr>
          <p:cNvSpPr>
            <a:spLocks noGrp="1"/>
          </p:cNvSpPr>
          <p:nvPr>
            <p:ph type="title"/>
          </p:nvPr>
        </p:nvSpPr>
        <p:spPr/>
        <p:txBody>
          <a:bodyPr/>
          <a:lstStyle/>
          <a:p>
            <a:r>
              <a:rPr lang="de-DE" dirty="0"/>
              <a:t>Ausblick – Taten statt warten!</a:t>
            </a:r>
          </a:p>
        </p:txBody>
      </p:sp>
      <p:sp>
        <p:nvSpPr>
          <p:cNvPr id="5" name="Inhaltsplatzhalter 4">
            <a:extLst>
              <a:ext uri="{FF2B5EF4-FFF2-40B4-BE49-F238E27FC236}">
                <a16:creationId xmlns:a16="http://schemas.microsoft.com/office/drawing/2014/main" id="{51607D75-7479-4F46-AC80-387A645BC931}"/>
              </a:ext>
            </a:extLst>
          </p:cNvPr>
          <p:cNvSpPr>
            <a:spLocks noGrp="1"/>
          </p:cNvSpPr>
          <p:nvPr>
            <p:ph idx="1"/>
          </p:nvPr>
        </p:nvSpPr>
        <p:spPr/>
        <p:txBody>
          <a:bodyPr/>
          <a:lstStyle/>
          <a:p>
            <a:r>
              <a:rPr lang="de-DE" dirty="0"/>
              <a:t>Wir starten unsere Energiewende</a:t>
            </a:r>
          </a:p>
          <a:p>
            <a:r>
              <a:rPr lang="de-DE" dirty="0"/>
              <a:t>Wir packen an</a:t>
            </a:r>
          </a:p>
          <a:p>
            <a:r>
              <a:rPr lang="de-DE" dirty="0"/>
              <a:t>Wir werden unabhängig</a:t>
            </a:r>
          </a:p>
        </p:txBody>
      </p:sp>
      <p:pic>
        <p:nvPicPr>
          <p:cNvPr id="7" name="Inhaltsplatzhalter 3">
            <a:extLst>
              <a:ext uri="{FF2B5EF4-FFF2-40B4-BE49-F238E27FC236}">
                <a16:creationId xmlns:a16="http://schemas.microsoft.com/office/drawing/2014/main" id="{07018470-2519-43CD-8392-47DDB0BA4117}"/>
              </a:ext>
            </a:extLst>
          </p:cNvPr>
          <p:cNvPicPr>
            <a:picLocks noGrp="1" noChangeAspect="1"/>
          </p:cNvPicPr>
          <p:nvPr>
            <p:ph type="pic" sz="quarter" idx="10"/>
          </p:nvPr>
        </p:nvPicPr>
        <p:blipFill>
          <a:blip r:embed="rId3"/>
          <a:srcRect t="6470" b="6470"/>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29545625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95B028-EC7D-446F-A614-38748EEC543A}"/>
              </a:ext>
            </a:extLst>
          </p:cNvPr>
          <p:cNvSpPr>
            <a:spLocks noGrp="1"/>
          </p:cNvSpPr>
          <p:nvPr>
            <p:ph type="title"/>
          </p:nvPr>
        </p:nvSpPr>
        <p:spPr/>
        <p:txBody>
          <a:bodyPr/>
          <a:lstStyle/>
          <a:p>
            <a:r>
              <a:rPr lang="de-DE" dirty="0"/>
              <a:t>Abschluss</a:t>
            </a:r>
          </a:p>
        </p:txBody>
      </p:sp>
      <p:sp>
        <p:nvSpPr>
          <p:cNvPr id="6" name="Inhaltsplatzhalter 5">
            <a:extLst>
              <a:ext uri="{FF2B5EF4-FFF2-40B4-BE49-F238E27FC236}">
                <a16:creationId xmlns:a16="http://schemas.microsoft.com/office/drawing/2014/main" id="{B74DD30B-7EB2-43C0-ACC0-035005FF19D0}"/>
              </a:ext>
            </a:extLst>
          </p:cNvPr>
          <p:cNvSpPr>
            <a:spLocks noGrp="1"/>
          </p:cNvSpPr>
          <p:nvPr>
            <p:ph idx="1"/>
          </p:nvPr>
        </p:nvSpPr>
        <p:spPr/>
        <p:txBody>
          <a:bodyPr/>
          <a:lstStyle/>
          <a:p>
            <a:r>
              <a:rPr lang="de-DE" dirty="0"/>
              <a:t>Die solare Zukunft ist schön!</a:t>
            </a:r>
          </a:p>
          <a:p>
            <a:r>
              <a:rPr lang="de-DE" dirty="0"/>
              <a:t>Lassen Sie uns gemeinsam auf den Weg machen!</a:t>
            </a:r>
          </a:p>
        </p:txBody>
      </p:sp>
      <p:pic>
        <p:nvPicPr>
          <p:cNvPr id="7" name="Inhaltsplatzhalter 3">
            <a:extLst>
              <a:ext uri="{FF2B5EF4-FFF2-40B4-BE49-F238E27FC236}">
                <a16:creationId xmlns:a16="http://schemas.microsoft.com/office/drawing/2014/main" id="{65F5F5FE-FBCA-49CB-82CF-D4CB878E27CD}"/>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67" b="6467"/>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38236653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8">
            <a:extLst>
              <a:ext uri="{FF2B5EF4-FFF2-40B4-BE49-F238E27FC236}">
                <a16:creationId xmlns:a16="http://schemas.microsoft.com/office/drawing/2014/main" id="{25973ADE-53DE-46E6-A0A3-30B92E83C448}"/>
              </a:ext>
            </a:extLst>
          </p:cNvPr>
          <p:cNvPicPr>
            <a:picLocks noChangeAspect="1"/>
          </p:cNvPicPr>
          <p:nvPr/>
        </p:nvPicPr>
        <p:blipFill>
          <a:blip r:embed="rId3"/>
          <a:srcRect t="9611" b="9611"/>
          <a:stretch>
            <a:fillRect/>
          </a:stretch>
        </p:blipFill>
        <p:spPr bwMode="gray">
          <a:xfrm>
            <a:off x="7609371" y="2133600"/>
            <a:ext cx="3744429" cy="4140201"/>
          </a:xfrm>
          <a:prstGeom prst="rect">
            <a:avLst/>
          </a:prstGeom>
          <a:noFill/>
        </p:spPr>
      </p:pic>
      <p:sp>
        <p:nvSpPr>
          <p:cNvPr id="2" name="Titel 1">
            <a:extLst>
              <a:ext uri="{FF2B5EF4-FFF2-40B4-BE49-F238E27FC236}">
                <a16:creationId xmlns:a16="http://schemas.microsoft.com/office/drawing/2014/main" id="{DCE13E00-3D16-4E40-A888-6887844CBF07}"/>
              </a:ext>
            </a:extLst>
          </p:cNvPr>
          <p:cNvSpPr>
            <a:spLocks noGrp="1"/>
          </p:cNvSpPr>
          <p:nvPr>
            <p:ph type="title"/>
          </p:nvPr>
        </p:nvSpPr>
        <p:spPr/>
        <p:txBody>
          <a:bodyPr/>
          <a:lstStyle/>
          <a:p>
            <a:r>
              <a:rPr lang="de-DE" dirty="0"/>
              <a:t>Schluss</a:t>
            </a:r>
          </a:p>
        </p:txBody>
      </p:sp>
      <p:pic>
        <p:nvPicPr>
          <p:cNvPr id="13" name="Bildplatzhalter 12">
            <a:extLst>
              <a:ext uri="{FF2B5EF4-FFF2-40B4-BE49-F238E27FC236}">
                <a16:creationId xmlns:a16="http://schemas.microsoft.com/office/drawing/2014/main" id="{1E0A9206-222E-48DF-A78C-BAD43BCCA509}"/>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3352" t="26138" r="30270" b="38166"/>
          <a:stretch/>
        </p:blipFill>
        <p:spPr>
          <a:xfrm>
            <a:off x="587375" y="2133600"/>
            <a:ext cx="6334125" cy="4140200"/>
          </a:xfrm>
          <a:prstGeom prst="rect">
            <a:avLst/>
          </a:prstGeom>
        </p:spPr>
      </p:pic>
    </p:spTree>
    <p:extLst>
      <p:ext uri="{BB962C8B-B14F-4D97-AF65-F5344CB8AC3E}">
        <p14:creationId xmlns:p14="http://schemas.microsoft.com/office/powerpoint/2010/main" val="40760585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2E392B5-E5D6-4E8D-A3F9-7A1032224540}"/>
              </a:ext>
            </a:extLst>
          </p:cNvPr>
          <p:cNvSpPr>
            <a:spLocks noGrp="1"/>
          </p:cNvSpPr>
          <p:nvPr>
            <p:ph type="ctrTitle"/>
          </p:nvPr>
        </p:nvSpPr>
        <p:spPr/>
        <p:txBody>
          <a:bodyPr/>
          <a:lstStyle/>
          <a:p>
            <a:r>
              <a:rPr lang="de-DE" dirty="0"/>
              <a:t>Ihre Fragen</a:t>
            </a:r>
          </a:p>
        </p:txBody>
      </p:sp>
      <p:sp>
        <p:nvSpPr>
          <p:cNvPr id="4" name="Rechteck 3">
            <a:extLst>
              <a:ext uri="{FF2B5EF4-FFF2-40B4-BE49-F238E27FC236}">
                <a16:creationId xmlns:a16="http://schemas.microsoft.com/office/drawing/2014/main" id="{72188DB5-9DDB-456C-910A-825C5E842290}"/>
              </a:ext>
            </a:extLst>
          </p:cNvPr>
          <p:cNvSpPr/>
          <p:nvPr/>
        </p:nvSpPr>
        <p:spPr>
          <a:xfrm>
            <a:off x="7271388" y="2888940"/>
            <a:ext cx="540060" cy="54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50" b="0" i="0" u="none" strike="noStrike" kern="1200" cap="none" spc="0" normalizeH="0" baseline="0" noProof="0" dirty="0">
                <a:ln>
                  <a:noFill/>
                </a:ln>
                <a:solidFill>
                  <a:prstClr val="white"/>
                </a:solidFill>
                <a:effectLst/>
                <a:uLnTx/>
                <a:uFillTx/>
                <a:latin typeface="Open Sans"/>
                <a:ea typeface="+mn-ea"/>
                <a:cs typeface="+mn-cs"/>
              </a:rPr>
              <a:t>3</a:t>
            </a:r>
          </a:p>
        </p:txBody>
      </p:sp>
      <p:sp>
        <p:nvSpPr>
          <p:cNvPr id="5" name="Bildplatzhalter 4">
            <a:extLst>
              <a:ext uri="{FF2B5EF4-FFF2-40B4-BE49-F238E27FC236}">
                <a16:creationId xmlns:a16="http://schemas.microsoft.com/office/drawing/2014/main" id="{D165BE97-3A7A-4090-93E3-AFF7CFB43073}"/>
              </a:ext>
            </a:extLst>
          </p:cNvPr>
          <p:cNvSpPr>
            <a:spLocks noGrp="1"/>
          </p:cNvSpPr>
          <p:nvPr>
            <p:ph type="pic" sz="quarter" idx="10"/>
          </p:nvPr>
        </p:nvSpPr>
        <p:spPr/>
      </p:sp>
      <p:pic>
        <p:nvPicPr>
          <p:cNvPr id="7" name="Bildplatzhalter 7">
            <a:extLst>
              <a:ext uri="{FF2B5EF4-FFF2-40B4-BE49-F238E27FC236}">
                <a16:creationId xmlns:a16="http://schemas.microsoft.com/office/drawing/2014/main" id="{0AC25367-D0E3-4338-9EEC-CB5FB6457213}"/>
              </a:ext>
            </a:extLst>
          </p:cNvPr>
          <p:cNvPicPr>
            <a:picLocks noChangeAspect="1"/>
          </p:cNvPicPr>
          <p:nvPr/>
        </p:nvPicPr>
        <p:blipFill rotWithShape="1">
          <a:blip r:embed="rId2">
            <a:extLst>
              <a:ext uri="{28A0092B-C50C-407E-A947-70E740481C1C}">
                <a14:useLocalDpi xmlns:a14="http://schemas.microsoft.com/office/drawing/2010/main" val="0"/>
              </a:ext>
            </a:extLst>
          </a:blip>
          <a:srcRect l="62657" t="20635" r="7354" b="28957"/>
          <a:stretch/>
        </p:blipFill>
        <p:spPr bwMode="gray">
          <a:xfrm>
            <a:off x="0" y="0"/>
            <a:ext cx="6096000" cy="6858000"/>
          </a:xfrm>
          <a:prstGeom prst="rect">
            <a:avLst/>
          </a:prstGeom>
          <a:solidFill>
            <a:schemeClr val="accent6"/>
          </a:solidFill>
        </p:spPr>
      </p:pic>
    </p:spTree>
    <p:extLst>
      <p:ext uri="{BB962C8B-B14F-4D97-AF65-F5344CB8AC3E}">
        <p14:creationId xmlns:p14="http://schemas.microsoft.com/office/powerpoint/2010/main" val="401344482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2E1B8-B77D-4056-B787-26D519075E3E}"/>
              </a:ext>
            </a:extLst>
          </p:cNvPr>
          <p:cNvSpPr>
            <a:spLocks noGrp="1"/>
          </p:cNvSpPr>
          <p:nvPr>
            <p:ph type="title"/>
          </p:nvPr>
        </p:nvSpPr>
        <p:spPr/>
        <p:txBody>
          <a:bodyPr/>
          <a:lstStyle/>
          <a:p>
            <a:r>
              <a:rPr lang="de-DE" dirty="0"/>
              <a:t>Was ist noch offen…?</a:t>
            </a:r>
          </a:p>
        </p:txBody>
      </p:sp>
      <p:sp>
        <p:nvSpPr>
          <p:cNvPr id="5" name="Inhaltsplatzhalter 4">
            <a:extLst>
              <a:ext uri="{FF2B5EF4-FFF2-40B4-BE49-F238E27FC236}">
                <a16:creationId xmlns:a16="http://schemas.microsoft.com/office/drawing/2014/main" id="{1052ADF1-6873-4158-A95F-9AF8DAF3CC68}"/>
              </a:ext>
            </a:extLst>
          </p:cNvPr>
          <p:cNvSpPr>
            <a:spLocks noGrp="1"/>
          </p:cNvSpPr>
          <p:nvPr>
            <p:ph idx="1"/>
          </p:nvPr>
        </p:nvSpPr>
        <p:spPr/>
        <p:txBody>
          <a:bodyPr/>
          <a:lstStyle/>
          <a:p>
            <a:r>
              <a:rPr lang="de-DE" dirty="0"/>
              <a:t>Fragen?</a:t>
            </a:r>
          </a:p>
          <a:p>
            <a:endParaRPr lang="de-DE" dirty="0"/>
          </a:p>
          <a:p>
            <a:r>
              <a:rPr lang="de-DE" dirty="0"/>
              <a:t>Nun ist Zeit für den Austausch</a:t>
            </a:r>
          </a:p>
        </p:txBody>
      </p:sp>
      <p:pic>
        <p:nvPicPr>
          <p:cNvPr id="7" name="Inhaltsplatzhalter 3">
            <a:extLst>
              <a:ext uri="{FF2B5EF4-FFF2-40B4-BE49-F238E27FC236}">
                <a16:creationId xmlns:a16="http://schemas.microsoft.com/office/drawing/2014/main" id="{00BF7A06-C29B-41B5-A4EC-03FCD92504AA}"/>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24" b="6424"/>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0742919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52E1B8-B77D-4056-B787-26D519075E3E}"/>
              </a:ext>
            </a:extLst>
          </p:cNvPr>
          <p:cNvSpPr>
            <a:spLocks noGrp="1"/>
          </p:cNvSpPr>
          <p:nvPr>
            <p:ph type="title"/>
          </p:nvPr>
        </p:nvSpPr>
        <p:spPr/>
        <p:txBody>
          <a:bodyPr/>
          <a:lstStyle/>
          <a:p>
            <a:r>
              <a:rPr lang="de-DE" dirty="0"/>
              <a:t>Ausblick Termine</a:t>
            </a:r>
          </a:p>
        </p:txBody>
      </p:sp>
      <p:sp>
        <p:nvSpPr>
          <p:cNvPr id="5" name="Inhaltsplatzhalter 4">
            <a:extLst>
              <a:ext uri="{FF2B5EF4-FFF2-40B4-BE49-F238E27FC236}">
                <a16:creationId xmlns:a16="http://schemas.microsoft.com/office/drawing/2014/main" id="{1052ADF1-6873-4158-A95F-9AF8DAF3CC68}"/>
              </a:ext>
            </a:extLst>
          </p:cNvPr>
          <p:cNvSpPr>
            <a:spLocks noGrp="1"/>
          </p:cNvSpPr>
          <p:nvPr>
            <p:ph idx="1"/>
          </p:nvPr>
        </p:nvSpPr>
        <p:spPr/>
        <p:txBody>
          <a:bodyPr/>
          <a:lstStyle/>
          <a:p>
            <a:r>
              <a:rPr lang="de-DE" sz="2000" b="1" dirty="0"/>
              <a:t>Dienstag, 17. Mai, </a:t>
            </a:r>
            <a:br>
              <a:rPr lang="de-DE" sz="2000" dirty="0"/>
            </a:br>
            <a:r>
              <a:rPr lang="de-DE" sz="2000" dirty="0"/>
              <a:t>17:30 Uhr</a:t>
            </a:r>
            <a:br>
              <a:rPr lang="de-DE" dirty="0"/>
            </a:br>
            <a:r>
              <a:rPr lang="de-DE" b="1" dirty="0">
                <a:solidFill>
                  <a:schemeClr val="bg2"/>
                </a:solidFill>
              </a:rPr>
              <a:t>„Das Haus als System“</a:t>
            </a:r>
            <a:br>
              <a:rPr lang="de-DE" b="1" dirty="0">
                <a:solidFill>
                  <a:schemeClr val="bg2"/>
                </a:solidFill>
              </a:rPr>
            </a:br>
            <a:endParaRPr lang="de-DE" b="1" dirty="0">
              <a:solidFill>
                <a:schemeClr val="bg2"/>
              </a:solidFill>
            </a:endParaRPr>
          </a:p>
          <a:p>
            <a:r>
              <a:rPr lang="de-DE" sz="2000" b="1" dirty="0"/>
              <a:t>Mittwoch, 25. Mai, </a:t>
            </a:r>
            <a:br>
              <a:rPr lang="de-DE" sz="2000" dirty="0"/>
            </a:br>
            <a:r>
              <a:rPr lang="de-DE" sz="2000" dirty="0"/>
              <a:t>19:00 Uhr</a:t>
            </a:r>
            <a:br>
              <a:rPr lang="de-DE" dirty="0"/>
            </a:br>
            <a:r>
              <a:rPr lang="de-DE" b="1" dirty="0">
                <a:solidFill>
                  <a:schemeClr val="bg2"/>
                </a:solidFill>
              </a:rPr>
              <a:t>„Heizen mit erneuerbaren Energien“</a:t>
            </a:r>
          </a:p>
          <a:p>
            <a:endParaRPr lang="de-DE" b="1" dirty="0">
              <a:solidFill>
                <a:schemeClr val="bg2"/>
              </a:solidFill>
            </a:endParaRPr>
          </a:p>
          <a:p>
            <a:pPr marL="0" indent="0">
              <a:buNone/>
            </a:pPr>
            <a:r>
              <a:rPr lang="de-DE" sz="1600" dirty="0">
                <a:sym typeface="Wingdings" panose="05000000000000000000" pitchFamily="2" charset="2"/>
              </a:rPr>
              <a:t> </a:t>
            </a:r>
            <a:r>
              <a:rPr lang="de-DE" sz="1600" dirty="0"/>
              <a:t>Alle Termine s. </a:t>
            </a:r>
            <a:r>
              <a:rPr lang="de-DE" sz="1600" dirty="0">
                <a:solidFill>
                  <a:schemeClr val="bg2"/>
                </a:solidFill>
                <a:hlinkClick r:id="rId3">
                  <a:extLst>
                    <a:ext uri="{A12FA001-AC4F-418D-AE19-62706E023703}">
                      <ahyp:hlinkClr xmlns:ahyp="http://schemas.microsoft.com/office/drawing/2018/hyperlinkcolor" val="tx"/>
                    </a:ext>
                  </a:extLst>
                </a:hlinkClick>
              </a:rPr>
              <a:t>www.zukunft-zuhause.net</a:t>
            </a:r>
            <a:r>
              <a:rPr lang="de-DE" sz="2000" dirty="0"/>
              <a:t> </a:t>
            </a:r>
            <a:endParaRPr lang="de-DE" dirty="0"/>
          </a:p>
          <a:p>
            <a:endParaRPr lang="de-DE" b="1" dirty="0">
              <a:solidFill>
                <a:schemeClr val="bg2"/>
              </a:solidFill>
            </a:endParaRPr>
          </a:p>
        </p:txBody>
      </p:sp>
      <p:pic>
        <p:nvPicPr>
          <p:cNvPr id="10" name="Bildplatzhalter 9">
            <a:extLst>
              <a:ext uri="{FF2B5EF4-FFF2-40B4-BE49-F238E27FC236}">
                <a16:creationId xmlns:a16="http://schemas.microsoft.com/office/drawing/2014/main" id="{4111F5B5-28A7-4FE5-A279-095B1601B6A3}"/>
              </a:ext>
            </a:extLst>
          </p:cNvPr>
          <p:cNvPicPr>
            <a:picLocks noGrp="1" noChangeAspect="1"/>
          </p:cNvPicPr>
          <p:nvPr>
            <p:ph type="pic" sz="quarter" idx="10"/>
          </p:nvPr>
        </p:nvPicPr>
        <p:blipFill rotWithShape="1">
          <a:blip r:embed="rId4"/>
          <a:srcRect t="-252" r="25389" b="31717"/>
          <a:stretch/>
        </p:blipFill>
        <p:spPr>
          <a:xfrm>
            <a:off x="587374" y="2133599"/>
            <a:ext cx="6333490" cy="4140201"/>
          </a:xfrm>
          <a:prstGeom prst="rect">
            <a:avLst/>
          </a:prstGeom>
        </p:spPr>
      </p:pic>
      <p:sp>
        <p:nvSpPr>
          <p:cNvPr id="11" name="Rechteck 10">
            <a:extLst>
              <a:ext uri="{FF2B5EF4-FFF2-40B4-BE49-F238E27FC236}">
                <a16:creationId xmlns:a16="http://schemas.microsoft.com/office/drawing/2014/main" id="{6BBB94A5-112C-4AD3-A87D-8A38DE98A80F}"/>
              </a:ext>
            </a:extLst>
          </p:cNvPr>
          <p:cNvSpPr/>
          <p:nvPr/>
        </p:nvSpPr>
        <p:spPr>
          <a:xfrm>
            <a:off x="3856383" y="2305878"/>
            <a:ext cx="2981739" cy="487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9831193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1F0911-1ED2-43AD-84E0-2CB8B3AEC7D1}"/>
              </a:ext>
            </a:extLst>
          </p:cNvPr>
          <p:cNvSpPr>
            <a:spLocks noGrp="1"/>
          </p:cNvSpPr>
          <p:nvPr>
            <p:ph type="title"/>
          </p:nvPr>
        </p:nvSpPr>
        <p:spPr/>
        <p:txBody>
          <a:bodyPr/>
          <a:lstStyle/>
          <a:p>
            <a:r>
              <a:rPr lang="de-DE" dirty="0"/>
              <a:t>Vielen Dank!</a:t>
            </a:r>
          </a:p>
        </p:txBody>
      </p:sp>
    </p:spTree>
    <p:extLst>
      <p:ext uri="{BB962C8B-B14F-4D97-AF65-F5344CB8AC3E}">
        <p14:creationId xmlns:p14="http://schemas.microsoft.com/office/powerpoint/2010/main" val="806080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2E392B5-E5D6-4E8D-A3F9-7A1032224540}"/>
              </a:ext>
            </a:extLst>
          </p:cNvPr>
          <p:cNvSpPr>
            <a:spLocks noGrp="1"/>
          </p:cNvSpPr>
          <p:nvPr>
            <p:ph type="ctrTitle"/>
          </p:nvPr>
        </p:nvSpPr>
        <p:spPr/>
        <p:txBody>
          <a:bodyPr/>
          <a:lstStyle/>
          <a:p>
            <a:r>
              <a:rPr lang="de-DE" dirty="0"/>
              <a:t>Grundlagen</a:t>
            </a:r>
          </a:p>
        </p:txBody>
      </p:sp>
      <p:sp>
        <p:nvSpPr>
          <p:cNvPr id="4" name="Rechteck 3">
            <a:extLst>
              <a:ext uri="{FF2B5EF4-FFF2-40B4-BE49-F238E27FC236}">
                <a16:creationId xmlns:a16="http://schemas.microsoft.com/office/drawing/2014/main" id="{72188DB5-9DDB-456C-910A-825C5E842290}"/>
              </a:ext>
            </a:extLst>
          </p:cNvPr>
          <p:cNvSpPr/>
          <p:nvPr/>
        </p:nvSpPr>
        <p:spPr>
          <a:xfrm>
            <a:off x="7271388" y="2888940"/>
            <a:ext cx="540060" cy="5400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3250" b="0" i="0" u="none" strike="noStrike" kern="1200" cap="none" spc="0" normalizeH="0" baseline="0" noProof="0" dirty="0">
                <a:ln>
                  <a:noFill/>
                </a:ln>
                <a:solidFill>
                  <a:prstClr val="white"/>
                </a:solidFill>
                <a:effectLst/>
                <a:uLnTx/>
                <a:uFillTx/>
                <a:latin typeface="Open Sans"/>
                <a:ea typeface="+mn-ea"/>
                <a:cs typeface="+mn-cs"/>
              </a:rPr>
              <a:t>1</a:t>
            </a:r>
          </a:p>
        </p:txBody>
      </p:sp>
      <p:sp>
        <p:nvSpPr>
          <p:cNvPr id="6" name="Bildplatzhalter 5">
            <a:extLst>
              <a:ext uri="{FF2B5EF4-FFF2-40B4-BE49-F238E27FC236}">
                <a16:creationId xmlns:a16="http://schemas.microsoft.com/office/drawing/2014/main" id="{E065BA93-FEE3-47B0-A247-F811BF069E8F}"/>
              </a:ext>
            </a:extLst>
          </p:cNvPr>
          <p:cNvSpPr>
            <a:spLocks noGrp="1"/>
          </p:cNvSpPr>
          <p:nvPr>
            <p:ph type="pic" sz="quarter" idx="10"/>
          </p:nvPr>
        </p:nvSpPr>
        <p:spPr/>
      </p:sp>
      <p:pic>
        <p:nvPicPr>
          <p:cNvPr id="5" name="Bildplatzhalter 7">
            <a:extLst>
              <a:ext uri="{FF2B5EF4-FFF2-40B4-BE49-F238E27FC236}">
                <a16:creationId xmlns:a16="http://schemas.microsoft.com/office/drawing/2014/main" id="{2BFD4F20-AB6F-4DA1-BDA3-F02685048D65}"/>
              </a:ext>
            </a:extLst>
          </p:cNvPr>
          <p:cNvPicPr>
            <a:picLocks noChangeAspect="1"/>
          </p:cNvPicPr>
          <p:nvPr/>
        </p:nvPicPr>
        <p:blipFill rotWithShape="1">
          <a:blip r:embed="rId2">
            <a:extLst>
              <a:ext uri="{28A0092B-C50C-407E-A947-70E740481C1C}">
                <a14:useLocalDpi xmlns:a14="http://schemas.microsoft.com/office/drawing/2010/main" val="0"/>
              </a:ext>
            </a:extLst>
          </a:blip>
          <a:srcRect l="62657" t="20635" r="7354" b="28957"/>
          <a:stretch/>
        </p:blipFill>
        <p:spPr bwMode="gray">
          <a:xfrm>
            <a:off x="0" y="0"/>
            <a:ext cx="6096000" cy="6858000"/>
          </a:xfrm>
          <a:prstGeom prst="rect">
            <a:avLst/>
          </a:prstGeom>
          <a:solidFill>
            <a:schemeClr val="accent6"/>
          </a:solidFill>
        </p:spPr>
      </p:pic>
    </p:spTree>
    <p:extLst>
      <p:ext uri="{BB962C8B-B14F-4D97-AF65-F5344CB8AC3E}">
        <p14:creationId xmlns:p14="http://schemas.microsoft.com/office/powerpoint/2010/main" val="30771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DDBF9EE-51D0-4DD3-AA2A-2610AC264CA2}"/>
              </a:ext>
            </a:extLst>
          </p:cNvPr>
          <p:cNvSpPr>
            <a:spLocks noGrp="1"/>
          </p:cNvSpPr>
          <p:nvPr>
            <p:ph type="title"/>
          </p:nvPr>
        </p:nvSpPr>
        <p:spPr/>
        <p:txBody>
          <a:bodyPr/>
          <a:lstStyle/>
          <a:p>
            <a:r>
              <a:rPr lang="de-DE" dirty="0"/>
              <a:t>Mein Beitrag zur Energiewende</a:t>
            </a:r>
          </a:p>
        </p:txBody>
      </p:sp>
      <p:sp>
        <p:nvSpPr>
          <p:cNvPr id="8" name="Inhaltsplatzhalter 7">
            <a:extLst>
              <a:ext uri="{FF2B5EF4-FFF2-40B4-BE49-F238E27FC236}">
                <a16:creationId xmlns:a16="http://schemas.microsoft.com/office/drawing/2014/main" id="{D83490B4-618A-4537-879A-FA0B66E3CF9B}"/>
              </a:ext>
            </a:extLst>
          </p:cNvPr>
          <p:cNvSpPr>
            <a:spLocks noGrp="1"/>
          </p:cNvSpPr>
          <p:nvPr>
            <p:ph idx="1"/>
          </p:nvPr>
        </p:nvSpPr>
        <p:spPr/>
        <p:txBody>
          <a:bodyPr/>
          <a:lstStyle/>
          <a:p>
            <a:pPr lvl="1"/>
            <a:r>
              <a:rPr lang="de-DE" dirty="0"/>
              <a:t>Energiesparen, Gebäude sanieren, Energieversorgung auf Erneuerbare umstellen</a:t>
            </a:r>
          </a:p>
          <a:p>
            <a:pPr lvl="1"/>
            <a:r>
              <a:rPr lang="de-DE" dirty="0"/>
              <a:t>PV-Anlage als Einstieg</a:t>
            </a:r>
          </a:p>
        </p:txBody>
      </p:sp>
      <p:pic>
        <p:nvPicPr>
          <p:cNvPr id="9" name="Inhaltsplatzhalter 3">
            <a:extLst>
              <a:ext uri="{FF2B5EF4-FFF2-40B4-BE49-F238E27FC236}">
                <a16:creationId xmlns:a16="http://schemas.microsoft.com/office/drawing/2014/main" id="{684F2921-F8E3-4875-A5E8-593EDCD8867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17627" t="287" r="-17627" b="287"/>
          <a:stretch/>
        </p:blipFill>
        <p:spPr>
          <a:xfrm>
            <a:off x="587375" y="2133600"/>
            <a:ext cx="6334125" cy="4140200"/>
          </a:xfrm>
          <a:prstGeom prst="rect">
            <a:avLst/>
          </a:prstGeom>
        </p:spPr>
      </p:pic>
    </p:spTree>
    <p:extLst>
      <p:ext uri="{BB962C8B-B14F-4D97-AF65-F5344CB8AC3E}">
        <p14:creationId xmlns:p14="http://schemas.microsoft.com/office/powerpoint/2010/main" val="163591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69DE9F-427A-4FF7-9A4A-2666A411C601}"/>
              </a:ext>
            </a:extLst>
          </p:cNvPr>
          <p:cNvSpPr>
            <a:spLocks noGrp="1"/>
          </p:cNvSpPr>
          <p:nvPr>
            <p:ph type="title"/>
          </p:nvPr>
        </p:nvSpPr>
        <p:spPr/>
        <p:txBody>
          <a:bodyPr/>
          <a:lstStyle/>
          <a:p>
            <a:r>
              <a:rPr lang="de-DE" dirty="0"/>
              <a:t>Gedanken zum Sonnenstrom</a:t>
            </a:r>
          </a:p>
        </p:txBody>
      </p:sp>
      <p:pic>
        <p:nvPicPr>
          <p:cNvPr id="7" name="Inhaltsplatzhalter 6">
            <a:extLst>
              <a:ext uri="{FF2B5EF4-FFF2-40B4-BE49-F238E27FC236}">
                <a16:creationId xmlns:a16="http://schemas.microsoft.com/office/drawing/2014/main" id="{0A8BA7A6-954E-46AE-B2A0-0A3B4F36371A}"/>
              </a:ext>
            </a:extLst>
          </p:cNvPr>
          <p:cNvPicPr>
            <a:picLocks noGrp="1" noChangeAspect="1"/>
          </p:cNvPicPr>
          <p:nvPr>
            <p:ph idx="1"/>
          </p:nvPr>
        </p:nvPicPr>
        <p:blipFill>
          <a:blip r:embed="rId3"/>
          <a:stretch>
            <a:fillRect/>
          </a:stretch>
        </p:blipFill>
        <p:spPr>
          <a:xfrm>
            <a:off x="3027673" y="2060575"/>
            <a:ext cx="6136653" cy="4213225"/>
          </a:xfrm>
          <a:prstGeom prst="rect">
            <a:avLst/>
          </a:prstGeom>
        </p:spPr>
      </p:pic>
    </p:spTree>
    <p:extLst>
      <p:ext uri="{BB962C8B-B14F-4D97-AF65-F5344CB8AC3E}">
        <p14:creationId xmlns:p14="http://schemas.microsoft.com/office/powerpoint/2010/main" val="14982055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A4CDBEE-ABB6-4D6A-88E7-5781B6CB5E78}"/>
              </a:ext>
            </a:extLst>
          </p:cNvPr>
          <p:cNvSpPr>
            <a:spLocks noGrp="1"/>
          </p:cNvSpPr>
          <p:nvPr>
            <p:ph type="title"/>
          </p:nvPr>
        </p:nvSpPr>
        <p:spPr/>
        <p:txBody>
          <a:bodyPr/>
          <a:lstStyle/>
          <a:p>
            <a:r>
              <a:rPr lang="de-DE" dirty="0"/>
              <a:t>Ich und meine PV-Anlage</a:t>
            </a:r>
          </a:p>
        </p:txBody>
      </p:sp>
      <p:sp>
        <p:nvSpPr>
          <p:cNvPr id="5" name="Inhaltsplatzhalter 4">
            <a:extLst>
              <a:ext uri="{FF2B5EF4-FFF2-40B4-BE49-F238E27FC236}">
                <a16:creationId xmlns:a16="http://schemas.microsoft.com/office/drawing/2014/main" id="{260A4DEB-EDEA-48BC-9512-4625A574F846}"/>
              </a:ext>
            </a:extLst>
          </p:cNvPr>
          <p:cNvSpPr>
            <a:spLocks noGrp="1"/>
          </p:cNvSpPr>
          <p:nvPr>
            <p:ph idx="1"/>
          </p:nvPr>
        </p:nvSpPr>
        <p:spPr/>
        <p:txBody>
          <a:bodyPr/>
          <a:lstStyle/>
          <a:p>
            <a:pPr lvl="1"/>
            <a:r>
              <a:rPr lang="de-DE" dirty="0"/>
              <a:t>Positive Beziehung aufbauen </a:t>
            </a:r>
          </a:p>
          <a:p>
            <a:pPr lvl="1"/>
            <a:r>
              <a:rPr lang="de-DE" dirty="0"/>
              <a:t>PV-Anlage mit anfassen</a:t>
            </a:r>
          </a:p>
          <a:p>
            <a:pPr lvl="1"/>
            <a:r>
              <a:rPr lang="de-DE" dirty="0"/>
              <a:t>Ich, unser Dach, unsere Anlage</a:t>
            </a:r>
          </a:p>
        </p:txBody>
      </p:sp>
      <p:pic>
        <p:nvPicPr>
          <p:cNvPr id="7" name="Inhaltsplatzhalter 3">
            <a:extLst>
              <a:ext uri="{FF2B5EF4-FFF2-40B4-BE49-F238E27FC236}">
                <a16:creationId xmlns:a16="http://schemas.microsoft.com/office/drawing/2014/main" id="{F8DF6F36-39BC-4E0F-BF77-567E1A84CFF8}"/>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t="6409" b="6409"/>
          <a:stretch>
            <a:fillRect/>
          </a:stretch>
        </p:blipFill>
        <p:spPr>
          <a:xfrm>
            <a:off x="587375" y="2133600"/>
            <a:ext cx="6334125" cy="4140200"/>
          </a:xfrm>
          <a:prstGeom prst="rect">
            <a:avLst/>
          </a:prstGeom>
        </p:spPr>
      </p:pic>
    </p:spTree>
    <p:extLst>
      <p:ext uri="{BB962C8B-B14F-4D97-AF65-F5344CB8AC3E}">
        <p14:creationId xmlns:p14="http://schemas.microsoft.com/office/powerpoint/2010/main" val="1499733072"/>
      </p:ext>
    </p:extLst>
  </p:cSld>
  <p:clrMapOvr>
    <a:masterClrMapping/>
  </p:clrMapOvr>
</p:sld>
</file>

<file path=ppt/theme/theme1.xml><?xml version="1.0" encoding="utf-8"?>
<a:theme xmlns:a="http://schemas.openxmlformats.org/drawingml/2006/main" name="DBU Zukunkft Zuhause">
  <a:themeElements>
    <a:clrScheme name="DBU">
      <a:dk1>
        <a:sysClr val="windowText" lastClr="000000"/>
      </a:dk1>
      <a:lt1>
        <a:sysClr val="window" lastClr="FFFFFF"/>
      </a:lt1>
      <a:dk2>
        <a:srgbClr val="8DBE48"/>
      </a:dk2>
      <a:lt2>
        <a:srgbClr val="00A4DD"/>
      </a:lt2>
      <a:accent1>
        <a:srgbClr val="00A4DD"/>
      </a:accent1>
      <a:accent2>
        <a:srgbClr val="4C882A"/>
      </a:accent2>
      <a:accent3>
        <a:srgbClr val="8DBE48"/>
      </a:accent3>
      <a:accent4>
        <a:srgbClr val="3D3C3F"/>
      </a:accent4>
      <a:accent5>
        <a:srgbClr val="87858B"/>
      </a:accent5>
      <a:accent6>
        <a:srgbClr val="CBCACC"/>
      </a:accent6>
      <a:hlink>
        <a:srgbClr val="0563C1"/>
      </a:hlink>
      <a:folHlink>
        <a:srgbClr val="954F72"/>
      </a:folHlink>
    </a:clrScheme>
    <a:fontScheme name="DBU">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Master_DBU_Zukunft_Zuhause_v1.potx" id="{17662916-59C2-4A17-9D29-DF37BC9B54FD}" vid="{558EA078-232D-465A-9641-CF53F0692A9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1617</Words>
  <Application>Microsoft Office PowerPoint</Application>
  <PresentationFormat>Breitbild</PresentationFormat>
  <Paragraphs>320</Paragraphs>
  <Slides>59</Slides>
  <Notes>56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59</vt:i4>
      </vt:variant>
    </vt:vector>
  </HeadingPairs>
  <TitlesOfParts>
    <vt:vector size="64" baseType="lpstr">
      <vt:lpstr>Arial</vt:lpstr>
      <vt:lpstr>Calibri</vt:lpstr>
      <vt:lpstr>Open Sans</vt:lpstr>
      <vt:lpstr>Wingdings</vt:lpstr>
      <vt:lpstr>DBU Zukunkft Zuhause</vt:lpstr>
      <vt:lpstr>Herzlich Willkommen!</vt:lpstr>
      <vt:lpstr>Solarstrom vom eigenen Dach Wir setzen auf die Sonne! </vt:lpstr>
      <vt:lpstr>Programm:  </vt:lpstr>
      <vt:lpstr>Über unsere Initiative / Services für Sie</vt:lpstr>
      <vt:lpstr>Einführung</vt:lpstr>
      <vt:lpstr>Grundlagen</vt:lpstr>
      <vt:lpstr>Mein Beitrag zur Energiewende</vt:lpstr>
      <vt:lpstr>Gedanken zum Sonnenstrom</vt:lpstr>
      <vt:lpstr>Ich und meine PV-Anlage</vt:lpstr>
      <vt:lpstr>Ja, es lohnt sich!</vt:lpstr>
      <vt:lpstr>Was ist Photovoltaik?</vt:lpstr>
      <vt:lpstr>Was ist mit Solarwärme?</vt:lpstr>
      <vt:lpstr>Was ist denn mit dem Wirkungsgrad?</vt:lpstr>
      <vt:lpstr>Wechselrichter und Speicher</vt:lpstr>
      <vt:lpstr>Fokus Süd-Dach war einmal</vt:lpstr>
      <vt:lpstr>Vorteil Ost-West-Dächer</vt:lpstr>
      <vt:lpstr>Was tun bei Beschattung</vt:lpstr>
      <vt:lpstr>Bäume müssen weichen….</vt:lpstr>
      <vt:lpstr>Warum Dach ganz voll machen</vt:lpstr>
      <vt:lpstr>Winter, Schnee – tut nicht weh!</vt:lpstr>
      <vt:lpstr>Was kostet das denn alles?</vt:lpstr>
      <vt:lpstr>Mieten statt kaufen? </vt:lpstr>
      <vt:lpstr>Umsetzung</vt:lpstr>
      <vt:lpstr>Beratung – Firma finden</vt:lpstr>
      <vt:lpstr>Anlage planen Schritt für Schritt</vt:lpstr>
      <vt:lpstr>Solardachkataster und - rechner</vt:lpstr>
      <vt:lpstr>Förderung und Zuschüsse</vt:lpstr>
      <vt:lpstr>Was könnte meine Anlage</vt:lpstr>
      <vt:lpstr>Meine optimale Anlage </vt:lpstr>
      <vt:lpstr>Vorbereitungen - Baustelle</vt:lpstr>
      <vt:lpstr>Baugerüst</vt:lpstr>
      <vt:lpstr>Befestigungen auf dem Dach</vt:lpstr>
      <vt:lpstr>Gute Handwerksarbeit…</vt:lpstr>
      <vt:lpstr>… vom Fachmann</vt:lpstr>
      <vt:lpstr>Module auf Dach bringen</vt:lpstr>
      <vt:lpstr>Es wächst und wächst…</vt:lpstr>
      <vt:lpstr>Kabel – Strom ins Haus bringen</vt:lpstr>
      <vt:lpstr>Mein Kellerkraftwerk</vt:lpstr>
      <vt:lpstr>Batterie – ja oder nein</vt:lpstr>
      <vt:lpstr>Notwendige Anmeldungen</vt:lpstr>
      <vt:lpstr>Bewirtschaftung – Finanzamt</vt:lpstr>
      <vt:lpstr>Wenn Mieter im Haus sind…</vt:lpstr>
      <vt:lpstr>Balkon-Module</vt:lpstr>
      <vt:lpstr>Zukunftsoption Wärmepumpe</vt:lpstr>
      <vt:lpstr>Zukunftsoption E-Fahrzeuge</vt:lpstr>
      <vt:lpstr>Spielerei – meine Solar-App</vt:lpstr>
      <vt:lpstr>Zum Solarstammtisch </vt:lpstr>
      <vt:lpstr>Werde Solarberater </vt:lpstr>
      <vt:lpstr>Meine Stadt beim Wattbewerb</vt:lpstr>
      <vt:lpstr>Wattbewerb – Tabellen</vt:lpstr>
      <vt:lpstr>Werde Energiegenosse </vt:lpstr>
      <vt:lpstr>100% Erneuerbaren Strom </vt:lpstr>
      <vt:lpstr>Ausblick – Taten statt warten!</vt:lpstr>
      <vt:lpstr>Abschluss</vt:lpstr>
      <vt:lpstr>Schluss</vt:lpstr>
      <vt:lpstr>Ihre Fragen</vt:lpstr>
      <vt:lpstr>Was ist noch offen…?</vt:lpstr>
      <vt:lpstr>Ausblick Termine</vt:lpstr>
      <vt:lpstr>Vielen Dank!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Mehr PV auf die Dächer!</dc:title>
  <dc:creator>Moser, Dr. Peter</dc:creator>
  <cp:lastModifiedBy>Kuhne, Inga-Lill</cp:lastModifiedBy>
  <cp:revision>180</cp:revision>
  <dcterms:created xsi:type="dcterms:W3CDTF">2022-03-01T08:47:08Z</dcterms:created>
  <dcterms:modified xsi:type="dcterms:W3CDTF">2022-08-03T10:29:55Z</dcterms:modified>
</cp:coreProperties>
</file>