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008" r:id="rId2"/>
    <p:sldId id="2007" r:id="rId3"/>
    <p:sldId id="1996" r:id="rId4"/>
    <p:sldId id="1988" r:id="rId5"/>
    <p:sldId id="269" r:id="rId6"/>
    <p:sldId id="1896" r:id="rId7"/>
    <p:sldId id="1916" r:id="rId8"/>
    <p:sldId id="1917" r:id="rId9"/>
    <p:sldId id="1892" r:id="rId10"/>
    <p:sldId id="282" r:id="rId11"/>
    <p:sldId id="1919" r:id="rId12"/>
    <p:sldId id="1912" r:id="rId13"/>
    <p:sldId id="1920" r:id="rId14"/>
    <p:sldId id="1914" r:id="rId15"/>
    <p:sldId id="2006" r:id="rId16"/>
    <p:sldId id="1921" r:id="rId17"/>
    <p:sldId id="1913" r:id="rId18"/>
    <p:sldId id="270" r:id="rId19"/>
    <p:sldId id="271" r:id="rId20"/>
    <p:sldId id="272" r:id="rId21"/>
    <p:sldId id="273" r:id="rId22"/>
    <p:sldId id="274" r:id="rId23"/>
    <p:sldId id="1915" r:id="rId24"/>
    <p:sldId id="279" r:id="rId25"/>
    <p:sldId id="1907" r:id="rId26"/>
    <p:sldId id="281" r:id="rId27"/>
    <p:sldId id="1910" r:id="rId28"/>
    <p:sldId id="287" r:id="rId29"/>
    <p:sldId id="1898" r:id="rId30"/>
    <p:sldId id="275" r:id="rId31"/>
    <p:sldId id="277" r:id="rId32"/>
    <p:sldId id="1900" r:id="rId33"/>
    <p:sldId id="278" r:id="rId34"/>
    <p:sldId id="276" r:id="rId35"/>
    <p:sldId id="285" r:id="rId36"/>
    <p:sldId id="1901" r:id="rId37"/>
    <p:sldId id="1895" r:id="rId38"/>
    <p:sldId id="1902" r:id="rId39"/>
    <p:sldId id="2005" r:id="rId40"/>
    <p:sldId id="267" r:id="rId4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1" autoAdjust="0"/>
    <p:restoredTop sz="73200" autoAdjust="0"/>
  </p:normalViewPr>
  <p:slideViewPr>
    <p:cSldViewPr showGuides="1">
      <p:cViewPr varScale="1">
        <p:scale>
          <a:sx n="80" d="100"/>
          <a:sy n="80" d="100"/>
        </p:scale>
        <p:origin x="2226" y="90"/>
      </p:cViewPr>
      <p:guideLst>
        <p:guide orient="horz" pos="3952"/>
        <p:guide pos="3840"/>
      </p:guideLst>
    </p:cSldViewPr>
  </p:slideViewPr>
  <p:outlineViewPr>
    <p:cViewPr>
      <p:scale>
        <a:sx n="33" d="100"/>
        <a:sy n="33" d="100"/>
      </p:scale>
      <p:origin x="0" y="-2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40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433B55F-E008-40F9-B6B6-0F100B2A83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7D7B0-6367-4FB8-9498-354B7C696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E70B8-4154-41F8-8E77-099A231CA755}" type="datetimeFigureOut">
              <a:rPr lang="de-DE" smtClean="0"/>
              <a:t>25.07.2022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0E17A-3907-419B-9794-DF04254595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5E0504-99FB-4D0A-8B52-3F6620BFA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31767-3ED1-485F-8882-569E445D08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9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A3069-429E-4978-9BA8-5F1E753C5CA3}" type="datetimeFigureOut">
              <a:rPr lang="de-DE" smtClean="0"/>
              <a:t>25.07.2022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06C3-1E1F-446C-AAEF-F2A52B6D7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95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92075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2563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66700" indent="-8413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57188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449263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Startfolie beim Reinkommen. Dann pünktlich beginnen.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240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Strahlungswärme wird von vielen Menschen als angenehm empfunden</a:t>
            </a:r>
          </a:p>
          <a:p>
            <a:r>
              <a:rPr lang="de-DE" dirty="0"/>
              <a:t>Radiatoren / Heizkörper sorgen für Konvektion, je nach Temperaturen der begrenzenden Flächen entstehen Luftströme mit starken Temperaturunterschieden – Zugerscheinungen </a:t>
            </a:r>
          </a:p>
          <a:p>
            <a:r>
              <a:rPr lang="de-DE" dirty="0"/>
              <a:t>Dies muss  nicht sein – durch Anheben der Oberflächentemperaturen vor allem der Außenwänden zum Beispiel entsteht ein besseres und angenehmeres Raumklima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99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Verschiedene Quellen und Techniken stehen zur Verfügung, um unsere Wohngebäude mit Wärme aus erneuerbaren Quellen zu versorgen</a:t>
            </a:r>
          </a:p>
          <a:p>
            <a:r>
              <a:rPr lang="de-DE" dirty="0"/>
              <a:t>Wärmepumpen, angetrieben mit Strom aus Wind und Sonne</a:t>
            </a:r>
          </a:p>
          <a:p>
            <a:r>
              <a:rPr lang="de-DE" dirty="0"/>
              <a:t>Öfen mit Holzbefeuerung</a:t>
            </a:r>
          </a:p>
          <a:p>
            <a:r>
              <a:rPr lang="de-DE" dirty="0"/>
              <a:t>Biogasanlagen, die Wärmenetze speisen</a:t>
            </a:r>
          </a:p>
          <a:p>
            <a:r>
              <a:rPr lang="de-DE" dirty="0"/>
              <a:t>Brennstoffzellen, der Wasserstoff aus Biogas gewonnen wird</a:t>
            </a:r>
          </a:p>
          <a:p>
            <a:r>
              <a:rPr lang="de-DE" dirty="0"/>
              <a:t>…dazu kommen wir jetzt im einzelnen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986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Wärmepumpe: Umweltwärme wird genutzt, um Wärme oder Kälte bereitzustellen</a:t>
            </a:r>
          </a:p>
          <a:p>
            <a:r>
              <a:rPr lang="de-DE" dirty="0"/>
              <a:t>Strom wird zum Betrieb benötigt</a:t>
            </a:r>
          </a:p>
          <a:p>
            <a:r>
              <a:rPr lang="de-DE" dirty="0"/>
              <a:t>Aus einem Teil möglichst viele Teile Wärme herausholen – das ist das Geheimnis einer guten Wärmepumpenanlage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602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– Vermehrungsmaschine</a:t>
            </a:r>
          </a:p>
          <a:p>
            <a:r>
              <a:rPr lang="de-DE" dirty="0"/>
              <a:t>Aus der Umwelt – Luft / Erdreich / Wasser – wird Wärme aufgenommen</a:t>
            </a:r>
          </a:p>
          <a:p>
            <a:r>
              <a:rPr lang="de-DE" dirty="0"/>
              <a:t>Ein Kältemittel erwärmt sich, durch Verdichtung – der Druck wird erhöht – steigt die Temperatur weiter an. </a:t>
            </a:r>
          </a:p>
          <a:p>
            <a:r>
              <a:rPr lang="de-DE" dirty="0"/>
              <a:t>Bis auf das Niveau, was im Haus benötigt wird</a:t>
            </a:r>
          </a:p>
          <a:p>
            <a:r>
              <a:rPr lang="de-DE" dirty="0"/>
              <a:t>Der Druck beim Kältemittel wird gesenkt, es kühlt sich ab und kann wieder Umweltwärme aufnehmen</a:t>
            </a:r>
          </a:p>
          <a:p>
            <a:r>
              <a:rPr lang="de-DE" dirty="0"/>
              <a:t>Strom wird benötigt, damit das Ganze läuft</a:t>
            </a:r>
          </a:p>
          <a:p>
            <a:r>
              <a:rPr lang="de-DE" dirty="0"/>
              <a:t>Einem Teil Strom für den Antrieb sollten drei und mehr Teile Wärme auf der anderen Seite gegenüberstehen – effektive Wärmepumpenanlage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69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Anderes Schema – gleicher Inhalt wie bei Folie Nr. 15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793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moderne Wärmepumpen mit Pufferspeicher und Steuerung passt nahezu in jeden vorhandenen Heizungskeller / -raum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668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Umgebungsluft</a:t>
            </a:r>
          </a:p>
          <a:p>
            <a:r>
              <a:rPr lang="de-DE" dirty="0"/>
              <a:t>Rel. kostengünstige Variante</a:t>
            </a:r>
          </a:p>
          <a:p>
            <a:r>
              <a:rPr lang="de-DE" dirty="0"/>
              <a:t>Herausforderung: längere Phase mit tiefen Temperaturen, ab -5°C und weniger</a:t>
            </a:r>
          </a:p>
          <a:p>
            <a:r>
              <a:rPr lang="de-DE" dirty="0"/>
              <a:t>Außengerät macht Geräusche</a:t>
            </a:r>
          </a:p>
          <a:p>
            <a:r>
              <a:rPr lang="de-DE" dirty="0"/>
              <a:t>Aufstellort aussuchen, möglichst geringe Beeinträchtigung der Nachbarn</a:t>
            </a:r>
          </a:p>
          <a:p>
            <a:r>
              <a:rPr lang="de-DE" dirty="0"/>
              <a:t>Geräte mittlerweile recht leise, aber Geräuschempfinden sehr individuell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54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Erdwärmepumpen nutzen das Erdreich als Wärmequelle</a:t>
            </a:r>
          </a:p>
          <a:p>
            <a:r>
              <a:rPr lang="de-DE" dirty="0"/>
              <a:t>Zwei Varianten: Kollektoren zur Wärmeaufnahme oder Sonden, die tiefer eingelassen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24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oberflächennahes Erdreich</a:t>
            </a:r>
          </a:p>
          <a:p>
            <a:r>
              <a:rPr lang="de-DE" dirty="0"/>
              <a:t>Übers Jahr gespeicherte Sonnenwärme wird genutzt</a:t>
            </a:r>
          </a:p>
          <a:p>
            <a:r>
              <a:rPr lang="de-DE" dirty="0"/>
              <a:t>Fläche darf nicht verschattet sein </a:t>
            </a:r>
          </a:p>
          <a:p>
            <a:r>
              <a:rPr lang="de-DE" dirty="0"/>
              <a:t>Keine großen Bäume oder andere Pflanzen</a:t>
            </a:r>
          </a:p>
          <a:p>
            <a:r>
              <a:rPr lang="de-DE" dirty="0"/>
              <a:t>Große Fläche benötigt: ca. 1,5 – 2fache der zu beheizenden Fläche</a:t>
            </a:r>
          </a:p>
          <a:p>
            <a:r>
              <a:rPr lang="de-DE" dirty="0"/>
              <a:t>Verschiebung der Vegetationsperiode möglich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80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tieferes Erdreich bis max. 100 Meter</a:t>
            </a:r>
          </a:p>
          <a:p>
            <a:r>
              <a:rPr lang="de-DE" dirty="0"/>
              <a:t>Ganzjährig stabile Temperaturen um 10°C – 12°C </a:t>
            </a:r>
          </a:p>
          <a:p>
            <a:r>
              <a:rPr lang="de-DE" dirty="0"/>
              <a:t>Teurer als Luftwärmepumpe, aber effizienter</a:t>
            </a:r>
          </a:p>
          <a:p>
            <a:r>
              <a:rPr lang="de-DE" dirty="0"/>
              <a:t>Je nach Region muss eine Genehmigung der örtlichen Behörden eingeholt werden</a:t>
            </a:r>
          </a:p>
          <a:p>
            <a:r>
              <a:rPr lang="de-DE" dirty="0"/>
              <a:t>Fachbüro / Fachfirma für Planung und Ausführung erforderlich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42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 Vorstellung der DBU Initiative „Zukunft Zuhause – Nachhaltig sanieren“</a:t>
            </a:r>
          </a:p>
          <a:p>
            <a:r>
              <a:rPr lang="de-DE" dirty="0"/>
              <a:t>Verweis auf die Internetseite für weitere Informationen</a:t>
            </a:r>
          </a:p>
          <a:p>
            <a:r>
              <a:rPr lang="de-DE" dirty="0"/>
              <a:t>Vorstellung der eigenen Institution / Organisation und ihre Aktivitäten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204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Wärmequelle: Grundwasser</a:t>
            </a:r>
          </a:p>
          <a:p>
            <a:r>
              <a:rPr lang="de-DE" dirty="0"/>
              <a:t>Ähnliche Temperaturverhältnisse 10°C – 12°C ganzjährig</a:t>
            </a:r>
          </a:p>
          <a:p>
            <a:r>
              <a:rPr lang="de-DE" dirty="0"/>
              <a:t>Bohrung oft oberflächennah</a:t>
            </a:r>
          </a:p>
          <a:p>
            <a:r>
              <a:rPr lang="de-DE" dirty="0"/>
              <a:t>Wärmequelle von bester Qualität – effizienteste Variante von Wärmepumpe</a:t>
            </a:r>
          </a:p>
          <a:p>
            <a:r>
              <a:rPr lang="de-DE" dirty="0"/>
              <a:t>Genehmigungspflichtig!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671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Sonderfolie - Reserve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Eine besondere Variante der Wärmequelle für eine Wärmpumpe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Beim Abkühlen und Einfrieren von Wasser und anderen Dingen wird Wärme freigesetzt – Siehe Rückseite Kühlschrank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Diese Wärme nutzt die Wärmepumpe als Wärmequelle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Das Wasser befindet sich in einer speziellen Zisterne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Am Ende des Winters ist alles gefroren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Beim Kühlen im Sommer taut es wieder auf, da Wärme zugeführt wird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Lösung für effiziente Neubauten oder sehr gut modernisierte Bestandsgebäude</a:t>
            </a:r>
          </a:p>
          <a:p>
            <a:r>
              <a:rPr lang="de-DE" b="0" i="0" dirty="0">
                <a:solidFill>
                  <a:srgbClr val="555555"/>
                </a:solidFill>
                <a:effectLst/>
                <a:latin typeface="Univers45"/>
              </a:rPr>
              <a:t>10m³ Wasser entsprechen ungefähr 1100 – 1200 Liter Heizöl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381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Warmwasseraufbereitung: </a:t>
            </a:r>
          </a:p>
          <a:p>
            <a:r>
              <a:rPr lang="de-DE" dirty="0"/>
              <a:t>- bei Wärmepumpen, die das Erdreich oder das Grundwasser als Wärmequelle nutzen: Kein Problem</a:t>
            </a:r>
          </a:p>
          <a:p>
            <a:r>
              <a:rPr lang="de-DE" dirty="0"/>
              <a:t>- bei Luftwärmepumpen: bei längerer Zeit sehr tiefe Temperaturen kann es problematisch werden, je nach Situation kann die Kombination mit einer thermischen Solaranlage eine Lösung sein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579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Kühlen mit der Wärmepumpe</a:t>
            </a:r>
          </a:p>
          <a:p>
            <a:r>
              <a:rPr lang="de-DE" dirty="0"/>
              <a:t>Bei Flächenheizungen </a:t>
            </a:r>
          </a:p>
          <a:p>
            <a:r>
              <a:rPr lang="de-DE" dirty="0"/>
              <a:t>Umweltwärme kommt aus dem Erdreich oder dem Grundwasser</a:t>
            </a:r>
          </a:p>
          <a:p>
            <a:r>
              <a:rPr lang="de-DE" dirty="0"/>
              <a:t>Im Sommer: kaltes Wasser durchs Heizsystem schicken – Kühlung</a:t>
            </a:r>
          </a:p>
          <a:p>
            <a:r>
              <a:rPr lang="de-DE" dirty="0"/>
              <a:t>Bei Erdwärmepumpen: Wärme wird zurückgespeist und wird im Winter wieder genutzt ~ 2/3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728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Wichtige Voraussetzung: Vorlauftemperatur max. 50°C – 55°C</a:t>
            </a:r>
          </a:p>
          <a:p>
            <a:r>
              <a:rPr lang="de-DE" dirty="0"/>
              <a:t>Ausprobieren im kommenden Winter!</a:t>
            </a:r>
          </a:p>
          <a:p>
            <a:r>
              <a:rPr lang="de-DE" dirty="0"/>
              <a:t>Januar – Februar Vorlauftemperatur auf 50°C einstellen – schauen, ob es warm genug wird</a:t>
            </a:r>
          </a:p>
          <a:p>
            <a:r>
              <a:rPr lang="de-DE" dirty="0"/>
              <a:t>Besser: Vorher energetisch möglichst umfassend sanieren!</a:t>
            </a:r>
          </a:p>
          <a:p>
            <a:r>
              <a:rPr lang="de-DE" dirty="0"/>
              <a:t>Geringer Energiebedarf – einfachere Lösung möglich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29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Reichen 50°C Vorlauftemperatur?</a:t>
            </a:r>
          </a:p>
          <a:p>
            <a:r>
              <a:rPr lang="de-DE" dirty="0"/>
              <a:t>Wie lange wird es wie kalt im Winter?</a:t>
            </a:r>
          </a:p>
          <a:p>
            <a:r>
              <a:rPr lang="de-DE" dirty="0"/>
              <a:t>Wie oft und wie lange werden hohe Vorlauftemperaturen benötigt?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802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Rund 60% der Reservekapazitäten durch Speicher/Reservekraftwerke werden in 2030 für Gebäudewärme benötigt werden (Fraunhofer IEE)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094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Verdichtete Bebauung – kein Platz für eine Wärmepumpe</a:t>
            </a:r>
          </a:p>
          <a:p>
            <a:r>
              <a:rPr lang="de-DE" dirty="0"/>
              <a:t>Wärmenetze sind hier die Lösung</a:t>
            </a:r>
          </a:p>
          <a:p>
            <a:r>
              <a:rPr lang="de-DE" dirty="0"/>
              <a:t>Wärme muss aus erneuerbaren Quellen kommen</a:t>
            </a:r>
          </a:p>
          <a:p>
            <a:r>
              <a:rPr lang="de-DE" dirty="0"/>
              <a:t>Abwärme / Biogasanlage / BHKW mit regenerativem Brennstoff</a:t>
            </a:r>
          </a:p>
          <a:p>
            <a:r>
              <a:rPr lang="de-DE" dirty="0"/>
              <a:t>Große Wärmepumpe / Tiefengeothermie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242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Strom vom eigenen Dach</a:t>
            </a:r>
          </a:p>
          <a:p>
            <a:r>
              <a:rPr lang="de-DE" dirty="0"/>
              <a:t>Das eigene Dach zur Energieversorgung nutzen</a:t>
            </a:r>
          </a:p>
          <a:p>
            <a:r>
              <a:rPr lang="de-DE" dirty="0"/>
              <a:t>Speicher dazu </a:t>
            </a:r>
          </a:p>
          <a:p>
            <a:r>
              <a:rPr lang="de-DE" dirty="0"/>
              <a:t>Ein guter Beitrag zur Energiewende und zur Entlastung des eigenen Geldbeutels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65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Blockheizkraftwerke – BHKW: gleichzeitige Bereitstellung von Strom und Wärme</a:t>
            </a:r>
          </a:p>
          <a:p>
            <a:r>
              <a:rPr lang="de-DE" dirty="0"/>
              <a:t>Interessant bei großem Wärmebedarf – Wärmenetze / große Wohnanlagen</a:t>
            </a:r>
          </a:p>
          <a:p>
            <a:r>
              <a:rPr lang="de-DE" dirty="0"/>
              <a:t>Brennstoffzellen BHKW: aus Wasserstoff und Luft wird Wasser: dabei fließt Strom und Wärme wird freigesetzt. Anspruchsvolle Technik, kostspielig</a:t>
            </a:r>
          </a:p>
          <a:p>
            <a:r>
              <a:rPr lang="de-DE" dirty="0"/>
              <a:t>Woher kommt der Wasserstoff?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01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Heizen – Heißmachen auf der einen Seite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Behaglichkeit – Wohlfühlen auf der anderen Seite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Hohe Temperaturen im Heizkessel – angenehme im Wohnzimmer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680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Wasserstoff: Lösung für die Energieversorgung?</a:t>
            </a:r>
          </a:p>
          <a:p>
            <a:r>
              <a:rPr lang="de-DE" dirty="0"/>
              <a:t>Wichtig für Hochtemperaturprozesse</a:t>
            </a:r>
          </a:p>
          <a:p>
            <a:r>
              <a:rPr lang="de-DE" dirty="0"/>
              <a:t>Versuche für Gebäudeheizung laufen</a:t>
            </a:r>
          </a:p>
          <a:p>
            <a:r>
              <a:rPr lang="de-DE" dirty="0"/>
              <a:t>Gasnetz müsste aufwendig ertüchtig werden</a:t>
            </a:r>
          </a:p>
          <a:p>
            <a:r>
              <a:rPr lang="de-DE" dirty="0"/>
              <a:t>Woher soll der Wasserstoff kommen?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011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Solarthermie: warmes Wasser vom eigenen Dach</a:t>
            </a:r>
          </a:p>
          <a:p>
            <a:r>
              <a:rPr lang="de-DE" dirty="0"/>
              <a:t>Sinnvoll bei großem Bedarf an warmen Wasser</a:t>
            </a:r>
          </a:p>
          <a:p>
            <a:r>
              <a:rPr lang="de-DE" dirty="0"/>
              <a:t>Anspruchsvolle Installation und Wartung</a:t>
            </a:r>
          </a:p>
          <a:p>
            <a:r>
              <a:rPr lang="de-DE" dirty="0"/>
              <a:t>Sinnvoll in Kombination mit einem großen Pufferspeicher</a:t>
            </a:r>
          </a:p>
          <a:p>
            <a:r>
              <a:rPr lang="de-DE" dirty="0"/>
              <a:t>PV und Strom vielfältiger einsetzbar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371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Biogasanlagen: Wärme sinnvoll für </a:t>
            </a:r>
            <a:r>
              <a:rPr lang="de-DE" dirty="0" err="1"/>
              <a:t>Prozeßwärme</a:t>
            </a:r>
            <a:r>
              <a:rPr lang="de-DE" dirty="0"/>
              <a:t> und Wärmenetze</a:t>
            </a:r>
          </a:p>
          <a:p>
            <a:r>
              <a:rPr lang="de-DE" dirty="0"/>
              <a:t>Holz: zu wertvoll zum Verheizen – CO2 Speicher!</a:t>
            </a:r>
          </a:p>
          <a:p>
            <a:r>
              <a:rPr lang="de-DE" dirty="0"/>
              <a:t>Besser: Zum Bauen verwenden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038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Kleiner Vergleich</a:t>
            </a:r>
          </a:p>
          <a:p>
            <a:r>
              <a:rPr lang="de-DE" dirty="0"/>
              <a:t>Wärmepumpe ist die Heizung für die klimaneutrale Zukunft!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614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Wärmeplanung:</a:t>
            </a:r>
          </a:p>
          <a:p>
            <a:pPr marL="228600" indent="-228600">
              <a:buAutoNum type="arabicPeriod"/>
            </a:pPr>
            <a:r>
              <a:rPr lang="de-DE" dirty="0"/>
              <a:t>Wichtig für Kommunen</a:t>
            </a:r>
          </a:p>
          <a:p>
            <a:pPr marL="228600" indent="-228600">
              <a:buAutoNum type="arabicPeriod"/>
            </a:pPr>
            <a:r>
              <a:rPr lang="de-DE" dirty="0"/>
              <a:t>Sinnvoll, um zu schauen, wo ist was wie umsetzbar</a:t>
            </a:r>
          </a:p>
          <a:p>
            <a:pPr marL="228600" indent="-228600">
              <a:buAutoNum type="arabicPeriod"/>
            </a:pPr>
            <a:r>
              <a:rPr lang="de-DE" dirty="0"/>
              <a:t>Wo gehen Wärmenetze?</a:t>
            </a:r>
          </a:p>
          <a:p>
            <a:pPr marL="228600" indent="-228600">
              <a:buAutoNum type="arabicPeriod"/>
            </a:pPr>
            <a:r>
              <a:rPr lang="de-DE" dirty="0"/>
              <a:t>Wo gehen Wärmepumpen besser?</a:t>
            </a:r>
            <a:br>
              <a:rPr lang="de-DE" dirty="0"/>
            </a:br>
            <a:r>
              <a:rPr lang="de-DE" dirty="0"/>
              <a:t>Wo gibt es Abwärme</a:t>
            </a:r>
          </a:p>
          <a:p>
            <a:pPr marL="228600" indent="-228600">
              <a:buAutoNum type="arabicPeriod"/>
            </a:pPr>
            <a:r>
              <a:rPr lang="de-DE" dirty="0"/>
              <a:t>Etc.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551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Auch „Haus und Grund“ erkennt die Zeichen der Zeit!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717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 Stichworte, was zu tun ist:</a:t>
            </a:r>
          </a:p>
          <a:p>
            <a:pPr marL="228600" indent="-228600">
              <a:buAutoNum type="arabicPeriod"/>
            </a:pPr>
            <a:r>
              <a:rPr lang="de-DE" dirty="0"/>
              <a:t>Kompetenten Energieberater einbeziehen</a:t>
            </a:r>
          </a:p>
          <a:p>
            <a:pPr marL="228600" indent="-228600">
              <a:buAutoNum type="arabicPeriod"/>
            </a:pPr>
            <a:r>
              <a:rPr lang="de-DE" dirty="0"/>
              <a:t>Einen individuellen Sanierungsfahrplan erstellen lassen (wird zu 80% gefördert), dieser schließt </a:t>
            </a:r>
            <a:r>
              <a:rPr lang="de-DE" dirty="0" err="1"/>
              <a:t>auc</a:t>
            </a:r>
            <a:r>
              <a:rPr lang="de-DE" dirty="0"/>
              <a:t> weitere Modernisierungsmaßnahmen mit ein</a:t>
            </a:r>
          </a:p>
          <a:p>
            <a:pPr marL="228600" indent="-228600">
              <a:buAutoNum type="arabicPeriod"/>
            </a:pPr>
            <a:r>
              <a:rPr lang="de-DE" dirty="0"/>
              <a:t>Die unterschiedlichen Möglichkeiten mit Experten diskutieren</a:t>
            </a:r>
          </a:p>
          <a:p>
            <a:pPr marL="228600" indent="-228600">
              <a:buAutoNum type="arabicPeriod"/>
            </a:pPr>
            <a:r>
              <a:rPr lang="de-DE" dirty="0"/>
              <a:t>Nach Entscheidung sich um die Finanzierung kümmern (es gibt Kredite und auch einen Zuschuss vom Staat (40-50%)</a:t>
            </a:r>
          </a:p>
          <a:p>
            <a:pPr marL="228600" indent="-228600">
              <a:buAutoNum type="arabicPeriod"/>
            </a:pPr>
            <a:r>
              <a:rPr lang="de-DE" dirty="0"/>
              <a:t>Nach Zusage Fachfirma beauftragen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693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 Erinnerung an die DBU Initiative</a:t>
            </a:r>
          </a:p>
          <a:p>
            <a:r>
              <a:rPr lang="de-DE" dirty="0"/>
              <a:t>Kurze Erinnerung an ihre eigenen Aktivitäten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204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9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Vom offenen Feuer der Steinzeit zu den ersten Formen von gezielter Beheizung</a:t>
            </a:r>
          </a:p>
          <a:p>
            <a:r>
              <a:rPr lang="de-DE" b="0" dirty="0"/>
              <a:t>Hypokaustum bei Griechen und Römern</a:t>
            </a:r>
          </a:p>
          <a:p>
            <a:r>
              <a:rPr lang="de-DE" dirty="0"/>
              <a:t>Erster Kamin vor ca. 1.000 Jahren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60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Erste Heizung für Gewächshäuser entwickelt von </a:t>
            </a:r>
            <a:r>
              <a:rPr lang="de-DE" dirty="0" err="1"/>
              <a:t>Mårten</a:t>
            </a:r>
            <a:r>
              <a:rPr lang="de-DE" dirty="0"/>
              <a:t> </a:t>
            </a:r>
            <a:r>
              <a:rPr lang="de-DE" dirty="0" err="1"/>
              <a:t>Triewald</a:t>
            </a:r>
            <a:endParaRPr lang="de-DE" dirty="0"/>
          </a:p>
          <a:p>
            <a:r>
              <a:rPr lang="de-DE" dirty="0"/>
              <a:t>Einsatz im gewerblichen Bereich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32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Erst ab ca. 1900 erste Zentralheizungen in Wohngebäuden</a:t>
            </a:r>
          </a:p>
          <a:p>
            <a:r>
              <a:rPr lang="de-DE" b="0" dirty="0"/>
              <a:t>Schwerkraftheizungen, Zirkulation nur über das aufsteigende warme Wasser, träge und hohe Temperaturen erforderlich</a:t>
            </a:r>
          </a:p>
          <a:p>
            <a:r>
              <a:rPr lang="de-DE" b="0" dirty="0"/>
              <a:t>1928: erste Umwälzpumpe</a:t>
            </a:r>
          </a:p>
          <a:p>
            <a:r>
              <a:rPr lang="de-DE" b="0" dirty="0"/>
              <a:t>Ab 1970 in D: Zentralheizungen setzen sich durch</a:t>
            </a:r>
          </a:p>
          <a:p>
            <a:r>
              <a:rPr lang="de-DE" b="0" dirty="0"/>
              <a:t>Beginn Ausbau Fernwärme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11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Beheizung: bisher Verbrennung fossiler Energieträger mit hoher Energiedichte und hohen Temperaturen</a:t>
            </a:r>
          </a:p>
          <a:p>
            <a:r>
              <a:rPr lang="de-DE" dirty="0"/>
              <a:t>In Zukunft: Wärmebereitstellung näher an den Temperaturen bei denen wir uns wohlfühlen auf Basis erneuerbarer Energien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60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bekommen wir unsere Häuser angenehm temperiert?</a:t>
            </a:r>
          </a:p>
          <a:p>
            <a:r>
              <a:rPr lang="de-DE" dirty="0"/>
              <a:t>Im Winter soll die Wärme drinnen bleiben</a:t>
            </a:r>
          </a:p>
          <a:p>
            <a:r>
              <a:rPr lang="de-DE" dirty="0"/>
              <a:t>Im Sommer soll die Wärme draußen bleiben</a:t>
            </a:r>
          </a:p>
          <a:p>
            <a:r>
              <a:rPr lang="de-DE" dirty="0"/>
              <a:t>Eine Hülle, die den Wärmeübergang spürbar erschwert muss her!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32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Linkes Bild: hohe Raumtemperatur in der Mitte des Raumes – rel. niedrigere Temperaturen an den Wänden , Folge: große Luftzirkulation – Zugerscheinungen – ungemütlich</a:t>
            </a:r>
          </a:p>
          <a:p>
            <a:r>
              <a:rPr lang="de-DE" dirty="0"/>
              <a:t>Rechtes Bild: rel. niedrige Raumtemperatur in der Mitte des Raumes, aber auch an den Wänden, Folge: geringe Luftzirkulation – kaum Zugerscheinungen – Wohlbefinden stellt sich ein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67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FD07C55-59FF-4CF1-A2AC-DB5C37B7D55C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57C2997-9C30-4927-83D9-5B58F6E2A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431704" y="1448780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396E5-0535-43FB-B602-AA3B809271C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CFFBF-67C6-476F-999F-104BB9AD112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87375" y="2060574"/>
            <a:ext cx="5364609" cy="42132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489BB2-5AEE-4356-8B4F-0642D880C00D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240015" y="2060575"/>
            <a:ext cx="5364609" cy="42132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9678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D387-56B0-4783-9D93-270801E0E41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93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rnauss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invGray">
          <a:xfrm>
            <a:off x="587375" y="2060575"/>
            <a:ext cx="11017249" cy="1548445"/>
          </a:xfrm>
        </p:spPr>
        <p:txBody>
          <a:bodyPr anchor="b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38E252-C47D-4C4D-8B29-8A840D613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invGray">
          <a:xfrm>
            <a:off x="587375" y="3681586"/>
            <a:ext cx="11017250" cy="12235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271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6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A7E8DD-A1BA-4151-9229-99FC6DE12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331804" y="692696"/>
            <a:ext cx="3528392" cy="193112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FD48CAC-6639-4F89-828F-3A7A4D7B2822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7F7A14-316E-4D20-A1D7-67D8D6D987B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3429000"/>
            <a:ext cx="11017250" cy="1296144"/>
          </a:xfrm>
        </p:spPr>
        <p:txBody>
          <a:bodyPr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459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90800"/>
            <a:ext cx="8256277" cy="1077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36979657"/>
      </p:ext>
    </p:extLst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68660"/>
            <a:ext cx="6912781" cy="1152165"/>
          </a:xfrm>
        </p:spPr>
        <p:txBody>
          <a:bodyPr anchor="b"/>
          <a:lstStyle>
            <a:lvl1pPr algn="l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744788"/>
            <a:ext cx="12192000" cy="4113212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65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312876"/>
            <a:ext cx="12192000" cy="4545124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704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501009"/>
            <a:ext cx="11017250" cy="972108"/>
          </a:xfrm>
        </p:spPr>
        <p:txBody>
          <a:bodyPr anchor="t" anchorCtr="0"/>
          <a:lstStyle>
            <a:lvl1pPr algn="ctr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72063" y="2996952"/>
            <a:ext cx="4932561" cy="3276848"/>
          </a:xfrm>
        </p:spPr>
        <p:txBody>
          <a:bodyPr anchor="t" anchorCtr="0"/>
          <a:lstStyle>
            <a:lvl1pPr algn="ctr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7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C5FA593-7C76-4168-AF48-25FE6FF3E5AA}"/>
              </a:ext>
            </a:extLst>
          </p:cNvPr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8BAACD-A963-49AB-B7A6-57781E49C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83704" y="1916832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9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83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80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655839" y="2060574"/>
            <a:ext cx="6948785" cy="4213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E42CCF8D-51B0-4238-B228-7BADC9C26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87374" y="2133599"/>
            <a:ext cx="3744429" cy="4140201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8345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6D445F-292B-4DC2-AE1B-C466E0508E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944562"/>
            <a:ext cx="11017250" cy="900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A09C3C-CEE2-49EB-A5A9-0A78C7CA74C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7375" y="2060574"/>
            <a:ext cx="11017250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E54110A-0FED-4626-9C83-F87BD0A7C0C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 bwMode="gray">
          <a:xfrm>
            <a:off x="10056440" y="332657"/>
            <a:ext cx="1548185" cy="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9" r:id="rId4"/>
    <p:sldLayoutId id="2147483657" r:id="rId5"/>
    <p:sldLayoutId id="2147483661" r:id="rId6"/>
    <p:sldLayoutId id="2147483660" r:id="rId7"/>
    <p:sldLayoutId id="2147483650" r:id="rId8"/>
    <p:sldLayoutId id="2147483662" r:id="rId9"/>
    <p:sldLayoutId id="2147483652" r:id="rId10"/>
    <p:sldLayoutId id="2147483654" r:id="rId11"/>
    <p:sldLayoutId id="2147483664" r:id="rId12"/>
    <p:sldLayoutId id="2147483655" r:id="rId13"/>
    <p:sldLayoutId id="2147483665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9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  <p15:guide id="8" orient="horz" pos="595" userDrawn="1">
          <p15:clr>
            <a:srgbClr val="F26B43"/>
          </p15:clr>
        </p15:guide>
        <p15:guide id="9" orient="horz" pos="13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ukunft-zuhause.net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https://www.zukunft-zuhause.net/wp-content/uploads/2022/04/Newsletter_Label-Sanierung.p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ukunft-zuhause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https://www.zukunft-zuhause.net/wp-content/uploads/2022/04/Newsletter_Label-Sanierung.p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441313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D789A5A-3D12-41AF-96B6-5518010B7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78" y="2835504"/>
            <a:ext cx="6090279" cy="34257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0358240-5107-4F78-84A0-3BA34A36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 Willkommen!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E4DC39-EB06-43C6-9A4B-858F831BA775}"/>
              </a:ext>
            </a:extLst>
          </p:cNvPr>
          <p:cNvSpPr txBox="1"/>
          <p:nvPr/>
        </p:nvSpPr>
        <p:spPr>
          <a:xfrm>
            <a:off x="587376" y="1909823"/>
            <a:ext cx="11485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Schön, dass Sie da sind. Wir starten um </a:t>
            </a:r>
            <a:r>
              <a:rPr lang="de-DE" sz="2400" dirty="0">
                <a:solidFill>
                  <a:srgbClr val="FF0000"/>
                </a:solidFill>
              </a:rPr>
              <a:t>xxx</a:t>
            </a:r>
            <a:r>
              <a:rPr lang="de-DE" sz="2400" dirty="0"/>
              <a:t> Uhr. Unser heutiger Vortrag:</a:t>
            </a:r>
          </a:p>
          <a:p>
            <a:endParaRPr lang="de-DE" sz="2400" dirty="0"/>
          </a:p>
          <a:p>
            <a:r>
              <a:rPr lang="de-DE" sz="2000" dirty="0"/>
              <a:t>Sie möchten mehr, als nur zuhören?</a:t>
            </a:r>
          </a:p>
          <a:p>
            <a:r>
              <a:rPr lang="de-DE" sz="2000" dirty="0"/>
              <a:t>Gerne </a:t>
            </a:r>
            <a:r>
              <a:rPr lang="de-DE" sz="2000" dirty="0">
                <a:sym typeface="Wingdings" panose="05000000000000000000" pitchFamily="2" charset="2"/>
              </a:rPr>
              <a:t></a:t>
            </a:r>
            <a:endParaRPr lang="de-DE" sz="2000" dirty="0"/>
          </a:p>
          <a:p>
            <a:r>
              <a:rPr lang="de-DE" sz="2000" dirty="0"/>
              <a:t>Hier können Sie…</a:t>
            </a:r>
          </a:p>
          <a:p>
            <a:endParaRPr lang="de-DE" sz="24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E63685E-BEF2-4890-8083-53D914C598B6}"/>
              </a:ext>
            </a:extLst>
          </p:cNvPr>
          <p:cNvGrpSpPr/>
          <p:nvPr/>
        </p:nvGrpSpPr>
        <p:grpSpPr>
          <a:xfrm>
            <a:off x="279428" y="5651023"/>
            <a:ext cx="4952476" cy="622058"/>
            <a:chOff x="279428" y="5651023"/>
            <a:chExt cx="4471477" cy="561642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5011719-7E58-474C-94D9-95DD169BD4E3}"/>
                </a:ext>
              </a:extLst>
            </p:cNvPr>
            <p:cNvSpPr/>
            <p:nvPr/>
          </p:nvSpPr>
          <p:spPr>
            <a:xfrm>
              <a:off x="2321381" y="5651023"/>
              <a:ext cx="2429524" cy="550993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E4DCE73-74B7-4AD7-80DA-219BEB8E3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685" t="2572"/>
            <a:stretch/>
          </p:blipFill>
          <p:spPr>
            <a:xfrm>
              <a:off x="1253126" y="5651025"/>
              <a:ext cx="1068255" cy="56164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858B1D6-FFDD-474B-96BE-6970EF62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72" r="52316"/>
            <a:stretch/>
          </p:blipFill>
          <p:spPr>
            <a:xfrm>
              <a:off x="279428" y="5651024"/>
              <a:ext cx="973698" cy="56164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CD1C8EF-C586-49A1-944B-A7550080F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03" b="6203"/>
            <a:stretch/>
          </p:blipFill>
          <p:spPr>
            <a:xfrm>
              <a:off x="3226902" y="5651023"/>
              <a:ext cx="987230" cy="550993"/>
            </a:xfrm>
            <a:prstGeom prst="rect">
              <a:avLst/>
            </a:prstGeom>
          </p:spPr>
        </p:pic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813C11F-4F6B-4C3E-82EA-CB5F4573BF9F}"/>
              </a:ext>
            </a:extLst>
          </p:cNvPr>
          <p:cNvSpPr/>
          <p:nvPr/>
        </p:nvSpPr>
        <p:spPr>
          <a:xfrm>
            <a:off x="570163" y="3966994"/>
            <a:ext cx="4431876" cy="106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/>
              <a:t>…zu hören sein    </a:t>
            </a:r>
          </a:p>
          <a:p>
            <a:pPr>
              <a:lnSpc>
                <a:spcPct val="120000"/>
              </a:lnSpc>
            </a:pPr>
            <a:r>
              <a:rPr lang="de-DE" dirty="0"/>
              <a:t>               …zu sehen sein</a:t>
            </a:r>
          </a:p>
          <a:p>
            <a:pPr>
              <a:lnSpc>
                <a:spcPct val="120000"/>
              </a:lnSpc>
            </a:pPr>
            <a:r>
              <a:rPr lang="de-DE" dirty="0"/>
              <a:t>                                     …etwas mitteilen</a:t>
            </a:r>
            <a:endParaRPr lang="de-DE" sz="2000" dirty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615E2CA-40AB-4215-BB99-2489CF31856E}"/>
              </a:ext>
            </a:extLst>
          </p:cNvPr>
          <p:cNvCxnSpPr>
            <a:cxnSpLocks/>
          </p:cNvCxnSpPr>
          <p:nvPr/>
        </p:nvCxnSpPr>
        <p:spPr>
          <a:xfrm flipH="1">
            <a:off x="766277" y="4410400"/>
            <a:ext cx="406538" cy="1066061"/>
          </a:xfrm>
          <a:prstGeom prst="straightConnector1">
            <a:avLst/>
          </a:prstGeom>
          <a:ln w="28575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34E4788-4D13-415E-9DDC-E1D2C45C5339}"/>
              </a:ext>
            </a:extLst>
          </p:cNvPr>
          <p:cNvCxnSpPr>
            <a:cxnSpLocks/>
          </p:cNvCxnSpPr>
          <p:nvPr/>
        </p:nvCxnSpPr>
        <p:spPr>
          <a:xfrm flipH="1">
            <a:off x="1901526" y="4691269"/>
            <a:ext cx="293099" cy="785192"/>
          </a:xfrm>
          <a:prstGeom prst="straightConnector1">
            <a:avLst/>
          </a:prstGeom>
          <a:ln w="28575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20A4462-4085-494B-8F41-272A8C082320}"/>
              </a:ext>
            </a:extLst>
          </p:cNvPr>
          <p:cNvCxnSpPr>
            <a:cxnSpLocks/>
          </p:cNvCxnSpPr>
          <p:nvPr/>
        </p:nvCxnSpPr>
        <p:spPr>
          <a:xfrm>
            <a:off x="4079776" y="5033055"/>
            <a:ext cx="0" cy="490897"/>
          </a:xfrm>
          <a:prstGeom prst="straightConnector1">
            <a:avLst/>
          </a:prstGeom>
          <a:ln w="28575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51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Wandel – Haus angenehm temperieren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68DDB9-76D7-4BA2-9C5B-A2A932998F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24" y="2121676"/>
            <a:ext cx="6228184" cy="4152123"/>
          </a:xfrm>
          <a:prstGeom prst="rect">
            <a:avLst/>
          </a:prstGeom>
        </p:spPr>
      </p:pic>
      <p:sp>
        <p:nvSpPr>
          <p:cNvPr id="8" name="Pfeil: nach oben 7">
            <a:extLst>
              <a:ext uri="{FF2B5EF4-FFF2-40B4-BE49-F238E27FC236}">
                <a16:creationId xmlns:a16="http://schemas.microsoft.com/office/drawing/2014/main" id="{D016BBA2-AFD5-465A-A981-A292FCA3EEFF}"/>
              </a:ext>
            </a:extLst>
          </p:cNvPr>
          <p:cNvSpPr/>
          <p:nvPr/>
        </p:nvSpPr>
        <p:spPr>
          <a:xfrm rot="8161460">
            <a:off x="4393505" y="2487140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oben 8">
            <a:extLst>
              <a:ext uri="{FF2B5EF4-FFF2-40B4-BE49-F238E27FC236}">
                <a16:creationId xmlns:a16="http://schemas.microsoft.com/office/drawing/2014/main" id="{60A3524F-4238-4C96-9652-8A64F5D753E6}"/>
              </a:ext>
            </a:extLst>
          </p:cNvPr>
          <p:cNvSpPr/>
          <p:nvPr/>
        </p:nvSpPr>
        <p:spPr>
          <a:xfrm rot="13551071">
            <a:off x="6484303" y="2765263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oben 9">
            <a:extLst>
              <a:ext uri="{FF2B5EF4-FFF2-40B4-BE49-F238E27FC236}">
                <a16:creationId xmlns:a16="http://schemas.microsoft.com/office/drawing/2014/main" id="{9C3F90B5-328B-4C00-A381-B608761207AF}"/>
              </a:ext>
            </a:extLst>
          </p:cNvPr>
          <p:cNvSpPr/>
          <p:nvPr/>
        </p:nvSpPr>
        <p:spPr>
          <a:xfrm rot="5400000">
            <a:off x="3395700" y="3392996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oben 10">
            <a:extLst>
              <a:ext uri="{FF2B5EF4-FFF2-40B4-BE49-F238E27FC236}">
                <a16:creationId xmlns:a16="http://schemas.microsoft.com/office/drawing/2014/main" id="{81AA5285-9A5F-4DC6-B031-343D21550C0C}"/>
              </a:ext>
            </a:extLst>
          </p:cNvPr>
          <p:cNvSpPr/>
          <p:nvPr/>
        </p:nvSpPr>
        <p:spPr>
          <a:xfrm rot="16200000">
            <a:off x="8220236" y="3720425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24E457-246B-4066-AAA9-3B733EF95F75}"/>
              </a:ext>
            </a:extLst>
          </p:cNvPr>
          <p:cNvSpPr txBox="1"/>
          <p:nvPr/>
        </p:nvSpPr>
        <p:spPr>
          <a:xfrm>
            <a:off x="3215681" y="2204864"/>
            <a:ext cx="1944216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30°C  im Sommer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0D2966-76E1-4296-BD83-2BEFDF6F4095}"/>
              </a:ext>
            </a:extLst>
          </p:cNvPr>
          <p:cNvSpPr txBox="1"/>
          <p:nvPr/>
        </p:nvSpPr>
        <p:spPr>
          <a:xfrm>
            <a:off x="8688288" y="3839179"/>
            <a:ext cx="1944216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30°C  im Sommer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8BE0A1-9E43-4278-A014-FFD08675374B}"/>
              </a:ext>
            </a:extLst>
          </p:cNvPr>
          <p:cNvSpPr txBox="1"/>
          <p:nvPr/>
        </p:nvSpPr>
        <p:spPr>
          <a:xfrm>
            <a:off x="4779243" y="3900445"/>
            <a:ext cx="124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~ 20°C</a:t>
            </a:r>
          </a:p>
        </p:txBody>
      </p:sp>
    </p:spTree>
    <p:extLst>
      <p:ext uri="{BB962C8B-B14F-4D97-AF65-F5344CB8AC3E}">
        <p14:creationId xmlns:p14="http://schemas.microsoft.com/office/powerpoint/2010/main" val="157579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FBC79-CD81-4DE2-B87E-07C34B3B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 und Behaglichkeit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3E57887-A013-45A8-85C2-10F76FFB6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317" y="1577049"/>
            <a:ext cx="6851733" cy="4823431"/>
          </a:xfrm>
        </p:spPr>
      </p:pic>
    </p:spTree>
    <p:extLst>
      <p:ext uri="{BB962C8B-B14F-4D97-AF65-F5344CB8AC3E}">
        <p14:creationId xmlns:p14="http://schemas.microsoft.com/office/powerpoint/2010/main" val="399386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B1410-9299-4481-8D83-56307A36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„gute“ „alte“ Heizung!?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64D568-37F6-45C7-8D62-4E09F0ACD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Bilder sammeln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0E151C-D892-4F55-A204-FC3F647FC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7620000" cy="51720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97B915F-B695-4DBA-9BF3-A79BF24A2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434" y="2939482"/>
            <a:ext cx="3976907" cy="33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3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45822-8A14-4C92-956F-5E68DC79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Erneuerbare Wärmeversorgung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02A8A2B-E5E6-40E5-8DDE-A7A35B8A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1164" y="1805177"/>
            <a:ext cx="2932430" cy="245690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132CCA-2660-4375-8013-E8BE51E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22" y="4872489"/>
            <a:ext cx="1067884" cy="139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08A280-83C4-4910-A6EF-ECA43F6D76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449" y="4457333"/>
            <a:ext cx="2387515" cy="148516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4CD464-D503-4038-B3BB-B794E764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865101"/>
            <a:ext cx="2819444" cy="13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90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0F45E-9377-41E2-AEFC-E91E12D7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Umweltwärme einsetzen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BB18876-5FEB-481E-A223-C1FC48130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8246" y="1825625"/>
            <a:ext cx="5735507" cy="435133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E98202D-6FCA-42A6-82A6-1B13B0397C0E}"/>
              </a:ext>
            </a:extLst>
          </p:cNvPr>
          <p:cNvSpPr txBox="1"/>
          <p:nvPr/>
        </p:nvSpPr>
        <p:spPr>
          <a:xfrm>
            <a:off x="10374923" y="6308209"/>
            <a:ext cx="943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Abb. BWP</a:t>
            </a:r>
          </a:p>
        </p:txBody>
      </p:sp>
    </p:spTree>
    <p:extLst>
      <p:ext uri="{BB962C8B-B14F-4D97-AF65-F5344CB8AC3E}">
        <p14:creationId xmlns:p14="http://schemas.microsoft.com/office/powerpoint/2010/main" val="410598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37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Was macht eine Wärmepumpe?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E4A87C-95D1-4295-B37D-94518D67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4" y="1375910"/>
            <a:ext cx="10574226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F0A66-ADE3-48C3-A399-56866260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Wärmepumpe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2A725A-EB13-4238-9699-8F983F6A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465" y="1732863"/>
            <a:ext cx="7022237" cy="4827789"/>
          </a:xfrm>
        </p:spPr>
      </p:pic>
    </p:spTree>
    <p:extLst>
      <p:ext uri="{BB962C8B-B14F-4D97-AF65-F5344CB8AC3E}">
        <p14:creationId xmlns:p14="http://schemas.microsoft.com/office/powerpoint/2010/main" val="190971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B15C2-8DDC-4924-9F13-96C76D60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Kraftwerk im Keller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70EDFB-6EDD-4B18-8844-0127CFEED0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1844824"/>
            <a:ext cx="4268686" cy="28450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4F46427-5674-49A4-9599-9C346E6E9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67" y="1700808"/>
            <a:ext cx="695371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9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C121C-8A7A-4F25-BE04-FFB209D6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Luftwärmepumpe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11B91E-6500-4156-837D-CC6CCFFF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1" y="4137311"/>
            <a:ext cx="2667000" cy="23812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E82C7E4-2677-49EE-9228-4CB3FCECB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227" y="2744228"/>
            <a:ext cx="3630789" cy="2420526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D3B435DA-8564-4B57-B0E3-53268538B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887" y="1670196"/>
            <a:ext cx="4062899" cy="2698604"/>
          </a:xfrm>
          <a:prstGeom prst="rect">
            <a:avLst/>
          </a:prstGeom>
        </p:spPr>
      </p:pic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8676EFAB-D5D1-47E6-BD9C-B217B07E835B}"/>
              </a:ext>
            </a:extLst>
          </p:cNvPr>
          <p:cNvSpPr txBox="1">
            <a:spLocks/>
          </p:cNvSpPr>
          <p:nvPr/>
        </p:nvSpPr>
        <p:spPr bwMode="gray">
          <a:xfrm>
            <a:off x="8042087" y="4797152"/>
            <a:ext cx="3600400" cy="1359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Abstand</a:t>
            </a:r>
          </a:p>
          <a:p>
            <a:r>
              <a:rPr lang="de-DE" dirty="0"/>
              <a:t>Lautstärke</a:t>
            </a:r>
          </a:p>
          <a:p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47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208E58-8EB6-44F5-9F05-2494AEBE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Erdwärmepumpe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C2F36BF-7B9B-4370-AFC0-DF89A11C1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0249" y="3301394"/>
            <a:ext cx="3353091" cy="22983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9991A2-88AD-4E31-AA82-998D9AFC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222" y="1606821"/>
            <a:ext cx="2341101" cy="29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330887-CC9A-48F1-8DD3-318EAE20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56" y="1316665"/>
            <a:ext cx="2225384" cy="29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679F498D-D9C2-44AD-A9C1-ECE8D5058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56" y="3878263"/>
            <a:ext cx="3408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Erdwärmesonden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2A0EEAC-3CE5-467E-BF8A-CFCDFDDDE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1752" y="4153198"/>
            <a:ext cx="25066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Kollektoren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75AB64-8BFA-4770-B104-CCC5D4683835}"/>
              </a:ext>
            </a:extLst>
          </p:cNvPr>
          <p:cNvSpPr txBox="1"/>
          <p:nvPr/>
        </p:nvSpPr>
        <p:spPr>
          <a:xfrm>
            <a:off x="9132773" y="6492875"/>
            <a:ext cx="3396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https://www.baunetzwissen.de</a:t>
            </a:r>
          </a:p>
        </p:txBody>
      </p:sp>
    </p:spTree>
    <p:extLst>
      <p:ext uri="{BB962C8B-B14F-4D97-AF65-F5344CB8AC3E}">
        <p14:creationId xmlns:p14="http://schemas.microsoft.com/office/powerpoint/2010/main" val="186715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FC63B14F-5AEE-45A2-B466-9B1361697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Heizen mit erneuerbaren Energien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sz="2400" dirty="0">
                <a:solidFill>
                  <a:schemeClr val="bg2"/>
                </a:solidFill>
              </a:rPr>
              <a:t>Wie wird mein Ein- oder Zweifamilienhaus klimafreundlich warm?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B312B67-218D-4BEF-9A2D-E0B15B2B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410516C-9544-4D46-A7D1-2C4EF6E5201D}"/>
              </a:ext>
            </a:extLst>
          </p:cNvPr>
          <p:cNvGrpSpPr/>
          <p:nvPr/>
        </p:nvGrpSpPr>
        <p:grpSpPr>
          <a:xfrm>
            <a:off x="3" y="2744786"/>
            <a:ext cx="12191997" cy="4113214"/>
            <a:chOff x="-12987171" y="8906923"/>
            <a:chExt cx="8117781" cy="273869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4679528-7B95-4236-A880-AFBAF41AE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920" b="24810"/>
            <a:stretch/>
          </p:blipFill>
          <p:spPr>
            <a:xfrm>
              <a:off x="-12987171" y="8906923"/>
              <a:ext cx="5034060" cy="273869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E5C536B-6553-4203-A3F4-EB509BC08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14565" r="15936" b="38376"/>
            <a:stretch/>
          </p:blipFill>
          <p:spPr>
            <a:xfrm>
              <a:off x="-9144009" y="8906924"/>
              <a:ext cx="4274619" cy="2738694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DDD4B6E-30BA-466C-A0AE-6E87B1E89622}"/>
              </a:ext>
            </a:extLst>
          </p:cNvPr>
          <p:cNvSpPr txBox="1"/>
          <p:nvPr/>
        </p:nvSpPr>
        <p:spPr>
          <a:xfrm>
            <a:off x="6096001" y="5843009"/>
            <a:ext cx="6095999" cy="646331"/>
          </a:xfrm>
          <a:prstGeom prst="rect">
            <a:avLst/>
          </a:prstGeom>
          <a:solidFill>
            <a:srgbClr val="00A4DD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Referent:in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96754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A11C2-3294-456F-BB02-A20CA7DC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Erdwärmepumpe mit Kollektor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58CD92-5A5D-4CEE-8F00-AFA6A035D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4893" y="1690688"/>
            <a:ext cx="2859272" cy="316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FC8997BA-A96E-48EE-A677-0CFF89D6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1" y="1580225"/>
            <a:ext cx="5770487" cy="43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97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C477B-349E-4F14-BB72-C186F28A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Erdwärmenutzung mittels Sonde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DA7BA8-388D-487E-A922-384C69A2F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297" y="1549688"/>
            <a:ext cx="3497263" cy="389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54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B039A-15A8-4155-87EB-4CD0D9F0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Grundwasser als Wärmequelle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8B7435-142C-49DB-ADD2-B47E03BA08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068" y="2609119"/>
            <a:ext cx="4181474" cy="35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18853BD-BFAE-412A-BA9E-1C2BC9BF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39" y="1813860"/>
            <a:ext cx="3910574" cy="48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1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1EB58-5500-402C-8959-0D8FFBE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Heizen mit Eis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94A29B3-A8DB-48F9-82D1-C7A9D7633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90959"/>
            <a:ext cx="7635688" cy="43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52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28984-6A91-4663-B257-0ECB83E5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Wärmepumpe und Warmwasseraufbereitung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FD2D89-343A-476B-849E-736C9AB07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21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5F6E7B-44F9-4343-9735-C082F1836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0" y="2192150"/>
            <a:ext cx="4838700" cy="3225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F948491-4083-436F-9246-AABA75D47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1" y="2192150"/>
            <a:ext cx="4838699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24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E64F8-6B36-46DA-98AC-20ACC81E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Heizen und Kühlen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62904C5-07BE-4A92-BDAF-828899F92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964" y="1825625"/>
            <a:ext cx="55640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77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B79D-2800-45F9-BC00-90A7C332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Wärmepumpe im Bestand?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5A46E7B-CA8A-403C-9D0B-F7D2819CE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5342476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F36CA5-1724-4E3B-90F4-D0A0A93D67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271" y="1690689"/>
            <a:ext cx="29008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3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C6D3C-B388-47E8-9738-F8F5DA24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Knackpunkt Vorlauftemperatur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C35A6F-9321-44AB-94CF-98DB0089A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8" t="11113" r="38324" b="17535"/>
          <a:stretch/>
        </p:blipFill>
        <p:spPr>
          <a:xfrm>
            <a:off x="1753496" y="1617210"/>
            <a:ext cx="8563087" cy="48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57718"/>
      </p:ext>
    </p:extLst>
  </p:cSld>
  <p:clrMapOvr>
    <a:masterClrMapping/>
  </p:clrMapOvr>
  <p:transition>
    <p:spli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9A5DB-97AB-48DE-BF0D-65571B6E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Geht eine Wärmepumpe…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E5D563D7-CC4D-4070-A5B1-B6CA4EB1EC1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87488" y="1825625"/>
          <a:ext cx="1064778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9081">
                  <a:extLst>
                    <a:ext uri="{9D8B030D-6E8A-4147-A177-3AD203B41FA5}">
                      <a16:colId xmlns:a16="http://schemas.microsoft.com/office/drawing/2014/main" val="2594148685"/>
                    </a:ext>
                  </a:extLst>
                </a:gridCol>
                <a:gridCol w="6398704">
                  <a:extLst>
                    <a:ext uri="{9D8B030D-6E8A-4147-A177-3AD203B41FA5}">
                      <a16:colId xmlns:a16="http://schemas.microsoft.com/office/drawing/2014/main" val="902272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Orientierungen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640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im teilsanierten Altbau?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… oft, bekomme ich Vorlauftemperatur auf 50° C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32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im unsanierten Altbau?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… bekomme ich Vorlauftemperatur auf 50° C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ohne Fußbodenheizung?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… 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891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ohne Lärmbelästigung?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häufig, weniger im dichten Bestand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29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im Mehrfamilienhaus?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Einzelfallprüfung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639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auch an Tagen mit – 10°C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zwar hohe Stromkosten, doch sehr selten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14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zu Lasten der Netzstabilität?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WP flexibel steuerbar, Reservekapazitäten notwendig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88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050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2F49F-A2D8-43AD-ABD2-2E06A788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Anschluss ans Wärmenetz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61E5989-BF32-4A2F-91E5-E2B2508B5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62" y="178406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E392B5-E5D6-4E8D-A3F9-7A1032224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Programm: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A25B9-44AC-41CD-8E7D-FE089DC0C15F}"/>
              </a:ext>
            </a:extLst>
          </p:cNvPr>
          <p:cNvSpPr/>
          <p:nvPr/>
        </p:nvSpPr>
        <p:spPr>
          <a:xfrm>
            <a:off x="6600056" y="2054450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FCFE9B4-E05F-4E60-9849-BAF1C4ECD568}"/>
              </a:ext>
            </a:extLst>
          </p:cNvPr>
          <p:cNvSpPr/>
          <p:nvPr/>
        </p:nvSpPr>
        <p:spPr>
          <a:xfrm>
            <a:off x="7320136" y="2054450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50" dirty="0">
                <a:solidFill>
                  <a:prstClr val="black"/>
                </a:solidFill>
                <a:latin typeface="Open Sans"/>
              </a:rPr>
              <a:t>Heizen </a:t>
            </a:r>
            <a:endParaRPr kumimoji="0" lang="de-D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C5EB7A-2EBA-44C6-B41B-23D6AF2BA008}"/>
              </a:ext>
            </a:extLst>
          </p:cNvPr>
          <p:cNvSpPr/>
          <p:nvPr/>
        </p:nvSpPr>
        <p:spPr>
          <a:xfrm>
            <a:off x="6600056" y="2810534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9824C8-0313-403C-A384-66FD7FD2F576}"/>
              </a:ext>
            </a:extLst>
          </p:cNvPr>
          <p:cNvSpPr/>
          <p:nvPr/>
        </p:nvSpPr>
        <p:spPr>
          <a:xfrm>
            <a:off x="7320136" y="2810534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Heizungstechnik für die Z</a:t>
            </a:r>
            <a:r>
              <a:rPr lang="de-DE" sz="1750" dirty="0" err="1">
                <a:solidFill>
                  <a:prstClr val="black"/>
                </a:solidFill>
                <a:latin typeface="Open Sans"/>
              </a:rPr>
              <a:t>ukunft</a:t>
            </a:r>
            <a:endParaRPr kumimoji="0" lang="de-D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26363D6-0029-4D08-BF27-6B0DA23A64AB}"/>
              </a:ext>
            </a:extLst>
          </p:cNvPr>
          <p:cNvSpPr/>
          <p:nvPr/>
        </p:nvSpPr>
        <p:spPr>
          <a:xfrm>
            <a:off x="6600056" y="3566618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04DA291-77FF-4B87-A0ED-BCC665DBFEF1}"/>
              </a:ext>
            </a:extLst>
          </p:cNvPr>
          <p:cNvSpPr/>
          <p:nvPr/>
        </p:nvSpPr>
        <p:spPr>
          <a:xfrm>
            <a:off x="7320136" y="3566618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Ihre Fragen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6973DEF-FC1E-4C55-89DB-E2BED2895D1A}"/>
              </a:ext>
            </a:extLst>
          </p:cNvPr>
          <p:cNvCxnSpPr>
            <a:cxnSpLocks/>
          </p:cNvCxnSpPr>
          <p:nvPr/>
        </p:nvCxnSpPr>
        <p:spPr>
          <a:xfrm>
            <a:off x="6600056" y="1585733"/>
            <a:ext cx="5004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6556CF52-E0EC-4BA0-872A-52B6205A86D3}"/>
              </a:ext>
            </a:extLst>
          </p:cNvPr>
          <p:cNvSpPr txBox="1"/>
          <p:nvPr/>
        </p:nvSpPr>
        <p:spPr>
          <a:xfrm>
            <a:off x="8310627" y="1400540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/>
                </a:solidFill>
              </a:rPr>
              <a:t>Einführung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52735E0-27AC-4233-8448-8424FB11135A}"/>
              </a:ext>
            </a:extLst>
          </p:cNvPr>
          <p:cNvCxnSpPr>
            <a:cxnSpLocks/>
          </p:cNvCxnSpPr>
          <p:nvPr/>
        </p:nvCxnSpPr>
        <p:spPr>
          <a:xfrm>
            <a:off x="6600056" y="5810492"/>
            <a:ext cx="5004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AF16892-88B4-4FB1-A7FF-2A665B7BC7CE}"/>
              </a:ext>
            </a:extLst>
          </p:cNvPr>
          <p:cNvSpPr txBox="1"/>
          <p:nvPr/>
        </p:nvSpPr>
        <p:spPr>
          <a:xfrm>
            <a:off x="8310627" y="5625299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/>
                </a:solidFill>
              </a:rPr>
              <a:t>Ausblick</a:t>
            </a:r>
          </a:p>
        </p:txBody>
      </p:sp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A9852CFE-4C3E-45B2-9257-CA4BD203B8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5" r="2343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87222-87FA-41CA-A600-2839E2CD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Photovoltaik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3F40E0B-90FC-48F3-ADED-404063EB2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703" y="2922973"/>
            <a:ext cx="4289058" cy="26671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481203-5139-448E-A92C-11C21D1A4D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48136"/>
            <a:ext cx="5620003" cy="37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1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B425D-9C59-4965-947C-3BA75CE4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Blockheizkraftwerke - Brennstoffzellen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A88F98-7B88-4313-B324-08A1D61E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44" y="1500325"/>
            <a:ext cx="4768638" cy="36877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90B8C7-BDE4-4C03-A421-5F5F9AD056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78" y="2892426"/>
            <a:ext cx="3654650" cy="20061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7433F6-8DE7-413E-B8A8-333FA61371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228" y="4408239"/>
            <a:ext cx="2992148" cy="21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8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1CCBE-BF3A-49F1-9DC6-EE3926FF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sz="2400" dirty="0"/>
              <a:t>2 </a:t>
            </a:r>
            <a:r>
              <a:rPr lang="de-DE" dirty="0"/>
              <a:t>in der Wärmeversorgung?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83ACB6-17D8-4E9F-A942-F5C18197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009" y="4869160"/>
            <a:ext cx="5436616" cy="1800200"/>
          </a:xfrm>
        </p:spPr>
        <p:txBody>
          <a:bodyPr/>
          <a:lstStyle/>
          <a:p>
            <a:r>
              <a:rPr lang="de-DE" dirty="0"/>
              <a:t>Test Heizen mit Wasserstoff in England</a:t>
            </a:r>
          </a:p>
          <a:p>
            <a:r>
              <a:rPr lang="de-DE" dirty="0"/>
              <a:t>100% Versorgung</a:t>
            </a:r>
          </a:p>
          <a:p>
            <a:r>
              <a:rPr lang="de-DE" dirty="0"/>
              <a:t>Läuft seit November 2021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B23CCA-57B3-4A7A-AF48-32D4DDCF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1844824"/>
            <a:ext cx="10507541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209FF-4F08-4596-8A8F-4BC10876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Solarthermie</a:t>
            </a:r>
          </a:p>
        </p:txBody>
      </p:sp>
      <p:pic>
        <p:nvPicPr>
          <p:cNvPr id="4" name="Picture 2" descr="\\dbu02-srv\dbu02\ZUK\Projekte\Haus sanieren - profitieren\Modernisierungsbündnisse\Bildmaterial\Solarbilder\IMG_2508.JPG">
            <a:extLst>
              <a:ext uri="{FF2B5EF4-FFF2-40B4-BE49-F238E27FC236}">
                <a16:creationId xmlns:a16="http://schemas.microsoft.com/office/drawing/2014/main" id="{953F4042-2FF2-44CE-A2F9-893C1705D9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3" t="27913" r="68708" b="13544"/>
          <a:stretch/>
        </p:blipFill>
        <p:spPr bwMode="auto">
          <a:xfrm>
            <a:off x="4640977" y="1825625"/>
            <a:ext cx="29100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7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0CC43-772D-4BB0-897B-E57B060F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Biomasse und Heizen mit Holz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1EFAE0-07AA-433C-B914-467D52F79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454" y="2575688"/>
            <a:ext cx="4931546" cy="2465773"/>
          </a:xfrm>
        </p:spPr>
      </p:pic>
      <p:pic>
        <p:nvPicPr>
          <p:cNvPr id="6" name="Picture 2" descr="\\dbu02-srv\dbu02\DBU-Projekte-Veroeff\DBU-Bildmaterial\ZUK\Bildverlag_AdobeStock_Fotolia\7_Energie_Strom_Gas_Öl_Heizen_Haus_Bauen\Fotolia_38634310_XL_© Jörg Lantelme - Fotolia.jpg">
            <a:extLst>
              <a:ext uri="{FF2B5EF4-FFF2-40B4-BE49-F238E27FC236}">
                <a16:creationId xmlns:a16="http://schemas.microsoft.com/office/drawing/2014/main" id="{9332EA28-CFB6-4B49-A64A-049DBD5A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8" r="38768"/>
          <a:stretch/>
        </p:blipFill>
        <p:spPr bwMode="auto">
          <a:xfrm>
            <a:off x="7307649" y="1588824"/>
            <a:ext cx="3204966" cy="47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79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Heizungen im Vergleich</a:t>
            </a:r>
          </a:p>
        </p:txBody>
      </p:sp>
      <p:graphicFrame>
        <p:nvGraphicFramePr>
          <p:cNvPr id="3" name="Inhaltsplatzhalter 2">
            <a:extLst>
              <a:ext uri="{FF2B5EF4-FFF2-40B4-BE49-F238E27FC236}">
                <a16:creationId xmlns:a16="http://schemas.microsoft.com/office/drawing/2014/main" id="{FC3CEF37-A391-4527-8EE3-7EB372F9D82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176">
                  <a:extLst>
                    <a:ext uri="{9D8B030D-6E8A-4147-A177-3AD203B41FA5}">
                      <a16:colId xmlns:a16="http://schemas.microsoft.com/office/drawing/2014/main" val="3080132849"/>
                    </a:ext>
                  </a:extLst>
                </a:gridCol>
                <a:gridCol w="2827175">
                  <a:extLst>
                    <a:ext uri="{9D8B030D-6E8A-4147-A177-3AD203B41FA5}">
                      <a16:colId xmlns:a16="http://schemas.microsoft.com/office/drawing/2014/main" val="2563516197"/>
                    </a:ext>
                  </a:extLst>
                </a:gridCol>
                <a:gridCol w="2956249">
                  <a:extLst>
                    <a:ext uri="{9D8B030D-6E8A-4147-A177-3AD203B41FA5}">
                      <a16:colId xmlns:a16="http://schemas.microsoft.com/office/drawing/2014/main" val="2817159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Gasheizung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Wärmepumpe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77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Anschaffungspreis (ohne Folgekosten)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05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Kosten (aktuell)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452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Kosten (zukünftig)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Klimaschutz (aktuell)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34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Klimaschutz (zukünftig)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76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Einbau/Expertise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201898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C54D964-843F-4A61-990E-9CA5368A0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718" y="2228867"/>
            <a:ext cx="280440" cy="2560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795FAA-CBDA-4503-AC48-6FF93577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46" y="2596531"/>
            <a:ext cx="280440" cy="2560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FF3328-DBE8-4285-A05D-C50680DB6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110" y="2995538"/>
            <a:ext cx="280440" cy="2560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BE6C91-80DF-4328-B643-886350D76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110" y="3367934"/>
            <a:ext cx="280440" cy="2560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148576-026B-43B0-8961-62944E14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718" y="2596531"/>
            <a:ext cx="280440" cy="2560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54DA5D-10B6-4D0B-9566-D7AEA10B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718" y="2971336"/>
            <a:ext cx="280440" cy="2560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6A501E1-A0EC-4FE0-BB87-054BFC76F7E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48718" y="3740330"/>
            <a:ext cx="280440" cy="25605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74696CB-04D1-41B9-88CD-4904030FC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110" y="4093229"/>
            <a:ext cx="280440" cy="2560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BDF7FBF-7578-4EDF-BE6C-2CE4BCFD9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718" y="3374557"/>
            <a:ext cx="280440" cy="25605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8DE6E64-0CAF-4D03-B083-0E8EDD112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110" y="2228867"/>
            <a:ext cx="280440" cy="25605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A8B6E78-2AA3-4B95-8795-F15FB2143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718" y="4111008"/>
            <a:ext cx="280440" cy="25605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B29A233-0DCC-4579-8129-0A829492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110" y="3720833"/>
            <a:ext cx="280440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67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E6EF2-B818-4620-AA45-75335730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Kommunale Wärmeplanung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D5C8AD-A4AA-4869-8E79-844BD70E9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34" y="1260773"/>
            <a:ext cx="6903076" cy="53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78473"/>
      </p:ext>
    </p:extLst>
  </p:cSld>
  <p:clrMapOvr>
    <a:masterClrMapping/>
  </p:clrMapOvr>
  <p:transition>
    <p:spli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E2D05-8386-4CA3-87B5-47329306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Zitate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98D99BA-94E4-428C-AB54-943F56EA8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38" y="2276669"/>
            <a:ext cx="5020474" cy="37653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EF919B-3A27-4B8E-807B-B36FCD0467DC}"/>
              </a:ext>
            </a:extLst>
          </p:cNvPr>
          <p:cNvSpPr txBox="1"/>
          <p:nvPr/>
        </p:nvSpPr>
        <p:spPr>
          <a:xfrm>
            <a:off x="6096000" y="3733701"/>
            <a:ext cx="5426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… nur noch eine neue Heizung eingebaut werden sollte, die mit erneuerbaren Energien betrieben wird.</a:t>
            </a:r>
          </a:p>
          <a:p>
            <a:r>
              <a:rPr lang="de-DE" i="1" dirty="0"/>
              <a:t>Sonst müssen Sie diese schon vor 2045 ein weiteres Mal umbauen.“</a:t>
            </a:r>
          </a:p>
          <a:p>
            <a:endParaRPr lang="de-DE" i="1" dirty="0"/>
          </a:p>
          <a:p>
            <a:r>
              <a:rPr lang="de-DE" dirty="0"/>
              <a:t>Kai. H. Warnecke </a:t>
            </a:r>
          </a:p>
          <a:p>
            <a:r>
              <a:rPr lang="de-DE" dirty="0"/>
              <a:t>Präsident Haus &amp; Grund Deutschland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D92F67-4C8E-420F-A4F2-7A13F98DC267}"/>
              </a:ext>
            </a:extLst>
          </p:cNvPr>
          <p:cNvSpPr/>
          <p:nvPr/>
        </p:nvSpPr>
        <p:spPr>
          <a:xfrm>
            <a:off x="2006082" y="4674637"/>
            <a:ext cx="2239347" cy="1073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8288E37-6DCC-425F-A40F-95E5224F1A2A}"/>
              </a:ext>
            </a:extLst>
          </p:cNvPr>
          <p:cNvCxnSpPr>
            <a:cxnSpLocks/>
          </p:cNvCxnSpPr>
          <p:nvPr/>
        </p:nvCxnSpPr>
        <p:spPr>
          <a:xfrm flipV="1">
            <a:off x="4245429" y="4002833"/>
            <a:ext cx="1850571" cy="1222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923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10097F-780A-4C3C-BBCA-0160EEE7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Checkliste, was muss ich tun?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CE4B60-723E-49AC-82AE-2EC764601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702" y="1407886"/>
            <a:ext cx="5309984" cy="49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84851"/>
      </p:ext>
    </p:extLst>
  </p:cSld>
  <p:clrMapOvr>
    <a:masterClrMapping/>
  </p:clrMapOvr>
  <p:transition>
    <p:spli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77B49-EAF1-4F84-9EB6-0CCA1E35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unsere Initiative / Services für Sie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A9ACBF2-C833-4573-9335-4528500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55" y="1754811"/>
            <a:ext cx="5364609" cy="42132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Webseite </a:t>
            </a:r>
            <a:r>
              <a:rPr lang="de-DE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www.zukunft-zuhause.net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DBD6B5F4-082D-49B2-B032-FCD37DB07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754812"/>
            <a:ext cx="5364609" cy="421322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Newsletter: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E33BA0-01DF-46BB-B363-7E654879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7" t="32431" r="58114" b="11810"/>
          <a:stretch/>
        </p:blipFill>
        <p:spPr>
          <a:xfrm>
            <a:off x="782537" y="2362868"/>
            <a:ext cx="2498673" cy="2034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52E406-1C2D-495F-A736-1314BD67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5" r="63532" b="17613"/>
          <a:stretch/>
        </p:blipFill>
        <p:spPr>
          <a:xfrm>
            <a:off x="3287914" y="2362867"/>
            <a:ext cx="2536381" cy="20349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CB9C80-556C-4CC9-A420-AC6679FA0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43" t="32431" r="6218" b="11810"/>
          <a:stretch/>
        </p:blipFill>
        <p:spPr>
          <a:xfrm>
            <a:off x="766091" y="4385786"/>
            <a:ext cx="2498673" cy="20349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A10CD4-31DA-423F-9B69-C0D6F518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08" r="3851" b="17613"/>
          <a:stretch/>
        </p:blipFill>
        <p:spPr>
          <a:xfrm>
            <a:off x="3257692" y="4385786"/>
            <a:ext cx="2536380" cy="2034926"/>
          </a:xfrm>
          <a:prstGeom prst="rect">
            <a:avLst/>
          </a:prstGeom>
        </p:spPr>
      </p:pic>
      <p:pic>
        <p:nvPicPr>
          <p:cNvPr id="1026" name="Picture 2" descr="Newsletter_Label Sanierung">
            <a:extLst>
              <a:ext uri="{FF2B5EF4-FFF2-40B4-BE49-F238E27FC236}">
                <a16:creationId xmlns:a16="http://schemas.microsoft.com/office/drawing/2014/main" id="{1E77EE04-64FB-453B-9D16-EFFFF0337FA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02" y="2389959"/>
            <a:ext cx="2290240" cy="2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752E65A-6221-4C82-A8A6-3C40A7AF5E27}"/>
              </a:ext>
            </a:extLst>
          </p:cNvPr>
          <p:cNvSpPr txBox="1"/>
          <p:nvPr/>
        </p:nvSpPr>
        <p:spPr>
          <a:xfrm>
            <a:off x="8202110" y="4492764"/>
            <a:ext cx="155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4 x im Jahr</a:t>
            </a:r>
          </a:p>
        </p:txBody>
      </p:sp>
    </p:spTree>
    <p:extLst>
      <p:ext uri="{BB962C8B-B14F-4D97-AF65-F5344CB8AC3E}">
        <p14:creationId xmlns:p14="http://schemas.microsoft.com/office/powerpoint/2010/main" val="42772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77B49-EAF1-4F84-9EB6-0CCA1E35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unsere Initiative / Services für Sie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A9ACBF2-C833-4573-9335-4528500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55" y="1754811"/>
            <a:ext cx="5364609" cy="42132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Webseite </a:t>
            </a:r>
            <a:r>
              <a:rPr lang="de-DE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www.zukunft-zuhause.net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DBD6B5F4-082D-49B2-B032-FCD37DB07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754812"/>
            <a:ext cx="5364609" cy="421322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Newsletter: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E33BA0-01DF-46BB-B363-7E654879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7" t="32431" r="58114" b="11810"/>
          <a:stretch/>
        </p:blipFill>
        <p:spPr>
          <a:xfrm>
            <a:off x="782537" y="2362868"/>
            <a:ext cx="2498673" cy="2034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52E406-1C2D-495F-A736-1314BD67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5" r="63532" b="17613"/>
          <a:stretch/>
        </p:blipFill>
        <p:spPr>
          <a:xfrm>
            <a:off x="3287914" y="2362867"/>
            <a:ext cx="2536381" cy="20349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CB9C80-556C-4CC9-A420-AC6679FA0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43" t="32431" r="6218" b="11810"/>
          <a:stretch/>
        </p:blipFill>
        <p:spPr>
          <a:xfrm>
            <a:off x="766091" y="4385786"/>
            <a:ext cx="2498673" cy="20349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A10CD4-31DA-423F-9B69-C0D6F518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08" r="3851" b="17613"/>
          <a:stretch/>
        </p:blipFill>
        <p:spPr>
          <a:xfrm>
            <a:off x="3257692" y="4385786"/>
            <a:ext cx="2536380" cy="2034926"/>
          </a:xfrm>
          <a:prstGeom prst="rect">
            <a:avLst/>
          </a:prstGeom>
        </p:spPr>
      </p:pic>
      <p:pic>
        <p:nvPicPr>
          <p:cNvPr id="1026" name="Picture 2" descr="Newsletter_Label Sanierung">
            <a:extLst>
              <a:ext uri="{FF2B5EF4-FFF2-40B4-BE49-F238E27FC236}">
                <a16:creationId xmlns:a16="http://schemas.microsoft.com/office/drawing/2014/main" id="{1E77EE04-64FB-453B-9D16-EFFFF0337FA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02" y="2389959"/>
            <a:ext cx="2290240" cy="2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752E65A-6221-4C82-A8A6-3C40A7AF5E27}"/>
              </a:ext>
            </a:extLst>
          </p:cNvPr>
          <p:cNvSpPr txBox="1"/>
          <p:nvPr/>
        </p:nvSpPr>
        <p:spPr>
          <a:xfrm>
            <a:off x="8202110" y="4492764"/>
            <a:ext cx="155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4 x im Jahr</a:t>
            </a:r>
          </a:p>
        </p:txBody>
      </p:sp>
    </p:spTree>
    <p:extLst>
      <p:ext uri="{BB962C8B-B14F-4D97-AF65-F5344CB8AC3E}">
        <p14:creationId xmlns:p14="http://schemas.microsoft.com/office/powerpoint/2010/main" val="2262479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F0911-1ED2-43AD-84E0-2CB8B3AE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723569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steckt im Heizen…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6E828A-A7CE-48BF-A393-A6E19F73F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1628800"/>
            <a:ext cx="6757416" cy="5087112"/>
          </a:xfrm>
          <a:prstGeom prst="rect">
            <a:avLst/>
          </a:prstGeom>
        </p:spPr>
      </p:pic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4DCD29A6-AA8E-4C0C-8ACF-D15CC6C7C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8167" y="2060574"/>
            <a:ext cx="3996457" cy="4213225"/>
          </a:xfrm>
        </p:spPr>
        <p:txBody>
          <a:bodyPr/>
          <a:lstStyle/>
          <a:p>
            <a:r>
              <a:rPr lang="de-DE" dirty="0"/>
              <a:t>Heiß machen</a:t>
            </a:r>
          </a:p>
          <a:p>
            <a:r>
              <a:rPr lang="de-DE" dirty="0"/>
              <a:t>Feuer</a:t>
            </a:r>
          </a:p>
          <a:p>
            <a:r>
              <a:rPr lang="de-DE" dirty="0"/>
              <a:t>Hitze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Wärme</a:t>
            </a:r>
          </a:p>
          <a:p>
            <a:r>
              <a:rPr lang="de-DE" dirty="0"/>
              <a:t>Behaglichkeit</a:t>
            </a:r>
          </a:p>
          <a:p>
            <a:r>
              <a:rPr lang="de-DE" dirty="0"/>
              <a:t>Wohlfühlen</a:t>
            </a:r>
          </a:p>
        </p:txBody>
      </p:sp>
    </p:spTree>
    <p:extLst>
      <p:ext uri="{BB962C8B-B14F-4D97-AF65-F5344CB8AC3E}">
        <p14:creationId xmlns:p14="http://schemas.microsoft.com/office/powerpoint/2010/main" val="81486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Ursprünge, Entwicklungen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21E67D-B0BA-4476-BE6C-993F08071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200" y="2060574"/>
            <a:ext cx="3708425" cy="4213225"/>
          </a:xfrm>
        </p:spPr>
        <p:txBody>
          <a:bodyPr/>
          <a:lstStyle/>
          <a:p>
            <a:r>
              <a:rPr lang="de-DE" dirty="0"/>
              <a:t>vor 800.000 Jahren – erste Feuerstelle</a:t>
            </a:r>
          </a:p>
          <a:p>
            <a:r>
              <a:rPr lang="de-DE" dirty="0"/>
              <a:t>vor 2.000 Jahren - „Hypokaustum“ bei Griechen und Römer </a:t>
            </a:r>
          </a:p>
          <a:p>
            <a:r>
              <a:rPr lang="de-DE" dirty="0"/>
              <a:t>Vor 1.000 Jahren – gezielter Rauchabzug / Kamin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7E04BFD-D365-4AE1-8AC2-AFF73CF6F2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1988840"/>
            <a:ext cx="6876777" cy="46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4D2EE4-CAB9-479E-AA9A-B3166ADF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4352" y="5877272"/>
            <a:ext cx="2700313" cy="792088"/>
          </a:xfrm>
        </p:spPr>
        <p:txBody>
          <a:bodyPr/>
          <a:lstStyle/>
          <a:p>
            <a:pPr marL="0" indent="0">
              <a:buNone/>
            </a:pPr>
            <a:r>
              <a:rPr lang="de-DE" sz="1050" dirty="0"/>
              <a:t>Quelle: </a:t>
            </a:r>
            <a:r>
              <a:rPr lang="de-DE" sz="1050" dirty="0" err="1"/>
              <a:t>Holger.Ellgaard</a:t>
            </a:r>
            <a:r>
              <a:rPr lang="de-DE" sz="1050" dirty="0"/>
              <a:t> - Eigenes Werk, CC BY-SA 3.0, </a:t>
            </a:r>
            <a:r>
              <a:rPr lang="de-DE" sz="1050" dirty="0">
                <a:hlinkClick r:id="rId3"/>
              </a:rPr>
              <a:t>https://commons.wikimedia.org/w/index.php?curid=4413139</a:t>
            </a:r>
            <a:r>
              <a:rPr lang="de-DE" sz="1050" dirty="0"/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AB82BF8-82E7-4134-ACF0-E76AD408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Warmwasserheizung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8254C8-CA27-452F-9757-66860D2D3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0" y="1162366"/>
            <a:ext cx="7777486" cy="56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8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D6F7C49A-494C-402D-93A0-E10D9B118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60352"/>
            <a:ext cx="7490048" cy="503347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EC62AE5-948B-46CA-94C1-4A65ED6E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Moderne Zentralheizungen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DAE7B11C-2420-4EE5-B0F6-B07A32267FD8}"/>
              </a:ext>
            </a:extLst>
          </p:cNvPr>
          <p:cNvSpPr txBox="1">
            <a:spLocks/>
          </p:cNvSpPr>
          <p:nvPr/>
        </p:nvSpPr>
        <p:spPr bwMode="gray">
          <a:xfrm>
            <a:off x="8472265" y="1655333"/>
            <a:ext cx="3600400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Ab 1900 erste Zentralheizungen</a:t>
            </a:r>
          </a:p>
          <a:p>
            <a:r>
              <a:rPr lang="de-DE" dirty="0"/>
              <a:t>1928: Umwälzpumpe Wilhelm </a:t>
            </a:r>
            <a:r>
              <a:rPr lang="de-DE" dirty="0" err="1"/>
              <a:t>Opländer</a:t>
            </a:r>
            <a:r>
              <a:rPr lang="de-DE" dirty="0"/>
              <a:t> </a:t>
            </a:r>
          </a:p>
          <a:p>
            <a:r>
              <a:rPr lang="de-DE" dirty="0"/>
              <a:t>Ab 1970 in Wohngebäuden aller Art </a:t>
            </a:r>
          </a:p>
          <a:p>
            <a:r>
              <a:rPr lang="de-DE" dirty="0"/>
              <a:t>Ausbau der Fernwärme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67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in Zukunft heizen?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873FC2D-4E09-4AA0-911E-7D8F2C803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192" y="2752528"/>
            <a:ext cx="5733552" cy="28709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2752529"/>
            <a:ext cx="4799199" cy="287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038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BU Zukunkft Zuhaus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DBU_Zukunft_Zuhause_v1.potx" id="{17662916-59C2-4A17-9D29-DF37BC9B54FD}" vid="{558EA078-232D-465A-9641-CF53F0692A97}"/>
    </a:ext>
  </a:extLst>
</a:theme>
</file>

<file path=ppt/theme/theme2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PPT_Master_DBU_Zukunft_Zuhause_v1[24]</Template>
  <TotalTime>0</TotalTime>
  <Words>1774</Words>
  <Application>Microsoft Office PowerPoint</Application>
  <PresentationFormat>Breitbild</PresentationFormat>
  <Paragraphs>309</Paragraphs>
  <Slides>40</Slides>
  <Notes>38</Notes>
  <HiddenSlides>24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Open Sans</vt:lpstr>
      <vt:lpstr>Univers45</vt:lpstr>
      <vt:lpstr>Wingdings</vt:lpstr>
      <vt:lpstr>DBU Zukunkft Zuhause</vt:lpstr>
      <vt:lpstr>Herzlich Willkommen!</vt:lpstr>
      <vt:lpstr>Heizen mit erneuerbaren Energien Wie wird mein Ein- oder Zweifamilienhaus klimafreundlich warm?</vt:lpstr>
      <vt:lpstr>Programm:  </vt:lpstr>
      <vt:lpstr>Über unsere Initiative / Services für Sie</vt:lpstr>
      <vt:lpstr>Was steckt im Heizen…</vt:lpstr>
      <vt:lpstr>Ursprünge, Entwicklungen</vt:lpstr>
      <vt:lpstr>Warmwasserheizung</vt:lpstr>
      <vt:lpstr>Moderne Zentralheizungen</vt:lpstr>
      <vt:lpstr>Wie in Zukunft heizen?</vt:lpstr>
      <vt:lpstr>Wandel – Haus angenehm temperieren</vt:lpstr>
      <vt:lpstr>Wärme und Behaglichkeit</vt:lpstr>
      <vt:lpstr>Die „gute“ „alte“ Heizung!?</vt:lpstr>
      <vt:lpstr>Erneuerbare Wärmeversorgung</vt:lpstr>
      <vt:lpstr>Umweltwärme einsetzen</vt:lpstr>
      <vt:lpstr>Was macht eine Wärmepumpe? </vt:lpstr>
      <vt:lpstr>Die Wärmepumpe </vt:lpstr>
      <vt:lpstr>Das Kraftwerk im Keller</vt:lpstr>
      <vt:lpstr>Die Luftwärmepumpe</vt:lpstr>
      <vt:lpstr>Die Erdwärmepumpe</vt:lpstr>
      <vt:lpstr>Erdwärmepumpe mit Kollektor</vt:lpstr>
      <vt:lpstr>Erdwärmenutzung mittels Sonde</vt:lpstr>
      <vt:lpstr>Grundwasser als Wärmequelle</vt:lpstr>
      <vt:lpstr>Heizen mit Eis</vt:lpstr>
      <vt:lpstr>Wärmepumpe und Warmwasseraufbereitung</vt:lpstr>
      <vt:lpstr>Heizen und Kühlen</vt:lpstr>
      <vt:lpstr>Wärmepumpe im Bestand?</vt:lpstr>
      <vt:lpstr>Knackpunkt Vorlauftemperatur</vt:lpstr>
      <vt:lpstr>Geht eine Wärmepumpe…</vt:lpstr>
      <vt:lpstr>Anschluss ans Wärmenetz</vt:lpstr>
      <vt:lpstr>Photovoltaik</vt:lpstr>
      <vt:lpstr>Blockheizkraftwerke - Brennstoffzellen</vt:lpstr>
      <vt:lpstr>H2 in der Wärmeversorgung?</vt:lpstr>
      <vt:lpstr>Solarthermie</vt:lpstr>
      <vt:lpstr>Biomasse und Heizen mit Holz</vt:lpstr>
      <vt:lpstr>Heizungen im Vergleich</vt:lpstr>
      <vt:lpstr>Kommunale Wärmeplanung</vt:lpstr>
      <vt:lpstr>Zitate</vt:lpstr>
      <vt:lpstr>Checkliste, was muss ich tun?</vt:lpstr>
      <vt:lpstr>Über unsere Initiative / Services für Sie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Untertitel der Präsentation</dc:subject>
  <dc:creator>Skrypietz, Andreas</dc:creator>
  <cp:lastModifiedBy>Kuhne, Inga-Lill</cp:lastModifiedBy>
  <cp:revision>52</cp:revision>
  <cp:lastPrinted>2022-05-25T09:51:44Z</cp:lastPrinted>
  <dcterms:created xsi:type="dcterms:W3CDTF">2022-05-23T07:39:14Z</dcterms:created>
  <dcterms:modified xsi:type="dcterms:W3CDTF">2022-07-25T14:02:32Z</dcterms:modified>
</cp:coreProperties>
</file>