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0" r:id="rId2"/>
    <p:sldId id="2003" r:id="rId3"/>
    <p:sldId id="2008" r:id="rId4"/>
    <p:sldId id="1996" r:id="rId5"/>
    <p:sldId id="1988" r:id="rId6"/>
    <p:sldId id="269" r:id="rId7"/>
    <p:sldId id="270" r:id="rId8"/>
    <p:sldId id="2005" r:id="rId9"/>
    <p:sldId id="1797" r:id="rId10"/>
    <p:sldId id="272" r:id="rId11"/>
    <p:sldId id="274" r:id="rId12"/>
    <p:sldId id="275" r:id="rId13"/>
    <p:sldId id="276" r:id="rId14"/>
    <p:sldId id="277" r:id="rId15"/>
    <p:sldId id="200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004" r:id="rId31"/>
    <p:sldId id="2009" r:id="rId32"/>
    <p:sldId id="267" r:id="rId3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61" autoAdjust="0"/>
    <p:restoredTop sz="80936" autoAdjust="0"/>
  </p:normalViewPr>
  <p:slideViewPr>
    <p:cSldViewPr showGuides="1">
      <p:cViewPr varScale="1">
        <p:scale>
          <a:sx n="89" d="100"/>
          <a:sy n="89" d="100"/>
        </p:scale>
        <p:origin x="1866" y="84"/>
      </p:cViewPr>
      <p:guideLst>
        <p:guide orient="horz" pos="39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386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433B55F-E008-40F9-B6B6-0F100B2A83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87D7B0-6367-4FB8-9498-354B7C696C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E70B8-4154-41F8-8E77-099A231CA755}" type="datetimeFigureOut">
              <a:rPr lang="de-DE" smtClean="0"/>
              <a:t>25.07.2022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90E17A-3907-419B-9794-DF04254595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5E0504-99FB-4D0A-8B52-3F6620BFAD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31767-3ED1-485F-8882-569E445D08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9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A3069-429E-4978-9BA8-5F1E753C5CA3}" type="datetimeFigureOut">
              <a:rPr lang="de-DE" smtClean="0"/>
              <a:t>25.07.2022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9525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506C3-1E1F-446C-AAEF-F2A52B6D77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95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92075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2563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266700" indent="-8413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357188" indent="-90488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449263" indent="-92075" algn="l" defTabSz="914400" rtl="0" eaLnBrk="1" latinLnBrk="0" hangingPunct="1">
      <a:buFont typeface="Wingdings" panose="05000000000000000000" pitchFamily="2" charset="2"/>
      <a:buChar char=" 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601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beim Kochen: Mit Deckel geht es besser und schneller</a:t>
            </a:r>
          </a:p>
          <a:p>
            <a:r>
              <a:rPr lang="de-DE" dirty="0"/>
              <a:t>Auch beim Haus: oberen Abschluss dämmen! </a:t>
            </a:r>
          </a:p>
          <a:p>
            <a:r>
              <a:rPr lang="de-DE" dirty="0"/>
              <a:t>Oftmals im Eigenbau möglich!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58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Außenfläche des Hauses: größter Wärmeübertrager!</a:t>
            </a:r>
          </a:p>
          <a:p>
            <a:r>
              <a:rPr lang="de-DE" dirty="0"/>
              <a:t>Dämmung Außenwände – größtes Einsparpotential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928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Wärmeverluste auch nach unten vermeiden</a:t>
            </a:r>
          </a:p>
          <a:p>
            <a:r>
              <a:rPr lang="de-DE" dirty="0"/>
              <a:t>Kalten Füßen im EG Ade sagen</a:t>
            </a:r>
          </a:p>
          <a:p>
            <a:r>
              <a:rPr lang="de-DE" dirty="0"/>
              <a:t>Oftmals Maßnahme im Eigenbau!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650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Fenster- und Scheibentechnik enorm weiterentwickelt</a:t>
            </a:r>
          </a:p>
          <a:p>
            <a:r>
              <a:rPr lang="de-DE" dirty="0"/>
              <a:t>Auch dreifach-verglaste Fenster müssen der kälteste Punkt in der Außenwand bleiben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3492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Sommerlicher Wärmeschutz wird immer wichtiger!</a:t>
            </a:r>
          </a:p>
          <a:p>
            <a:r>
              <a:rPr lang="de-DE" dirty="0"/>
              <a:t>Herausforderung: Erwärmung der Scheibe verhindern</a:t>
            </a:r>
          </a:p>
          <a:p>
            <a:r>
              <a:rPr lang="de-DE" dirty="0"/>
              <a:t>Außenliegender Sonnenschutz in Zukunft zwingend erforderlich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7195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Geringe Wärmeverluste über die gesamte Außenfläche des Gebäudes! </a:t>
            </a:r>
          </a:p>
          <a:p>
            <a:r>
              <a:rPr lang="de-DE" dirty="0"/>
              <a:t>Gute Voraussetzungen für eine Wärmeversorgung mit erneuerbaren Energien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2300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Regenerativ gewonnener Strom für Wärmepumpen</a:t>
            </a:r>
          </a:p>
          <a:p>
            <a:r>
              <a:rPr lang="de-DE" dirty="0"/>
              <a:t>Wärme aus Biogasverstromung über Nahwärmenetze</a:t>
            </a:r>
          </a:p>
          <a:p>
            <a:r>
              <a:rPr lang="de-DE" dirty="0"/>
              <a:t>Wasserstoff für Brennstoffzellen</a:t>
            </a:r>
          </a:p>
          <a:p>
            <a:r>
              <a:rPr lang="de-DE" dirty="0"/>
              <a:t>Infrarotheizungen mit Strom aus EE-Quellen </a:t>
            </a:r>
          </a:p>
          <a:p>
            <a:r>
              <a:rPr lang="de-DE" dirty="0"/>
              <a:t>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986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 = Vermehrungsmaschine</a:t>
            </a:r>
          </a:p>
          <a:p>
            <a:r>
              <a:rPr lang="de-DE" dirty="0"/>
              <a:t>Macht aus einem Teil Strom möglichst viele Teile Wärme</a:t>
            </a:r>
          </a:p>
          <a:p>
            <a:r>
              <a:rPr lang="de-DE" dirty="0"/>
              <a:t>Beim Betrieb mit Strom aus EE-Quellen klimafreundliche Lösung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3793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Luftwärmepumpe: Kostengünstige Variante der Wärmepumpe</a:t>
            </a:r>
          </a:p>
          <a:p>
            <a:r>
              <a:rPr lang="de-DE" dirty="0"/>
              <a:t>Arbeitet auch bei moderat tiefen Außentemperaturen im Winter effektiv</a:t>
            </a:r>
          </a:p>
          <a:p>
            <a:r>
              <a:rPr lang="de-DE" dirty="0"/>
              <a:t>Geräuschentwicklung kann u.U. Herausforderung sein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054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Erdwärmepumpen nutzen das Erdreich als Wärmequelle. </a:t>
            </a:r>
          </a:p>
          <a:p>
            <a:r>
              <a:rPr lang="de-DE" dirty="0"/>
              <a:t>Varianten: Kollektoren zur Wärmeaufnahme oder Sonden, die tiefer eingelassen werden.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2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Startfolie beim Reinkommen. Dann pünktlich beginnen.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D0AD9-7700-413A-9106-85F70BFDC4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7240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Erdkollektor: 1,5 – 2fache der beheizten Fläche wird benötigt</a:t>
            </a:r>
          </a:p>
          <a:p>
            <a:r>
              <a:rPr lang="de-DE" dirty="0"/>
              <a:t>Aufnahme gespeicherter Sonnenwärme</a:t>
            </a:r>
          </a:p>
          <a:p>
            <a:r>
              <a:rPr lang="de-DE" dirty="0"/>
              <a:t>Verschiebung der Vegetationsperiode im Garten</a:t>
            </a:r>
          </a:p>
          <a:p>
            <a:r>
              <a:rPr lang="de-DE" dirty="0"/>
              <a:t>Fläche darf nicht verschattet sein und keinen großen Bewuchs haben (am besten nur Rasen oder Wiese)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808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10°C – 12°C sind die Temperaturen in ca. 40 – max. 100m im Erdreich ganzjährig!</a:t>
            </a:r>
          </a:p>
          <a:p>
            <a:r>
              <a:rPr lang="de-DE" dirty="0"/>
              <a:t>Bohrtiefe richtet sich nach Untergrund und Wärmebedarf</a:t>
            </a:r>
          </a:p>
          <a:p>
            <a:r>
              <a:rPr lang="de-DE" dirty="0"/>
              <a:t>Auch zum Kühlen geeignet</a:t>
            </a:r>
          </a:p>
          <a:p>
            <a:r>
              <a:rPr lang="de-DE" dirty="0"/>
              <a:t>Anzeigepflichtig, manchmal auch genehmigungspflichtig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424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Grundwasser = sehr gute Wärmequelle</a:t>
            </a:r>
          </a:p>
          <a:p>
            <a:r>
              <a:rPr lang="de-DE" dirty="0"/>
              <a:t>Grundsätzlich genehmigungspflichtig!</a:t>
            </a:r>
          </a:p>
          <a:p>
            <a:r>
              <a:rPr lang="de-DE" dirty="0"/>
              <a:t>Oft schwierig wg. potentielle Gefährdung Grundwasser</a:t>
            </a:r>
          </a:p>
          <a:p>
            <a:r>
              <a:rPr lang="de-DE" dirty="0"/>
              <a:t>Zur Kühlung geeignet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6715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Wärmepumpe im Bestand:</a:t>
            </a:r>
            <a:br>
              <a:rPr lang="de-DE" dirty="0"/>
            </a:br>
            <a:r>
              <a:rPr lang="de-DE" dirty="0"/>
              <a:t>Entscheidend: Vorlauf der Heizung max. 55°C</a:t>
            </a:r>
          </a:p>
          <a:p>
            <a:r>
              <a:rPr lang="de-DE" dirty="0"/>
              <a:t>Testen! Januar u. Februar Vorlauf auf 55°C oder 50°C einstellen, schauen, ob es warm genug wird</a:t>
            </a:r>
          </a:p>
          <a:p>
            <a:r>
              <a:rPr lang="de-DE" dirty="0"/>
              <a:t>Besser: Gebäude dämmen – dann Wärmepumpe (wird einfacher, kostengünstiger, Wärmepumpe muss weniger </a:t>
            </a:r>
            <a:r>
              <a:rPr lang="de-DE" dirty="0" err="1"/>
              <a:t>arbneiten</a:t>
            </a:r>
            <a:r>
              <a:rPr lang="de-DE" dirty="0"/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29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Strom vom eigenen Dach</a:t>
            </a:r>
          </a:p>
          <a:p>
            <a:r>
              <a:rPr lang="de-DE" dirty="0"/>
              <a:t>Entlastet den eigenen Geldbeutel</a:t>
            </a:r>
          </a:p>
          <a:p>
            <a:r>
              <a:rPr lang="de-DE" dirty="0"/>
              <a:t>Entlastet den Ausbau des Stromnetzes</a:t>
            </a:r>
          </a:p>
          <a:p>
            <a:r>
              <a:rPr lang="de-DE" dirty="0"/>
              <a:t>Eigener Beitrag zur Energiewende und Klimaschutz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65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Wärme aus Biogasanalgen = gut für Prozesswärme oder Wärmenetze</a:t>
            </a:r>
          </a:p>
          <a:p>
            <a:r>
              <a:rPr lang="de-DE" dirty="0"/>
              <a:t>Holz: guter CO2 Speicher, zu wertvoll zum Verheizen!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038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BHKS – Blockheizkraftwerke</a:t>
            </a:r>
          </a:p>
          <a:p>
            <a:r>
              <a:rPr lang="de-DE" dirty="0"/>
              <a:t>Stellen sowohl Wärme wie Strom bereit</a:t>
            </a:r>
          </a:p>
          <a:p>
            <a:r>
              <a:rPr lang="de-DE" dirty="0"/>
              <a:t>Gut bei größerem Wärmebedarf</a:t>
            </a:r>
          </a:p>
          <a:p>
            <a:r>
              <a:rPr lang="de-DE" dirty="0"/>
              <a:t>Versorgung von Nahwärmenetzen</a:t>
            </a:r>
          </a:p>
          <a:p>
            <a:r>
              <a:rPr lang="de-DE" dirty="0"/>
              <a:t>Brennstoffzelle: Versorgung mit Wasserstoff – woher? Nischenprodukt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601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Solarthermie macht bei großem Wärmebedarf Sinn</a:t>
            </a:r>
          </a:p>
          <a:p>
            <a:r>
              <a:rPr lang="de-DE" dirty="0"/>
              <a:t>Teure Anschaffung</a:t>
            </a:r>
          </a:p>
          <a:p>
            <a:r>
              <a:rPr lang="de-DE" dirty="0"/>
              <a:t>Anspruchsvolle Installation u. Instandhaltung</a:t>
            </a:r>
          </a:p>
          <a:p>
            <a:r>
              <a:rPr lang="de-DE" dirty="0"/>
              <a:t>Energieausbeute pro m² größer, aber Anwendungsbereich weniger flexibel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371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Komfortgewinn versus Stromverbrauch</a:t>
            </a:r>
          </a:p>
          <a:p>
            <a:r>
              <a:rPr lang="de-DE" dirty="0"/>
              <a:t>Sinnvolle Anwendungen im Bereich Heizungssteuerung und Gebäudeautomation vorhanden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074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Zukunftsfähige Gebäudemodernisierung – eine umfassende Aufgabe</a:t>
            </a:r>
          </a:p>
          <a:p>
            <a:r>
              <a:rPr lang="de-DE" dirty="0"/>
              <a:t>Aber sinnvoll, lohnenswert und ein Beitrag gegen die voranschreitende Klimakrise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782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Kurzer inhaltlicher Ausblick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2302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 Vorstellung der DBU Initiative sowie der eigenen Aktivitäten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D0AD9-7700-413A-9106-85F70BFDC4E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018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14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Kurze Vorstellung der DBU Initiative sowie der eigenen Aktivitäten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0D0AD9-7700-413A-9106-85F70BFDC4E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20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Stichworte: kein Haus ist wirklich allein</a:t>
            </a:r>
          </a:p>
          <a:p>
            <a:r>
              <a:rPr lang="de-DE" dirty="0"/>
              <a:t>Eingebunden in verschiedene </a:t>
            </a:r>
            <a:r>
              <a:rPr lang="de-DE" dirty="0" err="1"/>
              <a:t>Ent</a:t>
            </a:r>
            <a:r>
              <a:rPr lang="de-DE" dirty="0"/>
              <a:t>- und Versorgungssysteme</a:t>
            </a:r>
          </a:p>
          <a:p>
            <a:r>
              <a:rPr lang="de-DE" dirty="0"/>
              <a:t>Meist nicht bewusst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68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Haus: ein System aus Gebäudehülle und Gebäudetechnik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790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Herausforderung: </a:t>
            </a:r>
          </a:p>
          <a:p>
            <a:r>
              <a:rPr lang="de-DE" dirty="0"/>
              <a:t>- im Sommer die Wärme draußen</a:t>
            </a:r>
          </a:p>
          <a:p>
            <a:r>
              <a:rPr lang="de-DE" dirty="0"/>
              <a:t>- im Winter die Wärme drinnen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324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06C3-1E1F-446C-AAEF-F2A52B6D779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56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Linkes Bild: interne Luftströme – Zugluft - unbehaglich</a:t>
            </a:r>
          </a:p>
          <a:p>
            <a:r>
              <a:rPr lang="de-DE" dirty="0"/>
              <a:t>Rechtes Bild: kaum interne Luftströme – gleichmäßigere Temperaturverteilung – größere Behaglichkeit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C0D73-FA0E-4404-BF34-27544E988AA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3673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FD07C55-59FF-4CF1-A2AC-DB5C37B7D55C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57C2997-9C30-4927-83D9-5B58F6E2A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431704" y="1448780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2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4396E5-0535-43FB-B602-AA3B809271C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4CFFBF-67C6-476F-999F-104BB9AD1124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587375" y="2060574"/>
            <a:ext cx="5364609" cy="421322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8489BB2-5AEE-4356-8B4F-0642D880C00D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240015" y="2060575"/>
            <a:ext cx="5364609" cy="421322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9678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DD387-56B0-4783-9D93-270801E0E41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936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rnauss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invGray">
          <a:xfrm>
            <a:off x="587375" y="2060575"/>
            <a:ext cx="11017249" cy="1548445"/>
          </a:xfrm>
        </p:spPr>
        <p:txBody>
          <a:bodyPr anchor="b" anchorCtr="0"/>
          <a:lstStyle>
            <a:lvl1pPr algn="ctr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38E252-C47D-4C4D-8B29-8A840D6134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invGray">
          <a:xfrm>
            <a:off x="587375" y="3681586"/>
            <a:ext cx="11017250" cy="12235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271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6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EA7E8DD-A1BA-4151-9229-99FC6DE129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4331804" y="692696"/>
            <a:ext cx="3528392" cy="193112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FD48CAC-6639-4F89-828F-3A7A4D7B2822}"/>
              </a:ext>
            </a:extLst>
          </p:cNvPr>
          <p:cNvSpPr/>
          <p:nvPr userDrawn="1"/>
        </p:nvSpPr>
        <p:spPr bwMode="gray">
          <a:xfrm>
            <a:off x="587375" y="5877272"/>
            <a:ext cx="11017250" cy="43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de-DE" sz="1750">
                <a:solidFill>
                  <a:schemeClr val="bg2"/>
                </a:solidFill>
              </a:rPr>
              <a:t>www.zukunft-zuhause.net</a:t>
            </a:r>
            <a:endParaRPr lang="de-DE" sz="1750" dirty="0">
              <a:solidFill>
                <a:schemeClr val="bg2"/>
              </a:solidFill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7F7A14-316E-4D20-A1D7-67D8D6D987B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3429000"/>
            <a:ext cx="11017250" cy="1296144"/>
          </a:xfrm>
        </p:spPr>
        <p:txBody>
          <a:bodyPr/>
          <a:lstStyle>
            <a:lvl1pPr algn="ctr">
              <a:defRPr sz="5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459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68660"/>
            <a:ext cx="6912781" cy="1152165"/>
          </a:xfrm>
        </p:spPr>
        <p:txBody>
          <a:bodyPr anchor="b"/>
          <a:lstStyle>
            <a:lvl1pPr algn="l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744788"/>
            <a:ext cx="12192000" cy="4113212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65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2312876"/>
            <a:ext cx="12192000" cy="4545124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7047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587375" y="3501009"/>
            <a:ext cx="11017250" cy="972108"/>
          </a:xfrm>
        </p:spPr>
        <p:txBody>
          <a:bodyPr anchor="t" anchorCtr="0"/>
          <a:lstStyle>
            <a:lvl1pPr algn="ctr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D47A41C-5DDD-4F9E-B0AE-A17B2A09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8256240" y="570330"/>
            <a:ext cx="3348385" cy="9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8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72063" y="2996952"/>
            <a:ext cx="4932561" cy="3276848"/>
          </a:xfrm>
        </p:spPr>
        <p:txBody>
          <a:bodyPr anchor="t" anchorCtr="0"/>
          <a:lstStyle>
            <a:lvl1pPr algn="ctr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C5FA593-7C76-4168-AF48-25FE6FF3E5AA}"/>
              </a:ext>
            </a:extLst>
          </p:cNvPr>
          <p:cNvSpPr/>
          <p:nvPr userDrawn="1"/>
        </p:nvSpPr>
        <p:spPr bwMode="gray"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08BAACD-A963-49AB-B7A6-57781E49C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383704" y="1916832"/>
            <a:ext cx="5328592" cy="2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9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DC0F436-6D9D-4C97-98F0-93C8136A1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6096000" cy="6858000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F16D94-C9E6-4589-AC32-F199E3BC4DD0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6600057" y="584684"/>
            <a:ext cx="5004568" cy="936141"/>
          </a:xfrm>
        </p:spPr>
        <p:txBody>
          <a:bodyPr anchor="t" anchorCtr="0"/>
          <a:lstStyle>
            <a:lvl1pPr algn="l">
              <a:defRPr sz="325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383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80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59EEF-C28C-44DF-AAD0-F445C19C52C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82D9E2-3EC3-41E0-8B54-E97A82FED1F8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655839" y="2060574"/>
            <a:ext cx="6948785" cy="42132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Bildplatzhalter 10">
            <a:extLst>
              <a:ext uri="{FF2B5EF4-FFF2-40B4-BE49-F238E27FC236}">
                <a16:creationId xmlns:a16="http://schemas.microsoft.com/office/drawing/2014/main" id="{E42CCF8D-51B0-4238-B228-7BADC9C26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gray">
          <a:xfrm>
            <a:off x="587374" y="2133599"/>
            <a:ext cx="3744429" cy="4140201"/>
          </a:xfrm>
          <a:solidFill>
            <a:schemeClr val="accent6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8345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6D445F-292B-4DC2-AE1B-C466E0508EB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944562"/>
            <a:ext cx="11017250" cy="9002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A09C3C-CEE2-49EB-A5A9-0A78C7CA74C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87375" y="2060574"/>
            <a:ext cx="11017250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E54110A-0FED-4626-9C83-F87BD0A7C0C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 bwMode="gray">
          <a:xfrm>
            <a:off x="10056440" y="332657"/>
            <a:ext cx="1548185" cy="4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6" r:id="rId3"/>
    <p:sldLayoutId id="2147483659" r:id="rId4"/>
    <p:sldLayoutId id="2147483657" r:id="rId5"/>
    <p:sldLayoutId id="2147483661" r:id="rId6"/>
    <p:sldLayoutId id="2147483660" r:id="rId7"/>
    <p:sldLayoutId id="2147483650" r:id="rId8"/>
    <p:sldLayoutId id="2147483662" r:id="rId9"/>
    <p:sldLayoutId id="2147483652" r:id="rId10"/>
    <p:sldLayoutId id="2147483654" r:id="rId11"/>
    <p:sldLayoutId id="2147483664" r:id="rId12"/>
    <p:sldLayoutId id="2147483655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174625" algn="l" defTabSz="914400" rtl="0" eaLnBrk="1" latinLnBrk="0" hangingPunct="1">
        <a:lnSpc>
          <a:spcPct val="120000"/>
        </a:lnSpc>
        <a:spcBef>
          <a:spcPts val="0"/>
        </a:spcBef>
        <a:buFont typeface="Wingdings" panose="05000000000000000000" pitchFamily="2" charset="2"/>
        <a:buChar char="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9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7310" userDrawn="1">
          <p15:clr>
            <a:srgbClr val="F26B43"/>
          </p15:clr>
        </p15:guide>
        <p15:guide id="5" orient="horz" pos="3952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  <p15:guide id="8" orient="horz" pos="595" userDrawn="1">
          <p15:clr>
            <a:srgbClr val="F26B43"/>
          </p15:clr>
        </p15:guide>
        <p15:guide id="9" orient="horz" pos="13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wmf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ukunft-zuhause.net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https://www.zukunft-zuhause.net/wp-content/uploads/2022/04/Newsletter_Label-Sanierung.pn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ukunft-zuhause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https://www.zukunft-zuhause.net/wp-content/uploads/2022/04/Newsletter_Label-Sanierung.pn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4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FBC79-CD81-4DE2-B87E-07C34B3B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 und Behaglichkeit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3E57887-A013-45A8-85C2-10F76FFB6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772816"/>
            <a:ext cx="6851733" cy="4823431"/>
          </a:xfrm>
        </p:spPr>
      </p:pic>
    </p:spTree>
    <p:extLst>
      <p:ext uri="{BB962C8B-B14F-4D97-AF65-F5344CB8AC3E}">
        <p14:creationId xmlns:p14="http://schemas.microsoft.com/office/powerpoint/2010/main" val="3993860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7C10A-0499-4B6D-B171-009C8652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Einen Deckel für das Haus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BE2E0-64EA-43B8-9A09-7653C9556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99" y="3043936"/>
            <a:ext cx="2141737" cy="2355911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5BCCFB-F1D3-467E-AC7B-7FE25CAF9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12" y="3043936"/>
            <a:ext cx="2141737" cy="23559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31B47E3-8B68-4047-A03C-F09E24386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58" y="3043936"/>
            <a:ext cx="2141737" cy="235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15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57F38B-78DA-418B-8495-60344662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Mantel fürs Haus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D099734-133B-4C68-95C7-192949544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52" y="2523499"/>
            <a:ext cx="2819400" cy="250240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D13B174-0C75-4C5D-B04B-CA161E123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2" y="2523499"/>
            <a:ext cx="2554224" cy="247497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A17414-B07D-48F6-BC85-E90D6E5AE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55" y="2397608"/>
            <a:ext cx="2578608" cy="28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0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093CC-AD82-45E0-9E73-EFFDCB17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Kalte Füße?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9B24CBC-87F6-4E5D-8226-C7634569B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4" y="2128042"/>
            <a:ext cx="2378402" cy="2624839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5B280F2-172B-4BA6-B90A-DC2A14850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31" y="2136639"/>
            <a:ext cx="2378402" cy="26162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F27D66-A88E-4BD5-8B1E-ADEBCA4D5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2" y="2105118"/>
            <a:ext cx="2378402" cy="26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1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D1AB4-88AA-4A9E-B588-7BD8CE22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Augen des Hauses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4178896-C8B4-45E4-8C8F-52437FB47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7" y="1884408"/>
            <a:ext cx="4809744" cy="284073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4ABE562-FD5A-45A6-8661-B51A9C33B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48" y="4722920"/>
            <a:ext cx="3214615" cy="213508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B1FFF7B-570A-4588-A233-D5F93AA17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r="1794"/>
          <a:stretch/>
        </p:blipFill>
        <p:spPr bwMode="auto">
          <a:xfrm>
            <a:off x="5647944" y="1884408"/>
            <a:ext cx="5946822" cy="274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235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B7B4D3-347C-4721-9645-1AC0ABD3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Schutz vor Überhitzung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FCDA0DD-0C14-4D66-A50D-4F896A92C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375" y="1818861"/>
            <a:ext cx="5167752" cy="4490459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B82A174-FD58-40AA-8ECF-A6F18283ED58}"/>
              </a:ext>
            </a:extLst>
          </p:cNvPr>
          <p:cNvSpPr txBox="1">
            <a:spLocks/>
          </p:cNvSpPr>
          <p:nvPr/>
        </p:nvSpPr>
        <p:spPr bwMode="gray">
          <a:xfrm>
            <a:off x="5943572" y="1810950"/>
            <a:ext cx="5472608" cy="3905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3763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10,5°C im Durchschnitt</a:t>
            </a:r>
          </a:p>
          <a:p>
            <a:r>
              <a:rPr lang="de-DE" dirty="0"/>
              <a:t>2018 bislang das heißeste Jahr </a:t>
            </a:r>
          </a:p>
          <a:p>
            <a:r>
              <a:rPr lang="de-DE" dirty="0"/>
              <a:t>Temperaturen über 35°C und mehr </a:t>
            </a:r>
          </a:p>
          <a:p>
            <a:r>
              <a:rPr lang="de-DE" dirty="0"/>
              <a:t>Überhitzung vieler Gebäude </a:t>
            </a:r>
          </a:p>
        </p:txBody>
      </p:sp>
    </p:spTree>
    <p:extLst>
      <p:ext uri="{BB962C8B-B14F-4D97-AF65-F5344CB8AC3E}">
        <p14:creationId xmlns:p14="http://schemas.microsoft.com/office/powerpoint/2010/main" val="149759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FE6FC-7995-4875-96DB-5F98B637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Gebäudehülle fit für die Zukunft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66D5BEC-7C11-441A-BD11-3F49A574D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180184" cy="4540043"/>
          </a:xfrm>
        </p:spPr>
      </p:pic>
    </p:spTree>
    <p:extLst>
      <p:ext uri="{BB962C8B-B14F-4D97-AF65-F5344CB8AC3E}">
        <p14:creationId xmlns:p14="http://schemas.microsoft.com/office/powerpoint/2010/main" val="599005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45822-8A14-4C92-956F-5E68DC79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Erneuerbare Wärmeversorgung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02A8A2B-E5E6-40E5-8DDE-A7A35B8A5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1164" y="1805177"/>
            <a:ext cx="2932430" cy="245690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7132CCA-2660-4375-8013-E8BE51EF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22" y="4872489"/>
            <a:ext cx="1067884" cy="139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108A280-83C4-4910-A6EF-ECA43F6D76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49" y="4457333"/>
            <a:ext cx="2387515" cy="148516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4CD464-D503-4038-B3BB-B794E764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65101"/>
            <a:ext cx="2819444" cy="13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90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F0A66-ADE3-48C3-A399-56866260D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Wärmepumpe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C2A725A-EB13-4238-9699-8F983F6A2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65" y="1732863"/>
            <a:ext cx="7022237" cy="4827789"/>
          </a:xfrm>
        </p:spPr>
      </p:pic>
    </p:spTree>
    <p:extLst>
      <p:ext uri="{BB962C8B-B14F-4D97-AF65-F5344CB8AC3E}">
        <p14:creationId xmlns:p14="http://schemas.microsoft.com/office/powerpoint/2010/main" val="1909714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C121C-8A7A-4F25-BE04-FFB209D6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Luftwärmepumpe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3E1346B-C6D7-45E7-9B79-7BCDBC56B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2184" y="3789040"/>
            <a:ext cx="3426249" cy="228619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44C867-A97F-4049-9E40-0D0063767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494" y="1825626"/>
            <a:ext cx="2796096" cy="23116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11B91E-6500-4156-837D-CC6CCFFF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900" y="3693988"/>
            <a:ext cx="2667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0358240-5107-4F78-84A0-3BA34A36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Herzlich Willkommen!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E4DC39-EB06-43C6-9A4B-858F831BA775}"/>
              </a:ext>
            </a:extLst>
          </p:cNvPr>
          <p:cNvSpPr txBox="1"/>
          <p:nvPr/>
        </p:nvSpPr>
        <p:spPr>
          <a:xfrm>
            <a:off x="587376" y="1909823"/>
            <a:ext cx="11485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Schön, dass Sie da sind. Wir starten um </a:t>
            </a:r>
            <a:r>
              <a:rPr lang="de-DE" sz="2400" dirty="0">
                <a:solidFill>
                  <a:srgbClr val="FF0000"/>
                </a:solidFill>
              </a:rPr>
              <a:t>xxx</a:t>
            </a:r>
            <a:r>
              <a:rPr lang="de-DE" sz="2400" dirty="0"/>
              <a:t> Uhr. Unser heutiger Vortrag:</a:t>
            </a:r>
          </a:p>
          <a:p>
            <a:endParaRPr lang="de-DE" sz="2400" dirty="0"/>
          </a:p>
          <a:p>
            <a:r>
              <a:rPr lang="de-DE" sz="2000" dirty="0"/>
              <a:t>Sie möchten mehr, als nur zuhören?</a:t>
            </a:r>
          </a:p>
          <a:p>
            <a:r>
              <a:rPr lang="de-DE" sz="2000" dirty="0"/>
              <a:t>Gerne </a:t>
            </a:r>
            <a:r>
              <a:rPr lang="de-DE" sz="2000" dirty="0">
                <a:sym typeface="Wingdings" panose="05000000000000000000" pitchFamily="2" charset="2"/>
              </a:rPr>
              <a:t></a:t>
            </a:r>
            <a:endParaRPr lang="de-DE" sz="2000" dirty="0"/>
          </a:p>
          <a:p>
            <a:r>
              <a:rPr lang="de-DE" sz="2000" dirty="0"/>
              <a:t>Hier können Sie…</a:t>
            </a:r>
          </a:p>
          <a:p>
            <a:endParaRPr lang="de-DE" sz="24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E63685E-BEF2-4890-8083-53D914C598B6}"/>
              </a:ext>
            </a:extLst>
          </p:cNvPr>
          <p:cNvGrpSpPr/>
          <p:nvPr/>
        </p:nvGrpSpPr>
        <p:grpSpPr>
          <a:xfrm>
            <a:off x="279428" y="5651023"/>
            <a:ext cx="4952476" cy="622058"/>
            <a:chOff x="279428" y="5651023"/>
            <a:chExt cx="4471477" cy="561642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5011719-7E58-474C-94D9-95DD169BD4E3}"/>
                </a:ext>
              </a:extLst>
            </p:cNvPr>
            <p:cNvSpPr/>
            <p:nvPr/>
          </p:nvSpPr>
          <p:spPr>
            <a:xfrm>
              <a:off x="2321381" y="5651023"/>
              <a:ext cx="2429524" cy="550993"/>
            </a:xfrm>
            <a:prstGeom prst="rect">
              <a:avLst/>
            </a:prstGeom>
            <a:solidFill>
              <a:srgbClr val="1A1A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E4DCE73-74B7-4AD7-80DA-219BEB8E3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685" t="2572"/>
            <a:stretch/>
          </p:blipFill>
          <p:spPr>
            <a:xfrm>
              <a:off x="1253126" y="5651025"/>
              <a:ext cx="1068255" cy="56164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858B1D6-FFDD-474B-96BE-6970EF62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72" r="52316"/>
            <a:stretch/>
          </p:blipFill>
          <p:spPr>
            <a:xfrm>
              <a:off x="279428" y="5651024"/>
              <a:ext cx="973698" cy="56164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ACD1C8EF-C586-49A1-944B-A7550080F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203" b="6203"/>
            <a:stretch/>
          </p:blipFill>
          <p:spPr>
            <a:xfrm>
              <a:off x="3226902" y="5651023"/>
              <a:ext cx="987230" cy="550993"/>
            </a:xfrm>
            <a:prstGeom prst="rect">
              <a:avLst/>
            </a:prstGeom>
          </p:spPr>
        </p:pic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A813C11F-4F6B-4C3E-82EA-CB5F4573BF9F}"/>
              </a:ext>
            </a:extLst>
          </p:cNvPr>
          <p:cNvSpPr/>
          <p:nvPr/>
        </p:nvSpPr>
        <p:spPr>
          <a:xfrm>
            <a:off x="570163" y="3966994"/>
            <a:ext cx="4431876" cy="106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/>
              <a:t>…zu hören sein    </a:t>
            </a:r>
          </a:p>
          <a:p>
            <a:pPr>
              <a:lnSpc>
                <a:spcPct val="120000"/>
              </a:lnSpc>
            </a:pPr>
            <a:r>
              <a:rPr lang="de-DE" dirty="0"/>
              <a:t>               …zu sehen sein</a:t>
            </a:r>
          </a:p>
          <a:p>
            <a:pPr>
              <a:lnSpc>
                <a:spcPct val="120000"/>
              </a:lnSpc>
            </a:pPr>
            <a:r>
              <a:rPr lang="de-DE" dirty="0"/>
              <a:t>                                     …etwas mitteilen</a:t>
            </a:r>
            <a:endParaRPr lang="de-DE" sz="2000" dirty="0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615E2CA-40AB-4215-BB99-2489CF31856E}"/>
              </a:ext>
            </a:extLst>
          </p:cNvPr>
          <p:cNvCxnSpPr>
            <a:cxnSpLocks/>
          </p:cNvCxnSpPr>
          <p:nvPr/>
        </p:nvCxnSpPr>
        <p:spPr>
          <a:xfrm flipH="1">
            <a:off x="766277" y="4410400"/>
            <a:ext cx="406538" cy="1066061"/>
          </a:xfrm>
          <a:prstGeom prst="straightConnector1">
            <a:avLst/>
          </a:prstGeom>
          <a:ln w="28575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B34E4788-4D13-415E-9DDC-E1D2C45C5339}"/>
              </a:ext>
            </a:extLst>
          </p:cNvPr>
          <p:cNvCxnSpPr>
            <a:cxnSpLocks/>
          </p:cNvCxnSpPr>
          <p:nvPr/>
        </p:nvCxnSpPr>
        <p:spPr>
          <a:xfrm flipH="1">
            <a:off x="1901526" y="4691269"/>
            <a:ext cx="293099" cy="785192"/>
          </a:xfrm>
          <a:prstGeom prst="straightConnector1">
            <a:avLst/>
          </a:prstGeom>
          <a:ln w="28575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C20A4462-4085-494B-8F41-272A8C082320}"/>
              </a:ext>
            </a:extLst>
          </p:cNvPr>
          <p:cNvCxnSpPr>
            <a:cxnSpLocks/>
          </p:cNvCxnSpPr>
          <p:nvPr/>
        </p:nvCxnSpPr>
        <p:spPr>
          <a:xfrm>
            <a:off x="4079776" y="5033055"/>
            <a:ext cx="0" cy="490897"/>
          </a:xfrm>
          <a:prstGeom prst="straightConnector1">
            <a:avLst/>
          </a:prstGeom>
          <a:ln w="28575">
            <a:solidFill>
              <a:schemeClr val="bg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F5D48685-B75C-4A94-8015-B062FFCDE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678" y="2834635"/>
            <a:ext cx="6090282" cy="34266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1051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208E58-8EB6-44F5-9F05-2494AEBE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Erdwärmepumpe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C2F36BF-7B9B-4370-AFC0-DF89A11C1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3807" y="3257024"/>
            <a:ext cx="3353091" cy="22983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49991A2-88AD-4E31-AA82-998D9AFC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2773" y="2604018"/>
            <a:ext cx="2341101" cy="293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D330887-CC9A-48F1-8DD3-318EAE20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2548" y="2425465"/>
            <a:ext cx="2225384" cy="29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679F498D-D9C2-44AD-A9C1-ECE8D5058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556" y="3878263"/>
            <a:ext cx="34083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Erdwärmesonden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2A0EEAC-3CE5-467E-BF8A-CFCDFDDDE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1752" y="4153198"/>
            <a:ext cx="25066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>
              <a:spcBef>
                <a:spcPct val="50000"/>
              </a:spcBef>
              <a:defRPr/>
            </a:pP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Kollektoren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75AB64-8BFA-4770-B104-CCC5D4683835}"/>
              </a:ext>
            </a:extLst>
          </p:cNvPr>
          <p:cNvSpPr txBox="1"/>
          <p:nvPr/>
        </p:nvSpPr>
        <p:spPr>
          <a:xfrm>
            <a:off x="9132773" y="6492875"/>
            <a:ext cx="3396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https://www.baunetzwissen.de</a:t>
            </a:r>
          </a:p>
        </p:txBody>
      </p:sp>
    </p:spTree>
    <p:extLst>
      <p:ext uri="{BB962C8B-B14F-4D97-AF65-F5344CB8AC3E}">
        <p14:creationId xmlns:p14="http://schemas.microsoft.com/office/powerpoint/2010/main" val="1867156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A11C2-3294-456F-BB02-A20CA7DC2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Erdwärmepumpe mit Kollektor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A58CD92-5A5D-4CEE-8F00-AFA6A035D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5480" y="2280090"/>
            <a:ext cx="2859272" cy="316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FC8997BA-A96E-48EE-A677-0CFF89D6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920" y="1844824"/>
            <a:ext cx="5770487" cy="432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97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C477B-349E-4F14-BB72-C186F28A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Erdwärmenutzung mittels Sonde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DA7BA8-388D-487E-A922-384C69A2F6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0" y="2132856"/>
            <a:ext cx="3816424" cy="42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854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BB039A-15A8-4155-87EB-4CD0D9F0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Grundwasser als Wärmequelle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8B7435-142C-49DB-ADD2-B47E03BA08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8824" y="2116596"/>
            <a:ext cx="4436473" cy="372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1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9B79D-2800-45F9-BC00-90A7C332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Wärmepumpe im Bestand?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0CC827-5761-4A24-82EC-35A4541C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016" y="3429000"/>
            <a:ext cx="5112568" cy="2917081"/>
          </a:xfrm>
        </p:spPr>
        <p:txBody>
          <a:bodyPr/>
          <a:lstStyle/>
          <a:p>
            <a:r>
              <a:rPr lang="de-DE" dirty="0"/>
              <a:t>Es funktioniert!</a:t>
            </a:r>
          </a:p>
          <a:p>
            <a:r>
              <a:rPr lang="de-DE" dirty="0"/>
              <a:t>56 Gebäude untersucht</a:t>
            </a:r>
          </a:p>
          <a:p>
            <a:r>
              <a:rPr lang="de-DE" dirty="0"/>
              <a:t>50°C – 55°C Vorlauftemperatur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F27B57-FDCA-4CCC-A762-60821261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60" y="1844824"/>
            <a:ext cx="3975672" cy="45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13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87222-87FA-41CA-A600-2839E2CD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Photovoltaik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3F40E0B-90FC-48F3-ADED-404063EB2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03" y="2922973"/>
            <a:ext cx="4289058" cy="26671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481203-5139-448E-A92C-11C21D1A4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848136"/>
            <a:ext cx="5620003" cy="37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1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0CC43-772D-4BB0-897B-E57B060F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Biomasse und Heizen mit Holz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11EFAE0-07AA-433C-B914-467D52F79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54" y="2575688"/>
            <a:ext cx="4931546" cy="2465773"/>
          </a:xfrm>
        </p:spPr>
      </p:pic>
      <p:pic>
        <p:nvPicPr>
          <p:cNvPr id="6" name="Picture 2" descr="\\dbu02-srv\dbu02\DBU-Projekte-Veroeff\DBU-Bildmaterial\ZUK\Bildverlag_AdobeStock_Fotolia\7_Energie_Strom_Gas_Öl_Heizen_Haus_Bauen\Fotolia_38634310_XL_© Jörg Lantelme - Fotolia.jpg">
            <a:extLst>
              <a:ext uri="{FF2B5EF4-FFF2-40B4-BE49-F238E27FC236}">
                <a16:creationId xmlns:a16="http://schemas.microsoft.com/office/drawing/2014/main" id="{9332EA28-CFB6-4B49-A64A-049DBD5A8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r="38768"/>
          <a:stretch/>
        </p:blipFill>
        <p:spPr bwMode="auto">
          <a:xfrm>
            <a:off x="7307649" y="1588824"/>
            <a:ext cx="3204966" cy="47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79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B425D-9C59-4965-947C-3BA75CE4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Blockheizkraftwerke - Brennstoffzellen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EA88F98-7B88-4313-B324-08A1D61E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144" y="1500325"/>
            <a:ext cx="4768638" cy="368774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90B8C7-BDE4-4C03-A421-5F5F9AD05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78" y="2892426"/>
            <a:ext cx="3654650" cy="20061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7433F6-8DE7-413E-B8A8-333FA6137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228" y="4408239"/>
            <a:ext cx="2992148" cy="21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28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209FF-4F08-4596-8A8F-4BC10876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Solarthermie</a:t>
            </a:r>
          </a:p>
        </p:txBody>
      </p:sp>
      <p:pic>
        <p:nvPicPr>
          <p:cNvPr id="4" name="Picture 2" descr="\\dbu02-srv\dbu02\ZUK\Projekte\Haus sanieren - profitieren\Modernisierungsbündnisse\Bildmaterial\Solarbilder\IMG_2508.JPG">
            <a:extLst>
              <a:ext uri="{FF2B5EF4-FFF2-40B4-BE49-F238E27FC236}">
                <a16:creationId xmlns:a16="http://schemas.microsoft.com/office/drawing/2014/main" id="{953F4042-2FF2-44CE-A2F9-893C1705D9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27913" r="68708" b="13544"/>
          <a:stretch/>
        </p:blipFill>
        <p:spPr bwMode="auto">
          <a:xfrm>
            <a:off x="4640977" y="1825625"/>
            <a:ext cx="29100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7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6A016-87B7-4885-B503-F2139EFB9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Smart Home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D4F550-454B-4C90-A9A4-04041A88D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6281" y="2060574"/>
            <a:ext cx="2988344" cy="4213225"/>
          </a:xfrm>
        </p:spPr>
        <p:txBody>
          <a:bodyPr/>
          <a:lstStyle/>
          <a:p>
            <a:r>
              <a:rPr lang="de-DE" dirty="0"/>
              <a:t>Komfort</a:t>
            </a:r>
          </a:p>
          <a:p>
            <a:r>
              <a:rPr lang="de-DE" dirty="0"/>
              <a:t>Energieeinsparung</a:t>
            </a:r>
          </a:p>
          <a:p>
            <a:r>
              <a:rPr lang="de-DE" dirty="0"/>
              <a:t>Bedienung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2003B1-9928-4D14-9E3C-D005D8732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4" y="2047320"/>
            <a:ext cx="7006734" cy="39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5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D83864CF-3CDB-4A1D-9FF8-6097A5C800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834" b="8834"/>
          <a:stretch>
            <a:fillRect/>
          </a:stretch>
        </p:blipFill>
        <p:spPr>
          <a:xfrm>
            <a:off x="0" y="2744788"/>
            <a:ext cx="12192000" cy="411321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61DC553-0536-441A-AA06-9BEE2CEF9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chemeClr val="bg2"/>
                </a:solidFill>
              </a:rPr>
              <a:t>Das Haus als System</a:t>
            </a:r>
            <a:br>
              <a:rPr lang="de-DE" dirty="0">
                <a:solidFill>
                  <a:schemeClr val="bg2"/>
                </a:solidFill>
              </a:rPr>
            </a:br>
            <a:r>
              <a:rPr lang="de-DE" sz="2400" dirty="0">
                <a:solidFill>
                  <a:schemeClr val="bg2"/>
                </a:solidFill>
              </a:rPr>
              <a:t>und seine klimaneutrale Zukunft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EDF27F-C54E-4986-9B2D-029EE820238D}"/>
              </a:ext>
            </a:extLst>
          </p:cNvPr>
          <p:cNvSpPr txBox="1"/>
          <p:nvPr/>
        </p:nvSpPr>
        <p:spPr>
          <a:xfrm>
            <a:off x="6096001" y="5843009"/>
            <a:ext cx="6095999" cy="646331"/>
          </a:xfrm>
          <a:prstGeom prst="rect">
            <a:avLst/>
          </a:prstGeom>
          <a:solidFill>
            <a:srgbClr val="00A4DD">
              <a:alpha val="85098"/>
            </a:srgbClr>
          </a:solidFill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Referent:in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872620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Haus ist nicht alleine…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4BAAF1B-963F-4F69-99BD-B4035A059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28800"/>
            <a:ext cx="8039946" cy="4522470"/>
          </a:xfrm>
        </p:spPr>
      </p:pic>
    </p:spTree>
    <p:extLst>
      <p:ext uri="{BB962C8B-B14F-4D97-AF65-F5344CB8AC3E}">
        <p14:creationId xmlns:p14="http://schemas.microsoft.com/office/powerpoint/2010/main" val="1230815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77B49-EAF1-4F84-9EB6-0CCA1E35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unsere Initiative / Services für Sie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A9ACBF2-C833-4573-9335-4528500D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55" y="1754811"/>
            <a:ext cx="5364609" cy="421322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Webseite </a:t>
            </a:r>
            <a:r>
              <a:rPr lang="de-DE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www.zukunft-zuhause.net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DBD6B5F4-082D-49B2-B032-FCD37DB07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5" y="1754812"/>
            <a:ext cx="5364609" cy="421322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Newsletter: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E33BA0-01DF-46BB-B363-7E654879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7" t="32431" r="58114" b="11810"/>
          <a:stretch/>
        </p:blipFill>
        <p:spPr>
          <a:xfrm>
            <a:off x="782537" y="2362868"/>
            <a:ext cx="2498673" cy="20349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52E406-1C2D-495F-A736-1314BD67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5" r="63532" b="17613"/>
          <a:stretch/>
        </p:blipFill>
        <p:spPr>
          <a:xfrm>
            <a:off x="3287914" y="2362867"/>
            <a:ext cx="2536381" cy="20349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CB9C80-556C-4CC9-A420-AC6679FA0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43" t="32431" r="6218" b="11810"/>
          <a:stretch/>
        </p:blipFill>
        <p:spPr>
          <a:xfrm>
            <a:off x="766091" y="4385786"/>
            <a:ext cx="2498673" cy="20349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7A10CD4-31DA-423F-9B69-C0D6F518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08" r="3851" b="17613"/>
          <a:stretch/>
        </p:blipFill>
        <p:spPr>
          <a:xfrm>
            <a:off x="3257692" y="4385786"/>
            <a:ext cx="2536380" cy="2034926"/>
          </a:xfrm>
          <a:prstGeom prst="rect">
            <a:avLst/>
          </a:prstGeom>
        </p:spPr>
      </p:pic>
      <p:pic>
        <p:nvPicPr>
          <p:cNvPr id="1026" name="Picture 2" descr="Newsletter_Label Sanierung">
            <a:extLst>
              <a:ext uri="{FF2B5EF4-FFF2-40B4-BE49-F238E27FC236}">
                <a16:creationId xmlns:a16="http://schemas.microsoft.com/office/drawing/2014/main" id="{1E77EE04-64FB-453B-9D16-EFFFF0337FA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02" y="2389959"/>
            <a:ext cx="2290240" cy="21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752E65A-6221-4C82-A8A6-3C40A7AF5E27}"/>
              </a:ext>
            </a:extLst>
          </p:cNvPr>
          <p:cNvSpPr txBox="1"/>
          <p:nvPr/>
        </p:nvSpPr>
        <p:spPr>
          <a:xfrm>
            <a:off x="8202110" y="4492764"/>
            <a:ext cx="155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4 x im Jahr</a:t>
            </a:r>
          </a:p>
        </p:txBody>
      </p:sp>
    </p:spTree>
    <p:extLst>
      <p:ext uri="{BB962C8B-B14F-4D97-AF65-F5344CB8AC3E}">
        <p14:creationId xmlns:p14="http://schemas.microsoft.com/office/powerpoint/2010/main" val="2715513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F0911-1ED2-43AD-84E0-2CB8B3AEC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723569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2E392B5-E5D6-4E8D-A3F9-7A1032224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Programm: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EA25B9-44AC-41CD-8E7D-FE089DC0C15F}"/>
              </a:ext>
            </a:extLst>
          </p:cNvPr>
          <p:cNvSpPr/>
          <p:nvPr/>
        </p:nvSpPr>
        <p:spPr>
          <a:xfrm>
            <a:off x="6600056" y="2054450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FCFE9B4-E05F-4E60-9849-BAF1C4ECD568}"/>
              </a:ext>
            </a:extLst>
          </p:cNvPr>
          <p:cNvSpPr/>
          <p:nvPr/>
        </p:nvSpPr>
        <p:spPr>
          <a:xfrm>
            <a:off x="7320136" y="2054450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50" dirty="0">
                <a:solidFill>
                  <a:prstClr val="black"/>
                </a:solidFill>
                <a:latin typeface="Open Sans"/>
              </a:rPr>
              <a:t>Das System Haus </a:t>
            </a:r>
            <a:endParaRPr kumimoji="0" lang="de-DE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4C5EB7A-2EBA-44C6-B41B-23D6AF2BA008}"/>
              </a:ext>
            </a:extLst>
          </p:cNvPr>
          <p:cNvSpPr/>
          <p:nvPr/>
        </p:nvSpPr>
        <p:spPr>
          <a:xfrm>
            <a:off x="6600056" y="2810534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E9824C8-0313-403C-A384-66FD7FD2F576}"/>
              </a:ext>
            </a:extLst>
          </p:cNvPr>
          <p:cNvSpPr/>
          <p:nvPr/>
        </p:nvSpPr>
        <p:spPr>
          <a:xfrm>
            <a:off x="7320136" y="2810534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50" dirty="0">
                <a:solidFill>
                  <a:prstClr val="black"/>
                </a:solidFill>
                <a:latin typeface="Open Sans"/>
              </a:rPr>
              <a:t>Fit machen für die Zukunft </a:t>
            </a:r>
            <a:endParaRPr kumimoji="0" lang="de-DE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26363D6-0029-4D08-BF27-6B0DA23A64AB}"/>
              </a:ext>
            </a:extLst>
          </p:cNvPr>
          <p:cNvSpPr/>
          <p:nvPr/>
        </p:nvSpPr>
        <p:spPr>
          <a:xfrm>
            <a:off x="6600056" y="3566618"/>
            <a:ext cx="540060" cy="540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04DA291-77FF-4B87-A0ED-BCC665DBFEF1}"/>
              </a:ext>
            </a:extLst>
          </p:cNvPr>
          <p:cNvSpPr/>
          <p:nvPr/>
        </p:nvSpPr>
        <p:spPr>
          <a:xfrm>
            <a:off x="7320136" y="3566618"/>
            <a:ext cx="4284489" cy="54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Ihre Fragen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6973DEF-FC1E-4C55-89DB-E2BED2895D1A}"/>
              </a:ext>
            </a:extLst>
          </p:cNvPr>
          <p:cNvCxnSpPr>
            <a:cxnSpLocks/>
          </p:cNvCxnSpPr>
          <p:nvPr/>
        </p:nvCxnSpPr>
        <p:spPr>
          <a:xfrm>
            <a:off x="6600056" y="1585733"/>
            <a:ext cx="5004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6556CF52-E0EC-4BA0-872A-52B6205A86D3}"/>
              </a:ext>
            </a:extLst>
          </p:cNvPr>
          <p:cNvSpPr txBox="1"/>
          <p:nvPr/>
        </p:nvSpPr>
        <p:spPr>
          <a:xfrm>
            <a:off x="8310627" y="1400540"/>
            <a:ext cx="1423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2"/>
                </a:solidFill>
              </a:rPr>
              <a:t>Einführung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52735E0-27AC-4233-8448-8424FB11135A}"/>
              </a:ext>
            </a:extLst>
          </p:cNvPr>
          <p:cNvCxnSpPr>
            <a:cxnSpLocks/>
          </p:cNvCxnSpPr>
          <p:nvPr/>
        </p:nvCxnSpPr>
        <p:spPr>
          <a:xfrm>
            <a:off x="6600056" y="5810492"/>
            <a:ext cx="50045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DAF16892-88B4-4FB1-A7FF-2A665B7BC7CE}"/>
              </a:ext>
            </a:extLst>
          </p:cNvPr>
          <p:cNvSpPr txBox="1"/>
          <p:nvPr/>
        </p:nvSpPr>
        <p:spPr>
          <a:xfrm>
            <a:off x="8310627" y="5625299"/>
            <a:ext cx="1423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2"/>
                </a:solidFill>
              </a:rPr>
              <a:t>Ausblick</a:t>
            </a:r>
          </a:p>
        </p:txBody>
      </p:sp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C9D815B1-763A-42D7-9859-F59F4746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788" r="31788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77B49-EAF1-4F84-9EB6-0CCA1E35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unsere Initiative / Services für Sie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AA9ACBF2-C833-4573-9335-4528500D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55" y="1754811"/>
            <a:ext cx="5364609" cy="4213226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Webseite </a:t>
            </a:r>
            <a:r>
              <a:rPr lang="de-DE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www.zukunft-zuhause.net</a:t>
            </a:r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marL="0" indent="0" algn="ctr">
              <a:buNone/>
            </a:pPr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DBD6B5F4-082D-49B2-B032-FCD37DB07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5" y="1754812"/>
            <a:ext cx="5364609" cy="4213224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Newsletter: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E33BA0-01DF-46BB-B363-7E654879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7" t="32431" r="58114" b="11810"/>
          <a:stretch/>
        </p:blipFill>
        <p:spPr>
          <a:xfrm>
            <a:off x="782537" y="2362868"/>
            <a:ext cx="2498673" cy="20349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52E406-1C2D-495F-A736-1314BD67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5" r="63532" b="17613"/>
          <a:stretch/>
        </p:blipFill>
        <p:spPr>
          <a:xfrm>
            <a:off x="3287914" y="2362867"/>
            <a:ext cx="2536381" cy="203492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4CB9C80-556C-4CC9-A420-AC6679FA0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43" t="32431" r="6218" b="11810"/>
          <a:stretch/>
        </p:blipFill>
        <p:spPr>
          <a:xfrm>
            <a:off x="766091" y="4385786"/>
            <a:ext cx="2498673" cy="20349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7A10CD4-31DA-423F-9B69-C0D6F518A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08" r="3851" b="17613"/>
          <a:stretch/>
        </p:blipFill>
        <p:spPr>
          <a:xfrm>
            <a:off x="3257692" y="4385786"/>
            <a:ext cx="2536380" cy="2034926"/>
          </a:xfrm>
          <a:prstGeom prst="rect">
            <a:avLst/>
          </a:prstGeom>
        </p:spPr>
      </p:pic>
      <p:pic>
        <p:nvPicPr>
          <p:cNvPr id="1026" name="Picture 2" descr="Newsletter_Label Sanierung">
            <a:extLst>
              <a:ext uri="{FF2B5EF4-FFF2-40B4-BE49-F238E27FC236}">
                <a16:creationId xmlns:a16="http://schemas.microsoft.com/office/drawing/2014/main" id="{1E77EE04-64FB-453B-9D16-EFFFF0337FAB}"/>
              </a:ext>
            </a:extLst>
          </p:cNvPr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02" y="2389959"/>
            <a:ext cx="2290240" cy="212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752E65A-6221-4C82-A8A6-3C40A7AF5E27}"/>
              </a:ext>
            </a:extLst>
          </p:cNvPr>
          <p:cNvSpPr txBox="1"/>
          <p:nvPr/>
        </p:nvSpPr>
        <p:spPr>
          <a:xfrm>
            <a:off x="8202110" y="4492764"/>
            <a:ext cx="1557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4 x im Jahr</a:t>
            </a:r>
          </a:p>
        </p:txBody>
      </p:sp>
    </p:spTree>
    <p:extLst>
      <p:ext uri="{BB962C8B-B14F-4D97-AF65-F5344CB8AC3E}">
        <p14:creationId xmlns:p14="http://schemas.microsoft.com/office/powerpoint/2010/main" val="2262479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Haus ist nicht alleine…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4BAAF1B-963F-4F69-99BD-B4035A059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28800"/>
            <a:ext cx="8039946" cy="4522470"/>
          </a:xfrm>
        </p:spPr>
      </p:pic>
    </p:spTree>
    <p:extLst>
      <p:ext uri="{BB962C8B-B14F-4D97-AF65-F5344CB8AC3E}">
        <p14:creationId xmlns:p14="http://schemas.microsoft.com/office/powerpoint/2010/main" val="814868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0BDE5-D281-45B9-8A4E-737A2B60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Haus alleine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6474EC-09C5-4397-B2F3-93C0DBA77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5960" y="2420888"/>
            <a:ext cx="5760640" cy="2851658"/>
          </a:xfrm>
        </p:spPr>
        <p:txBody>
          <a:bodyPr/>
          <a:lstStyle/>
          <a:p>
            <a:r>
              <a:rPr lang="de-DE" dirty="0"/>
              <a:t>Dach – Wand – Decke - Fenster</a:t>
            </a:r>
          </a:p>
          <a:p>
            <a:r>
              <a:rPr lang="de-DE" dirty="0"/>
              <a:t>Strom – Wasser / Abwasser – Wärme </a:t>
            </a:r>
          </a:p>
          <a:p>
            <a:r>
              <a:rPr lang="de-DE" dirty="0"/>
              <a:t>Kommunikation </a:t>
            </a:r>
          </a:p>
          <a:p>
            <a:r>
              <a:rPr lang="de-DE" dirty="0"/>
              <a:t>Licht</a:t>
            </a:r>
          </a:p>
          <a:p>
            <a:r>
              <a:rPr lang="de-DE" dirty="0"/>
              <a:t>Luft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93E3B2E-8AA1-477E-9D19-13CCDF6D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7" y="1844824"/>
            <a:ext cx="4279006" cy="470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8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003F4F-AD45-4AA0-A7ED-CAB8584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Wandel – Haus angenehm temperieren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68DDB9-76D7-4BA2-9C5B-A2A93299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924" y="2121676"/>
            <a:ext cx="6228184" cy="4152123"/>
          </a:xfrm>
          <a:prstGeom prst="rect">
            <a:avLst/>
          </a:prstGeom>
        </p:spPr>
      </p:pic>
      <p:sp>
        <p:nvSpPr>
          <p:cNvPr id="8" name="Pfeil: nach oben 7">
            <a:extLst>
              <a:ext uri="{FF2B5EF4-FFF2-40B4-BE49-F238E27FC236}">
                <a16:creationId xmlns:a16="http://schemas.microsoft.com/office/drawing/2014/main" id="{D016BBA2-AFD5-465A-A981-A292FCA3EEFF}"/>
              </a:ext>
            </a:extLst>
          </p:cNvPr>
          <p:cNvSpPr/>
          <p:nvPr/>
        </p:nvSpPr>
        <p:spPr>
          <a:xfrm rot="8161460">
            <a:off x="4393505" y="2487140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nach oben 8">
            <a:extLst>
              <a:ext uri="{FF2B5EF4-FFF2-40B4-BE49-F238E27FC236}">
                <a16:creationId xmlns:a16="http://schemas.microsoft.com/office/drawing/2014/main" id="{60A3524F-4238-4C96-9652-8A64F5D753E6}"/>
              </a:ext>
            </a:extLst>
          </p:cNvPr>
          <p:cNvSpPr/>
          <p:nvPr/>
        </p:nvSpPr>
        <p:spPr>
          <a:xfrm rot="13551071">
            <a:off x="6484303" y="2765263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oben 9">
            <a:extLst>
              <a:ext uri="{FF2B5EF4-FFF2-40B4-BE49-F238E27FC236}">
                <a16:creationId xmlns:a16="http://schemas.microsoft.com/office/drawing/2014/main" id="{9C3F90B5-328B-4C00-A381-B608761207AF}"/>
              </a:ext>
            </a:extLst>
          </p:cNvPr>
          <p:cNvSpPr/>
          <p:nvPr/>
        </p:nvSpPr>
        <p:spPr>
          <a:xfrm rot="5400000">
            <a:off x="3395700" y="3392996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oben 10">
            <a:extLst>
              <a:ext uri="{FF2B5EF4-FFF2-40B4-BE49-F238E27FC236}">
                <a16:creationId xmlns:a16="http://schemas.microsoft.com/office/drawing/2014/main" id="{81AA5285-9A5F-4DC6-B031-343D21550C0C}"/>
              </a:ext>
            </a:extLst>
          </p:cNvPr>
          <p:cNvSpPr/>
          <p:nvPr/>
        </p:nvSpPr>
        <p:spPr>
          <a:xfrm rot="16200000">
            <a:off x="8220236" y="3720425"/>
            <a:ext cx="216024" cy="57606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24E457-246B-4066-AAA9-3B733EF95F75}"/>
              </a:ext>
            </a:extLst>
          </p:cNvPr>
          <p:cNvSpPr txBox="1"/>
          <p:nvPr/>
        </p:nvSpPr>
        <p:spPr>
          <a:xfrm>
            <a:off x="3215681" y="2204864"/>
            <a:ext cx="1944216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30°C  im Sommer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C0D2966-76E1-4296-BD83-2BEFDF6F4095}"/>
              </a:ext>
            </a:extLst>
          </p:cNvPr>
          <p:cNvSpPr txBox="1"/>
          <p:nvPr/>
        </p:nvSpPr>
        <p:spPr>
          <a:xfrm>
            <a:off x="8688288" y="3839179"/>
            <a:ext cx="1944216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30°C  im Sommer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D8BE0A1-9E43-4278-A014-FFD08675374B}"/>
              </a:ext>
            </a:extLst>
          </p:cNvPr>
          <p:cNvSpPr txBox="1"/>
          <p:nvPr/>
        </p:nvSpPr>
        <p:spPr>
          <a:xfrm>
            <a:off x="4779243" y="3900445"/>
            <a:ext cx="124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~ 20°C</a:t>
            </a:r>
          </a:p>
        </p:txBody>
      </p:sp>
    </p:spTree>
    <p:extLst>
      <p:ext uri="{BB962C8B-B14F-4D97-AF65-F5344CB8AC3E}">
        <p14:creationId xmlns:p14="http://schemas.microsoft.com/office/powerpoint/2010/main" val="1575795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32714-CE9E-4EA3-B682-A6572C1A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Dämmen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B7ECF6-1397-4511-8211-F360D98D7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5" y="2008188"/>
            <a:ext cx="6000750" cy="3905250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1E20FBA-05DA-4C25-A629-607C82BB8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392" y="2008189"/>
            <a:ext cx="5472608" cy="3905250"/>
          </a:xfrm>
        </p:spPr>
        <p:txBody>
          <a:bodyPr/>
          <a:lstStyle/>
          <a:p>
            <a:r>
              <a:rPr lang="de-DE" dirty="0"/>
              <a:t>Wand aus der Bronzezeit </a:t>
            </a:r>
          </a:p>
          <a:p>
            <a:r>
              <a:rPr lang="de-DE" dirty="0"/>
              <a:t>U-Wert 0,5 W/m²K</a:t>
            </a:r>
          </a:p>
          <a:p>
            <a:r>
              <a:rPr lang="de-DE" dirty="0"/>
              <a:t>Flechtwerk mit Heu und Lehm </a:t>
            </a:r>
          </a:p>
          <a:p>
            <a:r>
              <a:rPr lang="de-DE" dirty="0"/>
              <a:t>Anforderung der Wärmeschutzverordnung 1995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1127ED-685F-435C-A754-87CB873AB7AB}"/>
              </a:ext>
            </a:extLst>
          </p:cNvPr>
          <p:cNvSpPr txBox="1"/>
          <p:nvPr/>
        </p:nvSpPr>
        <p:spPr>
          <a:xfrm>
            <a:off x="8904312" y="627702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Quelle: Historischer Wärmeschutz: Geschichte der Dämmstoffe, Energieinstitut Hessen 2017</a:t>
            </a:r>
          </a:p>
        </p:txBody>
      </p:sp>
    </p:spTree>
    <p:extLst>
      <p:ext uri="{BB962C8B-B14F-4D97-AF65-F5344CB8AC3E}">
        <p14:creationId xmlns:p14="http://schemas.microsoft.com/office/powerpoint/2010/main" val="3508772786"/>
      </p:ext>
    </p:extLst>
  </p:cSld>
  <p:clrMapOvr>
    <a:masterClrMapping/>
  </p:clrMapOvr>
</p:sld>
</file>

<file path=ppt/theme/theme1.xml><?xml version="1.0" encoding="utf-8"?>
<a:theme xmlns:a="http://schemas.openxmlformats.org/drawingml/2006/main" name="DBU Zukunkft Zuhaus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ster_DBU_Zukunft_Zuhause_v1.potx" id="{17662916-59C2-4A17-9D29-DF37BC9B54FD}" vid="{558EA078-232D-465A-9641-CF53F0692A97}"/>
    </a:ext>
  </a:extLst>
</a:theme>
</file>

<file path=ppt/theme/theme2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DBU">
      <a:dk1>
        <a:sysClr val="windowText" lastClr="000000"/>
      </a:dk1>
      <a:lt1>
        <a:sysClr val="window" lastClr="FFFFFF"/>
      </a:lt1>
      <a:dk2>
        <a:srgbClr val="8DBE48"/>
      </a:dk2>
      <a:lt2>
        <a:srgbClr val="00A4DD"/>
      </a:lt2>
      <a:accent1>
        <a:srgbClr val="00A4DD"/>
      </a:accent1>
      <a:accent2>
        <a:srgbClr val="4C882A"/>
      </a:accent2>
      <a:accent3>
        <a:srgbClr val="8DBE48"/>
      </a:accent3>
      <a:accent4>
        <a:srgbClr val="3D3C3F"/>
      </a:accent4>
      <a:accent5>
        <a:srgbClr val="87858B"/>
      </a:accent5>
      <a:accent6>
        <a:srgbClr val="CBCACC"/>
      </a:accent6>
      <a:hlink>
        <a:srgbClr val="0563C1"/>
      </a:hlink>
      <a:folHlink>
        <a:srgbClr val="954F72"/>
      </a:folHlink>
    </a:clrScheme>
    <a:fontScheme name="DBU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Das Haus als System</Template>
  <TotalTime>0</TotalTime>
  <Words>881</Words>
  <Application>Microsoft Office PowerPoint</Application>
  <PresentationFormat>Breitbild</PresentationFormat>
  <Paragraphs>196</Paragraphs>
  <Slides>32</Slides>
  <Notes>31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6" baseType="lpstr">
      <vt:lpstr>Arial</vt:lpstr>
      <vt:lpstr>Open Sans</vt:lpstr>
      <vt:lpstr>Wingdings</vt:lpstr>
      <vt:lpstr>DBU Zukunkft Zuhause</vt:lpstr>
      <vt:lpstr>PowerPoint-Präsentation</vt:lpstr>
      <vt:lpstr>Herzlich Willkommen!</vt:lpstr>
      <vt:lpstr>Das Haus als System und seine klimaneutrale Zukunft</vt:lpstr>
      <vt:lpstr>Programm:  </vt:lpstr>
      <vt:lpstr>Über unsere Initiative / Services für Sie</vt:lpstr>
      <vt:lpstr>Ein Haus ist nicht alleine…</vt:lpstr>
      <vt:lpstr>Das Haus alleine</vt:lpstr>
      <vt:lpstr>Wandel – Haus angenehm temperieren</vt:lpstr>
      <vt:lpstr>Dämmen</vt:lpstr>
      <vt:lpstr>Wärme und Behaglichkeit</vt:lpstr>
      <vt:lpstr>Einen Deckel für das Haus</vt:lpstr>
      <vt:lpstr>Der Mantel fürs Haus </vt:lpstr>
      <vt:lpstr>Kalte Füße? </vt:lpstr>
      <vt:lpstr>Die Augen des Hauses</vt:lpstr>
      <vt:lpstr>Schutz vor Überhitzung </vt:lpstr>
      <vt:lpstr>Gebäudehülle fit für die Zukunft</vt:lpstr>
      <vt:lpstr>Erneuerbare Wärmeversorgung</vt:lpstr>
      <vt:lpstr>Die Wärmepumpe </vt:lpstr>
      <vt:lpstr>Die Luftwärmepumpe</vt:lpstr>
      <vt:lpstr>Die Erdwärmepumpe</vt:lpstr>
      <vt:lpstr>Erdwärmepumpe mit Kollektor</vt:lpstr>
      <vt:lpstr>Erdwärmenutzung mittels Sonde</vt:lpstr>
      <vt:lpstr>Grundwasser als Wärmequelle</vt:lpstr>
      <vt:lpstr>Wärmepumpe im Bestand?</vt:lpstr>
      <vt:lpstr>Photovoltaik</vt:lpstr>
      <vt:lpstr>Biomasse und Heizen mit Holz</vt:lpstr>
      <vt:lpstr>Blockheizkraftwerke - Brennstoffzellen</vt:lpstr>
      <vt:lpstr>Solarthermie</vt:lpstr>
      <vt:lpstr>Smart Home</vt:lpstr>
      <vt:lpstr>Ein Haus ist nicht alleine…</vt:lpstr>
      <vt:lpstr>Über unsere Initiative / Services für Sie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Untertitel der Präsentation</dc:subject>
  <dc:creator>Skrypietz, Andreas</dc:creator>
  <cp:lastModifiedBy>Kuhne, Inga-Lill</cp:lastModifiedBy>
  <cp:revision>32</cp:revision>
  <cp:lastPrinted>2022-06-22T11:15:16Z</cp:lastPrinted>
  <dcterms:created xsi:type="dcterms:W3CDTF">2022-05-17T06:58:00Z</dcterms:created>
  <dcterms:modified xsi:type="dcterms:W3CDTF">2022-07-25T14:01:08Z</dcterms:modified>
</cp:coreProperties>
</file>